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1"/>
  </p:notesMasterIdLst>
  <p:sldIdLst>
    <p:sldId id="379" r:id="rId2"/>
    <p:sldId id="380" r:id="rId3"/>
    <p:sldId id="381" r:id="rId4"/>
    <p:sldId id="382" r:id="rId5"/>
    <p:sldId id="383" r:id="rId6"/>
    <p:sldId id="384" r:id="rId7"/>
    <p:sldId id="385" r:id="rId8"/>
    <p:sldId id="375" r:id="rId9"/>
    <p:sldId id="3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2" autoAdjust="0"/>
    <p:restoredTop sz="94698" autoAdjust="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06089B-A18B-42EE-A5B7-9ADFD56020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767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8600" y="6248400"/>
            <a:ext cx="8382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09A3541-B7EF-4A1D-9612-A6ED665B401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244046"/>
            <a:ext cx="7391400" cy="457200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en-US" altLang="en-US"/>
              <a:t>Systems Analysis and Design in a Changing World, 7th Edition – Chapter 4                                                          ©2016. Cengage Learning.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97136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381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71727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8600" y="6248400"/>
            <a:ext cx="8382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09A3541-B7EF-4A1D-9612-A6ED665B401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244046"/>
            <a:ext cx="7391400" cy="457200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en-US" altLang="en-US"/>
              <a:t>Systems Analysis and Design in a Changing World, 7th Edition – Chapter 4                                                          ©2016. Cengage Learning.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18156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8600" y="6248400"/>
            <a:ext cx="8382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09A3541-B7EF-4A1D-9612-A6ED665B401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244046"/>
            <a:ext cx="7391400" cy="457200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en-US" altLang="en-US"/>
              <a:t>Systems Analysis and Design in a Changing World, 7th Edition – Chapter 4                                                          ©2016. Cengage Learning.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374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8600" y="6248400"/>
            <a:ext cx="8382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09A3541-B7EF-4A1D-9612-A6ED665B401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244046"/>
            <a:ext cx="7391400" cy="457200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en-US" altLang="en-US"/>
              <a:t>Systems Analysis and Design in a Changing World, 7th Edition – Chapter 4                                                          ©2016. Cengage Learning.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72833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8600" y="6248400"/>
            <a:ext cx="8382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09A3541-B7EF-4A1D-9612-A6ED665B401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244046"/>
            <a:ext cx="7391400" cy="457200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en-US" altLang="en-US"/>
              <a:t>Systems Analysis and Design in a Changing World, 7th Edition – Chapter 4                                                          ©2016. Cengage Learning.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9586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8600" y="6248400"/>
            <a:ext cx="8382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09A3541-B7EF-4A1D-9612-A6ED665B401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244046"/>
            <a:ext cx="7391400" cy="457200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en-US" altLang="en-US"/>
              <a:t>Systems Analysis and Design in a Changing World, 7th Edition – Chapter 4                                                          ©2016. Cengage Learning.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773382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8600" y="6248400"/>
            <a:ext cx="8382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09A3541-B7EF-4A1D-9612-A6ED665B401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244046"/>
            <a:ext cx="7391400" cy="457200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en-US" altLang="en-US"/>
              <a:t>Systems Analysis and Design in a Changing World, 7th Edition – Chapter 4                                                          ©2016. Cengage Learning.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696427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48600" y="6248400"/>
            <a:ext cx="8382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09A3541-B7EF-4A1D-9612-A6ED665B401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244046"/>
            <a:ext cx="7391400" cy="457200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en-US" altLang="en-US"/>
              <a:t>Systems Analysis and Design in a Changing World, 7th Edition – Chapter 4                                                          ©2016. Cengage Learning.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38325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8600" y="6248400"/>
            <a:ext cx="8382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09A3541-B7EF-4A1D-9612-A6ED665B401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244046"/>
            <a:ext cx="7391400" cy="457200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en-US" altLang="en-US"/>
              <a:t>Systems Analysis and Design in a Changing World, 7th Edition – Chapter 4                                                          ©2016. Cengage Learning.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25388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8600" y="6248400"/>
            <a:ext cx="8382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09A3541-B7EF-4A1D-9612-A6ED665B401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244046"/>
            <a:ext cx="7391400" cy="4572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altLang="en-US"/>
              <a:t>Systems Analysis and Design in a Changing World, 7th Edition – Chapter 4                                                          ©2016. Cengage Learning.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215164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8600" y="6248400"/>
            <a:ext cx="8382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09A3541-B7EF-4A1D-9612-A6ED665B401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244046"/>
            <a:ext cx="7391400" cy="457200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en-US" altLang="en-US"/>
              <a:t>Systems Analysis and Design in a Changing World, 7th Edition – Chapter 4                                                          ©2016. Cengage Learning.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112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15875" y="6008687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8600" y="6248400"/>
            <a:ext cx="8382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09A3541-B7EF-4A1D-9612-A6ED665B401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244046"/>
            <a:ext cx="7391400" cy="457200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en-US" altLang="en-US"/>
              <a:t>Systems Analysis and Design in a Changing World, 7th Edition – Chapter 4                                                          ©2016. Cengage Learning.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220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activities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internal activity</a:t>
            </a:r>
            <a:r>
              <a:rPr lang="en-US" dirty="0"/>
              <a:t>: actions that the</a:t>
            </a:r>
            <a:br>
              <a:rPr lang="en-US" dirty="0"/>
            </a:br>
            <a:r>
              <a:rPr lang="en-US" dirty="0"/>
              <a:t>central object takes on itself</a:t>
            </a:r>
          </a:p>
          <a:p>
            <a:pPr lvl="1"/>
            <a:r>
              <a:rPr lang="en-US" dirty="0"/>
              <a:t>sometimes drawn as self-transitions</a:t>
            </a:r>
            <a:br>
              <a:rPr lang="en-US" dirty="0"/>
            </a:br>
            <a:r>
              <a:rPr lang="en-US" dirty="0"/>
              <a:t>(events that stay in same state)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entry/exit activities</a:t>
            </a:r>
          </a:p>
          <a:p>
            <a:pPr lvl="1"/>
            <a:r>
              <a:rPr lang="en-US" dirty="0"/>
              <a:t>reasons to start/stop being in that state</a:t>
            </a:r>
          </a:p>
        </p:txBody>
      </p:sp>
      <p:pic>
        <p:nvPicPr>
          <p:cNvPr id="641028" name="Picture 4"/>
          <p:cNvPicPr>
            <a:picLocks noChangeAspect="1" noChangeArrowheads="1"/>
          </p:cNvPicPr>
          <p:nvPr/>
        </p:nvPicPr>
        <p:blipFill>
          <a:blip r:embed="rId2" cstate="print"/>
          <a:srcRect l="44583" t="50371" r="36250" b="27408"/>
          <a:stretch>
            <a:fillRect/>
          </a:stretch>
        </p:blipFill>
        <p:spPr bwMode="auto">
          <a:xfrm>
            <a:off x="5867400" y="3429000"/>
            <a:ext cx="2895600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99219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Super/substates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one state is complex, you can include </a:t>
            </a:r>
            <a:r>
              <a:rPr lang="en-US" dirty="0" err="1"/>
              <a:t>substates</a:t>
            </a:r>
            <a:r>
              <a:rPr lang="en-US" dirty="0"/>
              <a:t> in it.</a:t>
            </a:r>
          </a:p>
          <a:p>
            <a:pPr lvl="1"/>
            <a:r>
              <a:rPr lang="en-US" dirty="0"/>
              <a:t>drawn as nested rounded rectangles within the larger state</a:t>
            </a:r>
          </a:p>
          <a:p>
            <a:pPr lvl="1"/>
            <a:endParaRPr lang="en-US" sz="1200" dirty="0"/>
          </a:p>
        </p:txBody>
      </p:sp>
      <p:pic>
        <p:nvPicPr>
          <p:cNvPr id="642052" name="Picture 4"/>
          <p:cNvPicPr>
            <a:picLocks noChangeAspect="1" noChangeArrowheads="1"/>
          </p:cNvPicPr>
          <p:nvPr/>
        </p:nvPicPr>
        <p:blipFill>
          <a:blip r:embed="rId2" cstate="print"/>
          <a:srcRect l="29584" t="22963" r="20416" b="32747"/>
          <a:stretch>
            <a:fillRect/>
          </a:stretch>
        </p:blipFill>
        <p:spPr bwMode="auto">
          <a:xfrm>
            <a:off x="2133600" y="3505200"/>
            <a:ext cx="495300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05052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diagram example</a:t>
            </a:r>
          </a:p>
        </p:txBody>
      </p:sp>
      <p:pic>
        <p:nvPicPr>
          <p:cNvPr id="649220" name="Picture 4" descr="state-machine-example-bank-at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43000"/>
            <a:ext cx="6248400" cy="5489575"/>
          </a:xfrm>
          <a:prstGeom prst="rect">
            <a:avLst/>
          </a:prstGeom>
          <a:noFill/>
        </p:spPr>
      </p:pic>
      <p:sp>
        <p:nvSpPr>
          <p:cNvPr id="649221" name="Text Box 5"/>
          <p:cNvSpPr txBox="1">
            <a:spLocks noChangeArrowheads="1"/>
          </p:cNvSpPr>
          <p:nvPr/>
        </p:nvSpPr>
        <p:spPr bwMode="auto">
          <a:xfrm rot="-5400000">
            <a:off x="-764381" y="3663156"/>
            <a:ext cx="3943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200">
                <a:latin typeface="Tahoma" pitchFamily="34" charset="0"/>
              </a:rPr>
              <a:t>ATM software states at a bank</a:t>
            </a:r>
          </a:p>
        </p:txBody>
      </p:sp>
    </p:spTree>
    <p:extLst>
      <p:ext uri="{BB962C8B-B14F-4D97-AF65-F5344CB8AC3E}">
        <p14:creationId xmlns:p14="http://schemas.microsoft.com/office/powerpoint/2010/main" val="263837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Choice Pseudo-State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33600"/>
            <a:ext cx="578402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77066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Junction Pseudo-State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599518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08315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/>
              <a:t>Implementing states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ar-JO"/>
              <a:t>What are some ways to write</a:t>
            </a:r>
            <a:br>
              <a:rPr lang="en-US" altLang="ar-JO"/>
            </a:br>
            <a:r>
              <a:rPr lang="en-US" altLang="ar-JO"/>
              <a:t>code to match a state diagram?</a:t>
            </a:r>
          </a:p>
          <a:p>
            <a:pPr lvl="1" eaLnBrk="1" hangingPunct="1"/>
            <a:r>
              <a:rPr lang="en-US" altLang="ar-JO"/>
              <a:t>state tables (pseudo-code)</a:t>
            </a:r>
          </a:p>
          <a:p>
            <a:pPr lvl="1" eaLnBrk="1" hangingPunct="1"/>
            <a:r>
              <a:rPr lang="en-US" altLang="ar-JO"/>
              <a:t>nested if/else</a:t>
            </a:r>
          </a:p>
          <a:p>
            <a:pPr lvl="1" eaLnBrk="1" hangingPunct="1"/>
            <a:r>
              <a:rPr lang="en-US" altLang="ar-JO"/>
              <a:t>switch statements</a:t>
            </a:r>
          </a:p>
          <a:p>
            <a:pPr lvl="1" eaLnBrk="1" hangingPunct="1"/>
            <a:r>
              <a:rPr lang="en-US" altLang="ar-JO"/>
              <a:t>state enums</a:t>
            </a:r>
          </a:p>
          <a:p>
            <a:pPr lvl="1" eaLnBrk="1" hangingPunct="1"/>
            <a:r>
              <a:rPr lang="en-US" altLang="ar-JO"/>
              <a:t>State design pattern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 t="11539" r="27083" b="7692"/>
          <a:stretch>
            <a:fillRect/>
          </a:stretch>
        </p:blipFill>
        <p:spPr bwMode="auto">
          <a:xfrm>
            <a:off x="6008688" y="1143000"/>
            <a:ext cx="283051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248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/>
              <a:t>State enum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solidFill>
                  <a:schemeClr val="hlink"/>
                </a:solidFill>
                <a:latin typeface="Courier New" pitchFamily="49" charset="0"/>
              </a:rPr>
              <a:t>/** Represents states for a poker game. */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latin typeface="Courier New" pitchFamily="49" charset="0"/>
              </a:rPr>
              <a:t>public enum </a:t>
            </a:r>
            <a:r>
              <a:rPr lang="en-US" altLang="ar-JO" sz="2000" b="1">
                <a:latin typeface="Courier New" pitchFamily="49" charset="0"/>
              </a:rPr>
              <a:t>GameState</a:t>
            </a:r>
            <a:r>
              <a:rPr lang="en-US" altLang="ar-JO" sz="200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latin typeface="Courier New" pitchFamily="49" charset="0"/>
              </a:rPr>
              <a:t>    NOT_STARTED, IN_PROGRESS, WAITING_FOR_BETS,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latin typeface="Courier New" pitchFamily="49" charset="0"/>
              </a:rPr>
              <a:t>    DEALING, GAME_OVER;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ar-JO" sz="200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solidFill>
                  <a:schemeClr val="hlink"/>
                </a:solidFill>
                <a:latin typeface="Courier New" pitchFamily="49" charset="0"/>
              </a:rPr>
              <a:t>/** Poker game model class. */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latin typeface="Courier New" pitchFamily="49" charset="0"/>
              </a:rPr>
              <a:t>public class PokerGame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latin typeface="Courier New" pitchFamily="49" charset="0"/>
              </a:rPr>
              <a:t>    private GameState </a:t>
            </a:r>
            <a:r>
              <a:rPr lang="en-US" altLang="ar-JO" sz="2000" b="1">
                <a:latin typeface="Courier New" pitchFamily="49" charset="0"/>
              </a:rPr>
              <a:t>state</a:t>
            </a:r>
            <a:r>
              <a:rPr lang="en-US" altLang="ar-JO" sz="200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ar-JO" sz="200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latin typeface="Courier New" pitchFamily="49" charset="0"/>
              </a:rPr>
              <a:t>    public GameState </a:t>
            </a:r>
            <a:r>
              <a:rPr lang="en-US" altLang="ar-JO" sz="2000" b="1">
                <a:latin typeface="Courier New" pitchFamily="49" charset="0"/>
              </a:rPr>
              <a:t>getState</a:t>
            </a:r>
            <a:r>
              <a:rPr lang="en-US" altLang="ar-JO" sz="2000">
                <a:latin typeface="Courier New" pitchFamily="49" charset="0"/>
              </a:rPr>
              <a:t>() { return state;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ar-JO" sz="200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latin typeface="Courier New" pitchFamily="49" charset="0"/>
              </a:rPr>
              <a:t>    public void ante(int amount)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latin typeface="Courier New" pitchFamily="49" charset="0"/>
              </a:rPr>
              <a:t>        ...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latin typeface="Courier New" pitchFamily="49" charset="0"/>
              </a:rPr>
              <a:t>        </a:t>
            </a:r>
            <a:r>
              <a:rPr lang="en-US" altLang="ar-JO" sz="2000" b="1">
                <a:latin typeface="Courier New" pitchFamily="49" charset="0"/>
              </a:rPr>
              <a:t>state = WAITING_FOR_BETS;</a:t>
            </a:r>
            <a:r>
              <a:rPr lang="en-US" altLang="ar-JO" sz="2000">
                <a:latin typeface="Courier New" pitchFamily="49" charset="0"/>
              </a:rPr>
              <a:t>   </a:t>
            </a:r>
            <a:r>
              <a:rPr lang="en-US" altLang="ar-JO" sz="2000">
                <a:solidFill>
                  <a:schemeClr val="hlink"/>
                </a:solidFill>
                <a:latin typeface="Courier New" pitchFamily="49" charset="0"/>
              </a:rPr>
              <a:t>// change state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latin typeface="Courier New" pitchFamily="49" charset="0"/>
              </a:rPr>
              <a:t>        setChanged();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 b="1">
                <a:latin typeface="Courier New" pitchFamily="49" charset="0"/>
              </a:rPr>
              <a:t>        notifyObservers(</a:t>
            </a:r>
            <a:r>
              <a:rPr lang="en-US" altLang="ar-JO" sz="2000" b="1">
                <a:solidFill>
                  <a:schemeClr val="accent2"/>
                </a:solidFill>
                <a:latin typeface="Courier New" pitchFamily="49" charset="0"/>
              </a:rPr>
              <a:t>state</a:t>
            </a:r>
            <a:r>
              <a:rPr lang="en-US" altLang="ar-JO" sz="2000" b="1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ar-JO" sz="20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6440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with Concurrent Paths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7145" y="4419600"/>
            <a:ext cx="8382000" cy="2019014"/>
          </a:xfrm>
        </p:spPr>
        <p:txBody>
          <a:bodyPr/>
          <a:lstStyle/>
          <a:p>
            <a:r>
              <a:rPr lang="en-US" sz="2400" dirty="0"/>
              <a:t>Concurrent paths often shown by synchronization bars (same as Activity Diagram)</a:t>
            </a:r>
          </a:p>
          <a:p>
            <a:r>
              <a:rPr lang="en-US" sz="2400" dirty="0"/>
              <a:t>Multiple exits from a state is an “OR” condition.  </a:t>
            </a:r>
          </a:p>
          <a:p>
            <a:r>
              <a:rPr lang="en-US" sz="2400" dirty="0"/>
              <a:t>Multiple exits from a synchronization bar is an “AND” condition.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9A3541-B7EF-4A1D-9612-A6ED665B4012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Systems Analysis and Design in a Changing World, 7th Edition – Chapter 4                                                          ©2016. Cengage Learning. All rights reserved.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6018"/>
            <a:ext cx="7543800" cy="30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575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ar-JO"/>
          </a:p>
        </p:txBody>
      </p:sp>
      <p:pic>
        <p:nvPicPr>
          <p:cNvPr id="3076" name="Picture 2" descr="State Diagram - Undergraduate Sta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29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395" y="3048000"/>
            <a:ext cx="7668605" cy="360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33398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ShadeWithBar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ShadeWithBar" id="{04066C2A-6173-4F54-AD2B-AFDA31B2A820}" vid="{70AC8400-E288-4A32-931A-110C32A5F7D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BlueShadeWithBar</Template>
  <TotalTime>4915</TotalTime>
  <Words>276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Tahoma</vt:lpstr>
      <vt:lpstr>Wingdings</vt:lpstr>
      <vt:lpstr>BlueShadeWithBar</vt:lpstr>
      <vt:lpstr>Internal activities</vt:lpstr>
      <vt:lpstr>Super/substates</vt:lpstr>
      <vt:lpstr>State diagram example</vt:lpstr>
      <vt:lpstr>Choice Pseudo-State</vt:lpstr>
      <vt:lpstr>Junction Pseudo-State</vt:lpstr>
      <vt:lpstr>Implementing states</vt:lpstr>
      <vt:lpstr>State enum example</vt:lpstr>
      <vt:lpstr>Printer with Concurrent Paths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From bla to bla</dc:title>
  <dc:creator>John</dc:creator>
  <cp:lastModifiedBy>ahmad azzazi</cp:lastModifiedBy>
  <cp:revision>119</cp:revision>
  <cp:lastPrinted>1601-01-01T00:00:00Z</cp:lastPrinted>
  <dcterms:created xsi:type="dcterms:W3CDTF">2011-10-31T16:54:53Z</dcterms:created>
  <dcterms:modified xsi:type="dcterms:W3CDTF">2025-08-06T05:45:25Z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