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57"/>
  </p:notesMasterIdLst>
  <p:handoutMasterIdLst>
    <p:handoutMasterId r:id="rId58"/>
  </p:handoutMasterIdLst>
  <p:sldIdLst>
    <p:sldId id="290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278" r:id="rId18"/>
    <p:sldId id="279" r:id="rId19"/>
    <p:sldId id="337" r:id="rId20"/>
    <p:sldId id="396" r:id="rId21"/>
    <p:sldId id="359" r:id="rId22"/>
    <p:sldId id="360" r:id="rId23"/>
    <p:sldId id="336" r:id="rId24"/>
    <p:sldId id="281" r:id="rId25"/>
    <p:sldId id="282" r:id="rId26"/>
    <p:sldId id="283" r:id="rId27"/>
    <p:sldId id="388" r:id="rId28"/>
    <p:sldId id="285" r:id="rId29"/>
    <p:sldId id="389" r:id="rId30"/>
    <p:sldId id="390" r:id="rId31"/>
    <p:sldId id="391" r:id="rId32"/>
    <p:sldId id="289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97" r:id="rId44"/>
    <p:sldId id="338" r:id="rId45"/>
    <p:sldId id="361" r:id="rId46"/>
    <p:sldId id="398" r:id="rId47"/>
    <p:sldId id="399" r:id="rId48"/>
    <p:sldId id="362" r:id="rId49"/>
    <p:sldId id="293" r:id="rId50"/>
    <p:sldId id="392" r:id="rId51"/>
    <p:sldId id="393" r:id="rId52"/>
    <p:sldId id="394" r:id="rId53"/>
    <p:sldId id="395" r:id="rId54"/>
    <p:sldId id="311" r:id="rId55"/>
    <p:sldId id="3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6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1464" y="77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C72F971-8BE3-40F3-A4EF-3D20163D3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6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A4AB772C-0DCF-41BB-9AF0-7A9436F17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9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AB772C-0DCF-41BB-9AF0-7A9436F172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56CA17E5-CA30-41FF-A32F-B7D35693B383}" type="datetime1">
              <a:rPr lang="en-US" smtClean="0"/>
              <a:t>6/1/2025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0BC-13C8-4585-A458-D2EEE7F96C9C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84EBF-2165-4D0B-8352-A30431F62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682B6A-4DB2-41E6-9B6F-9830B312422E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C8B3D108-508B-49EF-9958-09C1919A68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881057-76AD-48D8-91B0-49B6F545873C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0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7680-B6AB-4FE2-BCF1-6E4A5B4CBAF5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E22FD7-D2B3-4DB4-BB86-6B771BE5CD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E749-7727-4F0C-8B8A-741911A601C4}" type="datetime1">
              <a:rPr lang="en-US" smtClean="0"/>
              <a:t>6/1/2025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A3588C-025F-4EB6-9AF2-BCC7F07B18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50D7F-1C34-4215-8C95-4B2E7C21D1BA}" type="datetime1">
              <a:rPr lang="en-US" smtClean="0"/>
              <a:t>6/1/2025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0FBF95A-9688-495F-986C-AD51A8F364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A13DDC-7675-4F2D-827E-9AA815095EAC}" type="datetime1">
              <a:rPr lang="en-US" smtClean="0"/>
              <a:t>6/1/2025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505C278-1F02-4317-82BA-B8EAA5D81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3FD-D0AC-41F2-99BC-6B9BF6098277}" type="datetime1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AC1142-3A1F-4738-9AD3-AF9995F1D4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B9B-44BA-4C20-A9F3-63844562E876}" type="datetime1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FED5E3-D59E-420A-94C7-DDA7FD3BA0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FE21-A871-4674-98AA-968A20DD200F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F76E8C-097E-4BE4-81FD-A0A61F401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4D7AA6-CFA0-4277-BF42-8E9503061DDA}" type="datetime1">
              <a:rPr lang="en-US" smtClean="0"/>
              <a:t>6/1/2025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8FCB567-C9CA-44C5-9285-2BBC5E12FC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BE13D8-5928-4A10-8EF8-AE6061D214F3}" type="datetime1">
              <a:rPr lang="en-US" smtClean="0"/>
              <a:t>6/1/2025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60BF8F-CCB4-4EEA-9C14-21FDA2208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dirty="0"/>
              <a:t>Conditional Processing</a:t>
            </a:r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r>
              <a:rPr lang="en-CA" altLang="en-US" dirty="0"/>
              <a:t>Modified by :</a:t>
            </a:r>
          </a:p>
          <a:p>
            <a:r>
              <a:rPr lang="en-CA" altLang="en-US" dirty="0"/>
              <a:t>Marwan Alakhras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pic>
        <p:nvPicPr>
          <p:cNvPr id="12" name="Picture 11" descr="Assembly Language for x86 Processors, Eight Edition by KIP R. IRVINE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4" y="1503111"/>
            <a:ext cx="3810000" cy="476617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03514"/>
            <a:ext cx="8229600" cy="478970"/>
          </a:xfrm>
        </p:spPr>
        <p:txBody>
          <a:bodyPr/>
          <a:lstStyle/>
          <a:p>
            <a:r>
              <a:rPr lang="en-US" dirty="0"/>
              <a:t>Eighth Edition</a:t>
            </a:r>
          </a:p>
        </p:txBody>
      </p:sp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 for x86 Processors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Bit-Mapped Set Operations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Set Complement</a:t>
            </a:r>
          </a:p>
          <a:p>
            <a:pPr lvl="2"/>
            <a:r>
              <a:rPr lang="en-US" altLang="en-US" dirty="0"/>
              <a:t>mov </a:t>
            </a:r>
            <a:r>
              <a:rPr lang="en-US" altLang="en-US" dirty="0" err="1"/>
              <a:t>eax,SetX</a:t>
            </a:r>
            <a:endParaRPr lang="en-US" altLang="en-US" dirty="0"/>
          </a:p>
          <a:p>
            <a:pPr lvl="2"/>
            <a:r>
              <a:rPr lang="en-US" altLang="en-US" dirty="0"/>
              <a:t>not </a:t>
            </a:r>
            <a:r>
              <a:rPr lang="en-US" altLang="en-US" dirty="0" err="1"/>
              <a:t>eax</a:t>
            </a:r>
            <a:endParaRPr lang="en-US" altLang="en-US" dirty="0"/>
          </a:p>
          <a:p>
            <a:pPr lvl="2"/>
            <a:endParaRPr lang="en-US" altLang="en-US" dirty="0"/>
          </a:p>
          <a:p>
            <a:r>
              <a:rPr lang="en-US" altLang="en-US" dirty="0"/>
              <a:t>Set Intersection</a:t>
            </a:r>
          </a:p>
          <a:p>
            <a:pPr lvl="2"/>
            <a:r>
              <a:rPr lang="en-US" altLang="en-US" dirty="0"/>
              <a:t>mov </a:t>
            </a:r>
            <a:r>
              <a:rPr lang="en-US" altLang="en-US" dirty="0" err="1"/>
              <a:t>eax,setX</a:t>
            </a:r>
            <a:endParaRPr lang="en-US" altLang="en-US" dirty="0"/>
          </a:p>
          <a:p>
            <a:pPr lvl="2"/>
            <a:r>
              <a:rPr lang="en-US" altLang="en-US" dirty="0"/>
              <a:t>and </a:t>
            </a:r>
            <a:r>
              <a:rPr lang="en-US" altLang="en-US" dirty="0" err="1"/>
              <a:t>eax,setY</a:t>
            </a:r>
            <a:endParaRPr lang="en-US" altLang="en-US" dirty="0"/>
          </a:p>
          <a:p>
            <a:pPr lvl="2"/>
            <a:endParaRPr lang="en-US" altLang="en-US" dirty="0"/>
          </a:p>
          <a:p>
            <a:r>
              <a:rPr lang="en-US" altLang="en-US" dirty="0"/>
              <a:t>Set Union</a:t>
            </a:r>
          </a:p>
          <a:p>
            <a:pPr lvl="2"/>
            <a:r>
              <a:rPr lang="en-US" altLang="en-US" dirty="0"/>
              <a:t>mov </a:t>
            </a:r>
            <a:r>
              <a:rPr lang="en-US" altLang="en-US" dirty="0" err="1"/>
              <a:t>eax,setX</a:t>
            </a:r>
            <a:endParaRPr lang="en-US" altLang="en-US" dirty="0"/>
          </a:p>
          <a:p>
            <a:pPr lvl="2"/>
            <a:r>
              <a:rPr lang="en-US" altLang="en-US" dirty="0"/>
              <a:t>or  </a:t>
            </a:r>
            <a:r>
              <a:rPr lang="en-US" altLang="en-US" dirty="0" err="1"/>
              <a:t>eax,setY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521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</a:t>
            </a:r>
            <a:r>
              <a:rPr lang="en-US" altLang="en-US" sz="2400"/>
              <a:t> (1 of 5)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485900" y="2812774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al,'a</a:t>
            </a:r>
            <a:r>
              <a:rPr lang="en-US" altLang="en-US" sz="1800" b="1" dirty="0">
                <a:latin typeface="Courier New" panose="02070309020205020404" pitchFamily="49" charset="0"/>
              </a:rPr>
              <a:t>'	; AL = 01100001b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and al,11011111b	; AL = 01000001b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23900" y="1738036"/>
            <a:ext cx="76962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Task: Convert the character in AL to upper case.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Solution: Use the AND instruction to clear bit 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8934F-02EB-43AA-45A0-C8889DB7D231}"/>
              </a:ext>
            </a:extLst>
          </p:cNvPr>
          <p:cNvSpPr txBox="1"/>
          <p:nvPr/>
        </p:nvSpPr>
        <p:spPr>
          <a:xfrm>
            <a:off x="723900" y="3574774"/>
            <a:ext cx="70634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Example: array is converted to upper case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1800" b="1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	array BYTE 50 DUP(?)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mov </a:t>
            </a:r>
            <a:r>
              <a:rPr lang="en-US" sz="1800" b="1" dirty="0" err="1">
                <a:latin typeface="Courier New" panose="02070309020205020404" pitchFamily="49" charset="0"/>
              </a:rPr>
              <a:t>ecx,LENGTHOF</a:t>
            </a:r>
            <a:r>
              <a:rPr lang="en-US" sz="1800" b="1" dirty="0">
                <a:latin typeface="Courier New" panose="02070309020205020404" pitchFamily="49" charset="0"/>
              </a:rPr>
              <a:t> array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mov </a:t>
            </a:r>
            <a:r>
              <a:rPr 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sz="1800" b="1" dirty="0">
                <a:latin typeface="Courier New" panose="02070309020205020404" pitchFamily="49" charset="0"/>
              </a:rPr>
              <a:t> array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L1: and BYTE PTR [</a:t>
            </a:r>
            <a:r>
              <a:rPr 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sz="1800" b="1" dirty="0">
                <a:latin typeface="Courier New" panose="02070309020205020404" pitchFamily="49" charset="0"/>
              </a:rPr>
              <a:t>],11011111b ; clear bit 5</a:t>
            </a:r>
          </a:p>
          <a:p>
            <a:r>
              <a:rPr 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esi</a:t>
            </a:r>
            <a:endParaRPr lang="en-US" sz="1800" b="1" dirty="0">
              <a:latin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</a:rPr>
              <a:t>loop L1</a:t>
            </a:r>
            <a:endParaRPr lang="en-US" sz="1800" dirty="0"/>
          </a:p>
          <a:p>
            <a:endParaRPr lang="en-AE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5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  <a:r>
              <a:rPr lang="en-US" altLang="en-US" sz="2400"/>
              <a:t>  (2 of 5)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19200" y="3023058"/>
            <a:ext cx="693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al,6	; AL = 00000110b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or  al,00110000b	; AL = 00110110b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85800" y="1499058"/>
            <a:ext cx="72390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Task: Convert a binary decimal byte into its equivalent ASCII decimal digit.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Solution: Use the OR instruction to set bits 4 and 5.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066800" y="4394658"/>
            <a:ext cx="6477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The ASCII digit '6' = 00110110b</a:t>
            </a:r>
          </a:p>
        </p:txBody>
      </p:sp>
    </p:spTree>
    <p:extLst>
      <p:ext uri="{BB962C8B-B14F-4D97-AF65-F5344CB8AC3E}">
        <p14:creationId xmlns:p14="http://schemas.microsoft.com/office/powerpoint/2010/main" val="365489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  <a:r>
              <a:rPr lang="en-US" altLang="en-US" sz="2400"/>
              <a:t>  (3 of 5)</a:t>
            </a:r>
            <a:endParaRPr lang="en-US" alt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62000" y="3175456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ax,40h	; BIOS segment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ds,ax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bx,17h	; keyboard flag byte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or BYTE PTR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bx</a:t>
            </a:r>
            <a:r>
              <a:rPr lang="en-US" altLang="en-US" sz="1800" b="1" dirty="0">
                <a:latin typeface="Courier New" panose="02070309020205020404" pitchFamily="49" charset="0"/>
              </a:rPr>
              <a:t>],01000000b	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CapsLock</a:t>
            </a:r>
            <a:r>
              <a:rPr lang="en-US" altLang="en-US" sz="1800" b="1" dirty="0">
                <a:latin typeface="Courier New" panose="02070309020205020404" pitchFamily="49" charset="0"/>
              </a:rPr>
              <a:t> on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85800" y="1499056"/>
            <a:ext cx="76962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Task: Turn on the keyboard </a:t>
            </a:r>
            <a:r>
              <a:rPr lang="en-US" altLang="en-US" sz="2100" dirty="0" err="1">
                <a:latin typeface="Arial" panose="020B0604020202020204" pitchFamily="34" charset="0"/>
              </a:rPr>
              <a:t>CapsLock</a:t>
            </a:r>
            <a:r>
              <a:rPr lang="en-US" altLang="en-US" sz="2100" dirty="0">
                <a:latin typeface="Arial" panose="020B0604020202020204" pitchFamily="34" charset="0"/>
              </a:rPr>
              <a:t> key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Solution: Use the OR instruction to set bit 6 in the keyboard flag byte at 0040:0017h in the BIOS data area.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762000" y="5004256"/>
            <a:ext cx="731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This code only runs in Real-address mode, and it does not work under Windows NT, 2000, or XP.</a:t>
            </a:r>
          </a:p>
        </p:txBody>
      </p:sp>
    </p:spTree>
    <p:extLst>
      <p:ext uri="{BB962C8B-B14F-4D97-AF65-F5344CB8AC3E}">
        <p14:creationId xmlns:p14="http://schemas.microsoft.com/office/powerpoint/2010/main" val="19275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  <a:r>
              <a:rPr lang="en-US" altLang="en-US" sz="2400"/>
              <a:t>  (4 of 5)</a:t>
            </a:r>
            <a:endParaRPr lang="en-US" alt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762000" y="310895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ax,wordVal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and ax,1	; low bit set?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jz  EvenValue	; jump if Zero flag set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85800" y="1432550"/>
            <a:ext cx="7239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Task: Jump to a label if an integer is even.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Solution: AND the lowest bit with a 1. If the result is Zero, the number was even.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62000" y="4556750"/>
            <a:ext cx="7315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JZ (jump if Zero) is covered in Section 6.3.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838200" y="5304900"/>
            <a:ext cx="7391400" cy="923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Your turn: Write code that jumps to a label if an integer is negative.</a:t>
            </a:r>
          </a:p>
        </p:txBody>
      </p:sp>
    </p:spTree>
    <p:extLst>
      <p:ext uri="{BB962C8B-B14F-4D97-AF65-F5344CB8AC3E}">
        <p14:creationId xmlns:p14="http://schemas.microsoft.com/office/powerpoint/2010/main" val="30324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  <a:r>
              <a:rPr lang="en-US" altLang="en-US" sz="2400"/>
              <a:t>  (5 of 5)</a:t>
            </a:r>
            <a:endParaRPr lang="en-US" alt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239079" y="2974148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or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al,al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jnz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IsNotZero</a:t>
            </a:r>
            <a:r>
              <a:rPr lang="en-US" altLang="en-US" sz="1800" b="1" dirty="0">
                <a:latin typeface="Courier New" panose="02070309020205020404" pitchFamily="49" charset="0"/>
              </a:rPr>
              <a:t>	; jump if not zero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85800" y="1449183"/>
            <a:ext cx="7239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Task: Jump to a label if the value in AL is not zero.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Solution: OR the byte with itself, then use the JNZ (jump if not zero) instruction.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09600" y="3883852"/>
            <a:ext cx="7162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>
                <a:solidFill>
                  <a:srgbClr val="0070C0"/>
                </a:solidFill>
              </a:rPr>
              <a:t>ORing</a:t>
            </a:r>
            <a:r>
              <a:rPr lang="en-US" altLang="en-US" dirty="0"/>
              <a:t> any number with itself </a:t>
            </a:r>
            <a:r>
              <a:rPr lang="en-US" altLang="en-US" dirty="0">
                <a:solidFill>
                  <a:srgbClr val="0070C0"/>
                </a:solidFill>
              </a:rPr>
              <a:t>does not change </a:t>
            </a:r>
            <a:r>
              <a:rPr lang="en-US" altLang="en-US" dirty="0"/>
              <a:t>its value.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0CF69-13FC-AD88-8EDC-26C3C49F209E}"/>
              </a:ext>
            </a:extLst>
          </p:cNvPr>
          <p:cNvSpPr txBox="1"/>
          <p:nvPr/>
        </p:nvSpPr>
        <p:spPr>
          <a:xfrm>
            <a:off x="685800" y="4663044"/>
            <a:ext cx="4071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values of the Zero and Sign flags indicate the following about the contents of AL:</a:t>
            </a:r>
            <a:endParaRPr lang="en-A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3B864-FEA1-2CA2-2769-CC9903E7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63044"/>
            <a:ext cx="399718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Instruction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8387"/>
            <a:ext cx="7772400" cy="16764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Performs a </a:t>
            </a:r>
            <a:r>
              <a:rPr lang="en-US" altLang="en-US" sz="2400" b="1" dirty="0">
                <a:solidFill>
                  <a:srgbClr val="0070C0"/>
                </a:solidFill>
              </a:rPr>
              <a:t>nondestructive AND </a:t>
            </a:r>
            <a:r>
              <a:rPr lang="en-US" altLang="en-US" sz="2400" dirty="0"/>
              <a:t>operation between each pair of matching bits in two operands</a:t>
            </a:r>
          </a:p>
          <a:p>
            <a:r>
              <a:rPr lang="en-US" altLang="en-US" sz="2400" dirty="0"/>
              <a:t>No operands are modified, but the flags are affected.</a:t>
            </a:r>
          </a:p>
          <a:p>
            <a:r>
              <a:rPr lang="en-US" altLang="en-US" sz="2400" dirty="0"/>
              <a:t>Example: jump to a label if either bit 0 or bit 1 in AL is set.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133600" y="3369783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 err="1">
                <a:latin typeface="Courier New" panose="02070309020205020404" pitchFamily="49" charset="0"/>
              </a:rPr>
              <a:t>jnz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ValueFound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85800" y="4325387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Example: jump to a label if neither bit 0 nor bit 1 in AL is set.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2667000" y="4899991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 err="1">
                <a:latin typeface="Courier New" panose="02070309020205020404" pitchFamily="49" charset="0"/>
              </a:rPr>
              <a:t>jz</a:t>
            </a: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ValueNotFound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43DC7-DB6C-DBD9-9F2D-C24B263B1F68}"/>
              </a:ext>
            </a:extLst>
          </p:cNvPr>
          <p:cNvSpPr txBox="1"/>
          <p:nvPr/>
        </p:nvSpPr>
        <p:spPr>
          <a:xfrm>
            <a:off x="685800" y="6069496"/>
            <a:ext cx="73880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Always </a:t>
            </a:r>
            <a:r>
              <a:rPr lang="en-US" i="1" dirty="0">
                <a:solidFill>
                  <a:srgbClr val="0070C0"/>
                </a:solidFill>
              </a:rPr>
              <a:t>clears</a:t>
            </a:r>
            <a:r>
              <a:rPr lang="en-US" i="1" dirty="0"/>
              <a:t> the OF, CF, the rest are </a:t>
            </a:r>
            <a:r>
              <a:rPr lang="en-US" i="1" dirty="0">
                <a:solidFill>
                  <a:srgbClr val="0070C0"/>
                </a:solidFill>
              </a:rPr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96782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CMP Instruction </a:t>
            </a:r>
            <a:r>
              <a:rPr lang="en-US" sz="2400" dirty="0"/>
              <a:t> 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579736"/>
            <a:ext cx="81534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Compares the destination operand to the source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Nondestructive subtraction </a:t>
            </a:r>
            <a:r>
              <a:rPr lang="en-US" sz="2200" dirty="0"/>
              <a:t>of source from destination (destination operand is not changed)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Syntax: </a:t>
            </a:r>
            <a:r>
              <a:rPr lang="en-US" sz="2400" dirty="0">
                <a:solidFill>
                  <a:schemeClr val="tx2"/>
                </a:solidFill>
              </a:rPr>
              <a:t>CMP </a:t>
            </a:r>
            <a:r>
              <a:rPr lang="en-US" sz="2400" i="1" dirty="0">
                <a:solidFill>
                  <a:schemeClr val="tx2"/>
                </a:solidFill>
              </a:rPr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 destination == source</a:t>
            </a:r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1524000" y="3291392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cmp</a:t>
            </a:r>
            <a:r>
              <a:rPr lang="en-US" sz="1800" b="1" dirty="0">
                <a:latin typeface="Courier New" pitchFamily="49" charset="0"/>
              </a:rPr>
              <a:t> al,5	;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Zero flag set</a:t>
            </a:r>
          </a:p>
        </p:txBody>
      </p:sp>
      <p:grpSp>
        <p:nvGrpSpPr>
          <p:cNvPr id="23559" name="Group 1033"/>
          <p:cNvGrpSpPr>
            <a:grpSpLocks/>
          </p:cNvGrpSpPr>
          <p:nvPr/>
        </p:nvGrpSpPr>
        <p:grpSpPr bwMode="auto">
          <a:xfrm>
            <a:off x="685800" y="4191000"/>
            <a:ext cx="7772400" cy="1447800"/>
            <a:chOff x="432" y="2640"/>
            <a:chExt cx="4896" cy="912"/>
          </a:xfrm>
        </p:grpSpPr>
        <p:sp>
          <p:nvSpPr>
            <p:cNvPr id="23560" name="Rectangle 1029"/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+mn-lt"/>
                </a:rPr>
                <a:t>Example: destination &lt; source</a:t>
              </a:r>
            </a:p>
          </p:txBody>
        </p:sp>
        <p:sp>
          <p:nvSpPr>
            <p:cNvPr id="23561" name="Text Box 1031"/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0400" algn="l"/>
                  <a:tab pos="4114800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al,4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0400" algn="l"/>
                  <a:tab pos="4114800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cmp</a:t>
              </a:r>
              <a:r>
                <a:rPr lang="en-US" sz="1800" b="1" dirty="0">
                  <a:latin typeface="Courier New" pitchFamily="49" charset="0"/>
                </a:rPr>
                <a:t> al,5	;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Carry flag set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1A3B2F-BAB4-BBB8-1C42-D35AE87D7620}"/>
              </a:ext>
            </a:extLst>
          </p:cNvPr>
          <p:cNvSpPr txBox="1"/>
          <p:nvPr/>
        </p:nvSpPr>
        <p:spPr>
          <a:xfrm>
            <a:off x="685800" y="5791200"/>
            <a:ext cx="74013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Always </a:t>
            </a:r>
            <a:r>
              <a:rPr lang="en-US" i="1" dirty="0">
                <a:solidFill>
                  <a:srgbClr val="0070C0"/>
                </a:solidFill>
              </a:rPr>
              <a:t>modifies</a:t>
            </a:r>
            <a:r>
              <a:rPr lang="en-US" i="1" dirty="0"/>
              <a:t> the all flags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CMP Instruction </a:t>
            </a:r>
            <a:endParaRPr lang="en-US" sz="24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13768"/>
            <a:ext cx="6172200" cy="609600"/>
          </a:xfrm>
        </p:spPr>
        <p:txBody>
          <a:bodyPr/>
          <a:lstStyle/>
          <a:p>
            <a:pPr eaLnBrk="1" hangingPunct="1"/>
            <a:r>
              <a:rPr lang="en-US" sz="2000" dirty="0"/>
              <a:t>Example: destination &gt; source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524000" y="2109720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al,6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cmp</a:t>
            </a:r>
            <a:r>
              <a:rPr lang="en-US" sz="1800" b="1" dirty="0">
                <a:latin typeface="Courier New" pitchFamily="49" charset="0"/>
              </a:rPr>
              <a:t> al,5	;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ZF = 0, CF = 0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1676400" y="3048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000"/>
              <a:t>(both the Zero and Carry flags are clear)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3838440"/>
            <a:ext cx="800404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CMP used to create conditional logic structures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When following CMP with a conditional jump instruction, the result is the assembly language equivalent of an IF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2952" y="1674128"/>
            <a:ext cx="63246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Boolean and Comparison Instructions</a:t>
            </a:r>
          </a:p>
          <a:p>
            <a:pPr eaLnBrk="1" hangingPunct="1"/>
            <a:r>
              <a:rPr lang="en-US" dirty="0"/>
              <a:t>Conditional Jumps</a:t>
            </a:r>
          </a:p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Conditional Structure</a:t>
            </a:r>
          </a:p>
          <a:p>
            <a:pPr eaLnBrk="1" hangingPunct="1"/>
            <a:r>
              <a:rPr lang="en-US" dirty="0"/>
              <a:t>Conditional Loop Instructions</a:t>
            </a:r>
          </a:p>
          <a:p>
            <a:pPr eaLnBrk="1" hangingPunct="1"/>
            <a:r>
              <a:rPr lang="en-US" dirty="0"/>
              <a:t>Conditional Structures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Overview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6324600" cy="30480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Boolean and Comparison Instructions</a:t>
            </a:r>
          </a:p>
          <a:p>
            <a:r>
              <a:rPr lang="en-US" altLang="en-US" dirty="0"/>
              <a:t>Conditional Jumps</a:t>
            </a:r>
          </a:p>
          <a:p>
            <a:r>
              <a:rPr lang="en-US" altLang="en-US" dirty="0"/>
              <a:t>Conditional Loop Instructions</a:t>
            </a:r>
          </a:p>
          <a:p>
            <a:r>
              <a:rPr lang="en-US" altLang="en-US" dirty="0"/>
              <a:t>Conditional Structures</a:t>
            </a:r>
          </a:p>
          <a:p>
            <a:r>
              <a:rPr lang="en-US" altLang="en-US" dirty="0"/>
              <a:t>Application: Finite-State Machines</a:t>
            </a:r>
          </a:p>
          <a:p>
            <a:r>
              <a:rPr lang="en-US" altLang="en-US" dirty="0"/>
              <a:t>Conditional Control Flow Directives</a:t>
            </a:r>
          </a:p>
        </p:txBody>
      </p:sp>
    </p:spTree>
    <p:extLst>
      <p:ext uri="{BB962C8B-B14F-4D97-AF65-F5344CB8AC3E}">
        <p14:creationId xmlns:p14="http://schemas.microsoft.com/office/powerpoint/2010/main" val="360936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Structures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730" y="1600200"/>
            <a:ext cx="6367670" cy="3048000"/>
          </a:xfrm>
        </p:spPr>
        <p:txBody>
          <a:bodyPr/>
          <a:lstStyle/>
          <a:p>
            <a:pPr>
              <a:spcBef>
                <a:spcPct val="50000"/>
              </a:spcBef>
              <a:buClrTx/>
            </a:pPr>
            <a:r>
              <a:rPr lang="en-US" altLang="en-US" sz="2500" dirty="0"/>
              <a:t>Block-Structured IF Statements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 sz="2500" dirty="0"/>
              <a:t>Compound Expressions with AND</a:t>
            </a:r>
          </a:p>
          <a:p>
            <a:pPr>
              <a:spcBef>
                <a:spcPct val="50000"/>
              </a:spcBef>
              <a:buClrTx/>
            </a:pPr>
            <a:r>
              <a:rPr lang="en-US" altLang="en-US" sz="2500" dirty="0"/>
              <a:t>Compound Expressions with OR</a:t>
            </a:r>
          </a:p>
        </p:txBody>
      </p:sp>
    </p:spTree>
    <p:extLst>
      <p:ext uri="{BB962C8B-B14F-4D97-AF65-F5344CB8AC3E}">
        <p14:creationId xmlns:p14="http://schemas.microsoft.com/office/powerpoint/2010/main" val="252887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Conditional Jumps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08051" y="1866900"/>
            <a:ext cx="8327898" cy="4495800"/>
          </a:xfrm>
        </p:spPr>
        <p:txBody>
          <a:bodyPr>
            <a:normAutofit/>
          </a:bodyPr>
          <a:lstStyle/>
          <a:p>
            <a:r>
              <a:rPr lang="en-CA" sz="2800" dirty="0"/>
              <a:t>No high-level control structures in assembly language.</a:t>
            </a:r>
          </a:p>
          <a:p>
            <a:r>
              <a:rPr lang="en-CA" sz="2800" dirty="0"/>
              <a:t>The most common way to transfer control in assembly language is to use a conditional jump.</a:t>
            </a:r>
          </a:p>
          <a:p>
            <a:r>
              <a:rPr lang="en-CA" sz="2800" dirty="0"/>
              <a:t>This is a two-step process: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400" dirty="0"/>
              <a:t>First test (create) the condition.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400" dirty="0"/>
              <a:t>Then jump if the condition is true or continue if it is false.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Conditional jump instructions can be divided into four groups: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400" dirty="0"/>
              <a:t>Jumps based on the value of a single arithmetic flag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400" dirty="0"/>
              <a:t>Jumps based on the value of CX or ECX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400" dirty="0"/>
              <a:t>Jumps based on comparisons of signed operands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400" dirty="0"/>
              <a:t>Jumps based on comparisons of unsigned operands</a:t>
            </a:r>
          </a:p>
          <a:p>
            <a:endParaRPr lang="en-CA" sz="2800" dirty="0"/>
          </a:p>
          <a:p>
            <a:r>
              <a:rPr lang="en-CA" sz="2800" dirty="0"/>
              <a:t>Syntax:</a:t>
            </a:r>
          </a:p>
          <a:p>
            <a:pPr>
              <a:buNone/>
            </a:pPr>
            <a:r>
              <a:rPr lang="en-CA" sz="2800" dirty="0"/>
              <a:t>	 </a:t>
            </a:r>
            <a:r>
              <a:rPr lang="en-CA" sz="2800" dirty="0" err="1"/>
              <a:t>J</a:t>
            </a:r>
            <a:r>
              <a:rPr lang="en-CA" sz="2800" baseline="-25000" dirty="0" err="1"/>
              <a:t>cond</a:t>
            </a:r>
            <a:r>
              <a:rPr lang="en-CA" sz="2800" dirty="0"/>
              <a:t>  destination 	; </a:t>
            </a:r>
            <a:r>
              <a:rPr lang="en-CA" sz="2800" dirty="0" err="1"/>
              <a:t>cond</a:t>
            </a:r>
            <a:r>
              <a:rPr lang="en-CA" sz="2800" dirty="0"/>
              <a:t> is the jump condition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J</a:t>
            </a:r>
            <a:r>
              <a:rPr lang="en-US" sz="2800" i="1" dirty="0" err="1"/>
              <a:t>cond</a:t>
            </a:r>
            <a:r>
              <a:rPr lang="en-US" dirty="0"/>
              <a:t> Ranges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647976"/>
            <a:ext cx="77724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Prior to the 386:</a:t>
            </a:r>
          </a:p>
          <a:p>
            <a:pPr lvl="1" eaLnBrk="1" hangingPunct="1"/>
            <a:r>
              <a:rPr lang="en-US" sz="2400" dirty="0"/>
              <a:t>jump must be within –128 to +127 bytes from the current location counter</a:t>
            </a:r>
          </a:p>
          <a:p>
            <a:pPr eaLnBrk="1" hangingPunct="1"/>
            <a:r>
              <a:rPr lang="en-US" sz="2800" dirty="0"/>
              <a:t>x86 processors:</a:t>
            </a:r>
          </a:p>
          <a:p>
            <a:pPr lvl="1" eaLnBrk="1" hangingPunct="1"/>
            <a:r>
              <a:rPr lang="en-US" sz="2400" dirty="0"/>
              <a:t>32-bit offset permits jump anywhere in memory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Jumps Based on Specific Flags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92416"/>
            <a:ext cx="54864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Jumps Based on Equality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648" y="2089256"/>
            <a:ext cx="5790719" cy="20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8874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Jumps Based on Unsigned Comparisons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60736"/>
            <a:ext cx="67056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Jumps Based on Signed Comparisons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9381"/>
            <a:ext cx="67818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53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 </a:t>
            </a:r>
            <a:r>
              <a:rPr lang="en-US" altLang="en-US" sz="2400" dirty="0"/>
              <a:t>(1 of 5)</a:t>
            </a:r>
            <a:endParaRPr lang="en-US" sz="2400" dirty="0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600200" y="25510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cmp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eax,ebx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ja</a:t>
            </a:r>
            <a:r>
              <a:rPr lang="en-US" sz="1800" b="1" dirty="0">
                <a:latin typeface="Courier New" pitchFamily="49" charset="0"/>
              </a:rPr>
              <a:t>  Larger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85800" y="1571776"/>
            <a:ext cx="769620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dirty="0"/>
              <a:t>: Jump to a label if </a:t>
            </a:r>
            <a:r>
              <a:rPr lang="en-US" dirty="0">
                <a:solidFill>
                  <a:schemeClr val="tx2"/>
                </a:solidFill>
              </a:rPr>
              <a:t>unsigned</a:t>
            </a:r>
            <a:r>
              <a:rPr lang="en-US" dirty="0"/>
              <a:t> EAX is greater than EBX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Solution</a:t>
            </a:r>
            <a:r>
              <a:rPr lang="en-US" dirty="0"/>
              <a:t>: Use CMP, followed by JA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0200" y="4671750"/>
            <a:ext cx="480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eax,ebx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jg  Greater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3528750"/>
            <a:ext cx="7696200" cy="9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Task</a:t>
            </a:r>
            <a:r>
              <a:rPr lang="en-US" altLang="en-US" sz="2100" dirty="0">
                <a:latin typeface="Arial" panose="020B0604020202020204" pitchFamily="34" charset="0"/>
              </a:rPr>
              <a:t>: Jump to a label if </a:t>
            </a:r>
            <a:r>
              <a:rPr lang="en-US" altLang="en-US" sz="2100" dirty="0">
                <a:solidFill>
                  <a:schemeClr val="tx2"/>
                </a:solidFill>
                <a:latin typeface="Arial" panose="020B0604020202020204" pitchFamily="34" charset="0"/>
              </a:rPr>
              <a:t>signed</a:t>
            </a:r>
            <a:r>
              <a:rPr lang="en-US" altLang="en-US" sz="2100" dirty="0">
                <a:latin typeface="Arial" panose="020B0604020202020204" pitchFamily="34" charset="0"/>
              </a:rPr>
              <a:t> EAX is greater than EBX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Solution</a:t>
            </a:r>
            <a:r>
              <a:rPr lang="en-US" altLang="en-US" sz="2100" dirty="0">
                <a:latin typeface="Arial" panose="020B0604020202020204" pitchFamily="34" charset="0"/>
              </a:rPr>
              <a:t>: Use CMP, followed by JG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Applications </a:t>
            </a:r>
            <a:r>
              <a:rPr lang="en-US" altLang="en-US" sz="2400" dirty="0"/>
              <a:t> (2 of 5)</a:t>
            </a:r>
          </a:p>
        </p:txBody>
      </p:sp>
      <p:grpSp>
        <p:nvGrpSpPr>
          <p:cNvPr id="104458" name="Group 10"/>
          <p:cNvGrpSpPr>
            <a:grpSpLocks/>
          </p:cNvGrpSpPr>
          <p:nvPr/>
        </p:nvGrpSpPr>
        <p:grpSpPr bwMode="auto">
          <a:xfrm>
            <a:off x="685800" y="1611277"/>
            <a:ext cx="7696200" cy="1600200"/>
            <a:chOff x="432" y="816"/>
            <a:chExt cx="4848" cy="1008"/>
          </a:xfrm>
        </p:grpSpPr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eax,Val1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jbe L1	; below or equal</a:t>
              </a:r>
            </a:p>
          </p:txBody>
        </p:sp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100" dirty="0">
                  <a:latin typeface="Arial" panose="020B0604020202020204" pitchFamily="34" charset="0"/>
                </a:rPr>
                <a:t>Jump to label L1 if </a:t>
              </a:r>
              <a:r>
                <a:rPr lang="en-US" altLang="en-US" sz="2100" dirty="0">
                  <a:solidFill>
                    <a:schemeClr val="tx2"/>
                  </a:solidFill>
                  <a:latin typeface="Arial" panose="020B0604020202020204" pitchFamily="34" charset="0"/>
                </a:rPr>
                <a:t>unsigned</a:t>
              </a:r>
              <a:r>
                <a:rPr lang="en-US" altLang="en-US" sz="2100" dirty="0">
                  <a:latin typeface="Arial" panose="020B0604020202020204" pitchFamily="34" charset="0"/>
                </a:rPr>
                <a:t> EAX is less than or equal to Val1</a:t>
              </a:r>
            </a:p>
          </p:txBody>
        </p:sp>
      </p:grpSp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609600" y="3913152"/>
            <a:ext cx="7696200" cy="1584325"/>
            <a:chOff x="384" y="2266"/>
            <a:chExt cx="4848" cy="998"/>
          </a:xfrm>
        </p:grpSpPr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eax,Val1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jle L1</a:t>
              </a:r>
            </a:p>
          </p:txBody>
        </p:sp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100">
                  <a:latin typeface="Arial" panose="020B0604020202020204" pitchFamily="34" charset="0"/>
                </a:rPr>
                <a:t>Jump to label L1 if </a:t>
              </a:r>
              <a:r>
                <a:rPr lang="en-US" altLang="en-US" sz="2100">
                  <a:solidFill>
                    <a:schemeClr val="tx2"/>
                  </a:solidFill>
                  <a:latin typeface="Arial" panose="020B0604020202020204" pitchFamily="34" charset="0"/>
                </a:rPr>
                <a:t>signed</a:t>
              </a:r>
              <a:r>
                <a:rPr lang="en-US" altLang="en-US" sz="2100">
                  <a:latin typeface="Arial" panose="020B0604020202020204" pitchFamily="34" charset="0"/>
                </a:rPr>
                <a:t> EAX is less than or equal to Val1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Boolean and Comparison Instructions</a:t>
            </a:r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9173" y="2219493"/>
            <a:ext cx="54864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CPU Status Flags</a:t>
            </a:r>
          </a:p>
          <a:p>
            <a:r>
              <a:rPr lang="en-US" altLang="en-US" dirty="0"/>
              <a:t>AND Instruction</a:t>
            </a:r>
          </a:p>
          <a:p>
            <a:r>
              <a:rPr lang="en-US" altLang="en-US" dirty="0"/>
              <a:t>OR Instruction</a:t>
            </a:r>
          </a:p>
          <a:p>
            <a:r>
              <a:rPr lang="en-US" altLang="en-US" dirty="0"/>
              <a:t>XOR Instruction</a:t>
            </a:r>
          </a:p>
          <a:p>
            <a:r>
              <a:rPr lang="en-US" altLang="en-US" dirty="0"/>
              <a:t>NOT Instruction</a:t>
            </a:r>
          </a:p>
          <a:p>
            <a:r>
              <a:rPr lang="en-US" altLang="en-US" dirty="0"/>
              <a:t>Applications</a:t>
            </a:r>
          </a:p>
          <a:p>
            <a:r>
              <a:rPr lang="en-US" altLang="en-US" dirty="0"/>
              <a:t>TEST Instruction </a:t>
            </a:r>
          </a:p>
          <a:p>
            <a:r>
              <a:rPr lang="en-US" altLang="en-US" dirty="0"/>
              <a:t>CMP Instruction</a:t>
            </a:r>
          </a:p>
        </p:txBody>
      </p:sp>
    </p:spTree>
    <p:extLst>
      <p:ext uri="{BB962C8B-B14F-4D97-AF65-F5344CB8AC3E}">
        <p14:creationId xmlns:p14="http://schemas.microsoft.com/office/powerpoint/2010/main" val="3326173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90525"/>
            <a:ext cx="8153400" cy="6762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Applications </a:t>
            </a:r>
            <a:r>
              <a:rPr lang="en-US" altLang="en-US" sz="2400" dirty="0"/>
              <a:t> (3 of 5)</a:t>
            </a:r>
          </a:p>
        </p:txBody>
      </p:sp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723900" y="1499056"/>
            <a:ext cx="7696200" cy="2460625"/>
            <a:chOff x="456" y="672"/>
            <a:chExt cx="4848" cy="1550"/>
          </a:xfrm>
        </p:grpSpPr>
        <p:sp>
          <p:nvSpPr>
            <p:cNvPr id="105475" name="Text Box 3"/>
            <p:cNvSpPr txBox="1">
              <a:spLocks noChangeArrowheads="1"/>
            </p:cNvSpPr>
            <p:nvPr/>
          </p:nvSpPr>
          <p:spPr bwMode="auto">
            <a:xfrm>
              <a:off x="1008" y="1214"/>
              <a:ext cx="3024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mov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Large,bx</a:t>
              </a:r>
              <a:endParaRPr lang="en-US" altLang="en-US" sz="1800" b="1" dirty="0">
                <a:latin typeface="Courier New" panose="02070309020205020404" pitchFamily="49" charset="0"/>
              </a:endParaRP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ax,bx</a:t>
              </a:r>
              <a:endParaRPr lang="en-US" altLang="en-US" sz="1800" b="1" dirty="0">
                <a:latin typeface="Courier New" panose="02070309020205020404" pitchFamily="49" charset="0"/>
              </a:endParaRP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jna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mov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Large,ax</a:t>
              </a:r>
              <a:endParaRPr lang="en-US" altLang="en-US" sz="1800" b="1" dirty="0">
                <a:latin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105476" name="Text Box 4"/>
            <p:cNvSpPr txBox="1">
              <a:spLocks noChangeArrowheads="1"/>
            </p:cNvSpPr>
            <p:nvPr/>
          </p:nvSpPr>
          <p:spPr bwMode="auto">
            <a:xfrm>
              <a:off x="456" y="672"/>
              <a:ext cx="48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100" dirty="0">
                  <a:latin typeface="Arial" panose="020B0604020202020204" pitchFamily="34" charset="0"/>
                </a:rPr>
                <a:t>Compare unsigned AX to BX, and copy the larger of the two into a variable named </a:t>
              </a:r>
              <a:r>
                <a:rPr lang="en-US" altLang="en-US" sz="2100" dirty="0">
                  <a:solidFill>
                    <a:schemeClr val="tx2"/>
                  </a:solidFill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105481" name="Group 9"/>
          <p:cNvGrpSpPr>
            <a:grpSpLocks/>
          </p:cNvGrpSpPr>
          <p:nvPr/>
        </p:nvGrpSpPr>
        <p:grpSpPr bwMode="auto">
          <a:xfrm>
            <a:off x="762000" y="4089856"/>
            <a:ext cx="7696200" cy="2590800"/>
            <a:chOff x="480" y="2304"/>
            <a:chExt cx="4848" cy="1632"/>
          </a:xfrm>
        </p:grpSpPr>
        <p:sp>
          <p:nvSpPr>
            <p:cNvPr id="105478" name="Text Box 6"/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mov Small,ax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bx,ax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jnl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mov Small,bx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marL="2286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100">
                  <a:latin typeface="Arial" panose="020B0604020202020204" pitchFamily="34" charset="0"/>
                </a:rPr>
                <a:t>Compare signed AX to BX, and copy the smaller of the two into a variable named </a:t>
              </a:r>
              <a:r>
                <a:rPr lang="en-US" altLang="en-US" sz="2100">
                  <a:solidFill>
                    <a:schemeClr val="tx2"/>
                  </a:solidFill>
                  <a:latin typeface="Arial" panose="020B060402020202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6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</a:t>
            </a:r>
            <a:r>
              <a:rPr lang="en-US" altLang="en-US" sz="2400"/>
              <a:t> (4 of 5)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600200" y="2427314"/>
            <a:ext cx="480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latin typeface="Courier New" panose="02070309020205020404" pitchFamily="49" charset="0"/>
              </a:rPr>
              <a:t> WORD PTR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],0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je  L1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09600" y="1779614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Jump to label L1 if the memory word pointed to by ESI equals Zero</a:t>
            </a:r>
            <a:endParaRPr lang="en-US" altLang="en-US" sz="21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600200" y="4637114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test DWORD PTR [edi],1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jz   L2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09600" y="3592487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Jump to label L2 if the doubleword in memory pointed to by EDI is even</a:t>
            </a:r>
            <a:endParaRPr lang="en-US" altLang="en-US" sz="21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42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 </a:t>
            </a:r>
            <a:r>
              <a:rPr lang="en-US" altLang="en-US" sz="2400" dirty="0"/>
              <a:t>(5 of 5)</a:t>
            </a:r>
            <a:endParaRPr lang="en-US" sz="2400" dirty="0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914400" y="335736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lang="en-US" sz="1800" b="1" dirty="0">
                <a:latin typeface="Courier New" pitchFamily="49" charset="0"/>
              </a:rPr>
              <a:t>and al,00001011b	; clear unwanted bits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lang="en-US" sz="1800" b="1" dirty="0" err="1">
                <a:latin typeface="Courier New" pitchFamily="49" charset="0"/>
              </a:rPr>
              <a:t>cmp</a:t>
            </a:r>
            <a:r>
              <a:rPr lang="en-US" sz="1800" b="1" dirty="0">
                <a:latin typeface="Courier New" pitchFamily="49" charset="0"/>
              </a:rPr>
              <a:t> al,00001011b	; check remaining bits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lang="en-US" sz="1800" b="1" dirty="0">
                <a:latin typeface="Courier New" pitchFamily="49" charset="0"/>
              </a:rPr>
              <a:t>je  L1	; all set? jump to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685800" y="1653664"/>
            <a:ext cx="72390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lang="en-US" dirty="0"/>
              <a:t>Task: Jump to label L1 if bits 0, 1, and 3 in AL are </a:t>
            </a:r>
            <a:r>
              <a:rPr lang="en-US" dirty="0">
                <a:solidFill>
                  <a:schemeClr val="tx2"/>
                </a:solidFill>
              </a:rPr>
              <a:t>all set</a:t>
            </a:r>
            <a:r>
              <a:rPr lang="en-US" dirty="0"/>
              <a:t>.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Solution: Clear all bits except bits 0, 1,and 3. Then compare the result with 00001011 binary.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7048" y="1685925"/>
            <a:ext cx="63246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Boolean and Comparison Instructions</a:t>
            </a:r>
          </a:p>
          <a:p>
            <a:pPr eaLnBrk="1" hangingPunct="1"/>
            <a:r>
              <a:rPr lang="en-US" dirty="0"/>
              <a:t>Conditional Jumps</a:t>
            </a:r>
          </a:p>
          <a:p>
            <a:pPr eaLnBrk="1" hangingPunct="1"/>
            <a:r>
              <a:rPr lang="en-US" dirty="0"/>
              <a:t>Conditional Loop Instructions</a:t>
            </a:r>
          </a:p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Conditional Structures</a:t>
            </a:r>
          </a:p>
        </p:txBody>
      </p:sp>
    </p:spTree>
    <p:extLst>
      <p:ext uri="{BB962C8B-B14F-4D97-AF65-F5344CB8AC3E}">
        <p14:creationId xmlns:p14="http://schemas.microsoft.com/office/powerpoint/2010/main" val="4019500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Block-Structured IF Statements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52440"/>
            <a:ext cx="7772400" cy="109523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sz="2000" dirty="0"/>
              <a:t>Assembly language programmers can easily translate logical statements written in C++/Java into assembly language. For example: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276600" cy="2286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eax,op1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cmp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eax,op2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jne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L1; </a:t>
            </a:r>
            <a:r>
              <a:rPr lang="en-US" sz="1800" i="1" dirty="0">
                <a:solidFill>
                  <a:srgbClr val="0070C0"/>
                </a:solidFill>
                <a:latin typeface="Courier New" pitchFamily="49" charset="0"/>
              </a:rPr>
              <a:t>Not equal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X,1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jmp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L1: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L2: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914400" y="2667000"/>
            <a:ext cx="3048000" cy="1600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op1 == op2 )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2;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16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3148" y="1519456"/>
            <a:ext cx="7772400" cy="121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dirty="0"/>
              <a:t>Implement the following </a:t>
            </a:r>
            <a:r>
              <a:rPr lang="en-US" dirty="0" err="1"/>
              <a:t>pseudocode</a:t>
            </a:r>
            <a:r>
              <a:rPr lang="en-US" dirty="0"/>
              <a:t> in assembly language. All values are unsigned: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429125" y="2745909"/>
            <a:ext cx="3276600" cy="2057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cmp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ebx,ecx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ja  next      ; &gt;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923925" y="2745909"/>
            <a:ext cx="3124200" cy="2057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if( </a:t>
            </a:r>
            <a:r>
              <a:rPr lang="en-US" sz="1800" b="1" dirty="0" err="1">
                <a:latin typeface="Courier New" pitchFamily="49" charset="0"/>
              </a:rPr>
              <a:t>ebx</a:t>
            </a:r>
            <a:r>
              <a:rPr lang="en-US" sz="1800" b="1" dirty="0">
                <a:latin typeface="Courier New" pitchFamily="49" charset="0"/>
              </a:rPr>
              <a:t> &lt;= </a:t>
            </a:r>
            <a:r>
              <a:rPr lang="en-US" sz="1800" b="1" dirty="0" err="1">
                <a:latin typeface="Courier New" pitchFamily="49" charset="0"/>
              </a:rPr>
              <a:t>ecx</a:t>
            </a:r>
            <a:r>
              <a:rPr lang="en-US" sz="1800" b="1" dirty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eax</a:t>
            </a:r>
            <a:r>
              <a:rPr lang="en-US" sz="1800" b="1" dirty="0">
                <a:latin typeface="Courier New" pitchFamily="49" charset="0"/>
              </a:rPr>
              <a:t>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edx</a:t>
            </a:r>
            <a:r>
              <a:rPr lang="en-US" sz="1800" b="1" dirty="0">
                <a:latin typeface="Courier New" pitchFamily="49" charset="0"/>
              </a:rPr>
              <a:t>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(There are multiple correct solutions to this problem.)</a:t>
            </a:r>
          </a:p>
        </p:txBody>
      </p:sp>
    </p:spTree>
    <p:extLst>
      <p:ext uri="{BB962C8B-B14F-4D97-AF65-F5344CB8AC3E}">
        <p14:creationId xmlns:p14="http://schemas.microsoft.com/office/powerpoint/2010/main" val="31228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88664"/>
            <a:ext cx="7772400" cy="121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dirty="0"/>
              <a:t>Implement the following </a:t>
            </a:r>
            <a:r>
              <a:rPr lang="en-US" dirty="0" err="1"/>
              <a:t>pseudocode</a:t>
            </a:r>
            <a:r>
              <a:rPr lang="en-US" dirty="0"/>
              <a:t> in assembly language. All values are </a:t>
            </a:r>
            <a:r>
              <a:rPr lang="en-US" b="1" dirty="0"/>
              <a:t>32-bit unsigned </a:t>
            </a:r>
            <a:r>
              <a:rPr lang="en-US" dirty="0"/>
              <a:t>integers: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419600" y="2662456"/>
            <a:ext cx="3276600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eax,var1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cmp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eax,var2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jbe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L1;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&lt;=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var3,6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var4,7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jmp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L1: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mov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var3,10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L2: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838200" y="2662456"/>
            <a:ext cx="3200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var1 &lt;= var2 )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var3 = 10;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var3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var4 = 7;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(There are multiple correct solutions to this problem.)</a:t>
            </a:r>
          </a:p>
        </p:txBody>
      </p:sp>
    </p:spTree>
    <p:extLst>
      <p:ext uri="{BB962C8B-B14F-4D97-AF65-F5344CB8AC3E}">
        <p14:creationId xmlns:p14="http://schemas.microsoft.com/office/powerpoint/2010/main" val="35334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2400"/>
              <a:t>  (1 of 3)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5272"/>
            <a:ext cx="8077200" cy="1676400"/>
          </a:xfr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sz="2000" dirty="0"/>
              <a:t>When implementing the logical AND operator, consider that HLLs use short-circuit evaluation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sz="2000" dirty="0"/>
              <a:t>In the following example, if the first expression is false, the second expression is skipped: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752600" y="3711064"/>
            <a:ext cx="388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if (al &gt; </a:t>
            </a:r>
            <a:r>
              <a:rPr lang="en-US" sz="1800" b="1" dirty="0" err="1">
                <a:latin typeface="Courier New" pitchFamily="49" charset="0"/>
              </a:rPr>
              <a:t>bl</a:t>
            </a:r>
            <a:r>
              <a:rPr lang="en-US" sz="1800" b="1" dirty="0">
                <a:latin typeface="Courier New" pitchFamily="49" charset="0"/>
              </a:rPr>
              <a:t>) AND (</a:t>
            </a:r>
            <a:r>
              <a:rPr lang="en-US" sz="1800" b="1" dirty="0" err="1">
                <a:latin typeface="Courier New" pitchFamily="49" charset="0"/>
              </a:rPr>
              <a:t>bl</a:t>
            </a:r>
            <a:r>
              <a:rPr lang="en-US" sz="1800" b="1" dirty="0">
                <a:latin typeface="Courier New" pitchFamily="49" charset="0"/>
              </a:rPr>
              <a:t>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49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2400"/>
              <a:t>  (2 of 3)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010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cmp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al,bl</a:t>
            </a:r>
            <a:r>
              <a:rPr lang="en-US" sz="1800" b="1" dirty="0">
                <a:latin typeface="Courier New" pitchFamily="49" charset="0"/>
              </a:rPr>
              <a:t>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ja 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jmp</a:t>
            </a:r>
            <a:r>
              <a:rPr lang="en-US" sz="1800" b="1" dirty="0">
                <a:latin typeface="Courier New" pitchFamily="49" charset="0"/>
              </a:rPr>
              <a:t>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cmp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bl,cl</a:t>
            </a:r>
            <a:r>
              <a:rPr lang="en-US" sz="1800" b="1" dirty="0">
                <a:latin typeface="Courier New" pitchFamily="49" charset="0"/>
              </a:rPr>
              <a:t>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ja 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jmp</a:t>
            </a:r>
            <a:r>
              <a:rPr lang="en-US" sz="1800" b="1" dirty="0">
                <a:latin typeface="Courier New" pitchFamily="49" charset="0"/>
              </a:rPr>
              <a:t>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L2:	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next:</a:t>
            </a: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835912" y="1592262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if (al &gt; </a:t>
            </a:r>
            <a:r>
              <a:rPr lang="en-US" sz="1800" b="1" dirty="0" err="1">
                <a:latin typeface="Courier New" pitchFamily="49" charset="0"/>
              </a:rPr>
              <a:t>bl</a:t>
            </a:r>
            <a:r>
              <a:rPr lang="en-US" sz="1800" b="1" dirty="0">
                <a:latin typeface="Courier New" pitchFamily="49" charset="0"/>
              </a:rPr>
              <a:t>) AND (</a:t>
            </a:r>
            <a:r>
              <a:rPr lang="en-US" sz="1800" b="1" dirty="0" err="1">
                <a:latin typeface="Courier New" pitchFamily="49" charset="0"/>
              </a:rPr>
              <a:t>bl</a:t>
            </a:r>
            <a:r>
              <a:rPr lang="en-US" sz="1800" b="1" dirty="0">
                <a:latin typeface="Courier New" pitchFamily="49" charset="0"/>
              </a:rPr>
              <a:t>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62000" y="2286000"/>
            <a:ext cx="7315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This is one possible implementation . . .</a:t>
            </a:r>
          </a:p>
        </p:txBody>
      </p:sp>
    </p:spTree>
    <p:extLst>
      <p:ext uri="{BB962C8B-B14F-4D97-AF65-F5344CB8AC3E}">
        <p14:creationId xmlns:p14="http://schemas.microsoft.com/office/powerpoint/2010/main" val="730786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2400"/>
              <a:t>  (3 of 3)</a:t>
            </a: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X,1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750608" y="1443256"/>
            <a:ext cx="487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 dirty="0">
                <a:latin typeface="Courier New" pitchFamily="49" charset="0"/>
              </a:rPr>
              <a:t>if (al &gt; </a:t>
            </a:r>
            <a:r>
              <a:rPr lang="en-US" sz="2000" b="1" dirty="0" err="1">
                <a:latin typeface="Courier New" pitchFamily="49" charset="0"/>
              </a:rPr>
              <a:t>bl</a:t>
            </a:r>
            <a:r>
              <a:rPr lang="en-US" sz="2000" b="1" dirty="0">
                <a:latin typeface="Courier New" pitchFamily="49" charset="0"/>
              </a:rPr>
              <a:t>) AND (</a:t>
            </a:r>
            <a:r>
              <a:rPr lang="en-US" sz="2000" b="1" dirty="0" err="1">
                <a:latin typeface="Courier New" pitchFamily="49" charset="0"/>
              </a:rPr>
              <a:t>bl</a:t>
            </a:r>
            <a:r>
              <a:rPr lang="en-US" sz="2000" b="1" dirty="0">
                <a:latin typeface="Courier New" pitchFamily="49" charset="0"/>
              </a:rPr>
              <a:t>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 dirty="0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But the following implementation uses  29% less code by reversing the first relational operator. We allow the program to "fall through" to the second expression:</a:t>
            </a:r>
          </a:p>
        </p:txBody>
      </p:sp>
    </p:spTree>
    <p:extLst>
      <p:ext uri="{BB962C8B-B14F-4D97-AF65-F5344CB8AC3E}">
        <p14:creationId xmlns:p14="http://schemas.microsoft.com/office/powerpoint/2010/main" val="362801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Status Flags - Review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2192"/>
            <a:ext cx="81534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Zero</a:t>
            </a:r>
            <a:r>
              <a:rPr lang="en-US" altLang="en-US" sz="2000" dirty="0"/>
              <a:t> flag is set when the result of an operation equals zero.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Carry</a:t>
            </a:r>
            <a:r>
              <a:rPr lang="en-US" altLang="en-US" sz="2000" dirty="0"/>
              <a:t> flag is set when an instruction generates a result that is too large (or too small) for the destination operand.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Sign</a:t>
            </a:r>
            <a:r>
              <a:rPr lang="en-US" altLang="en-US" sz="2000" dirty="0"/>
              <a:t> flag is set if the destination operand is negative, and it is clear if the destination operand is positive.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Overflow</a:t>
            </a:r>
            <a:r>
              <a:rPr lang="en-US" altLang="en-US" sz="2000" dirty="0"/>
              <a:t> flag is set when an instruction generates an invalid signed result (bit 7 carry is </a:t>
            </a:r>
            <a:r>
              <a:rPr lang="en-US" altLang="en-US" sz="2000" dirty="0" err="1"/>
              <a:t>XORed</a:t>
            </a:r>
            <a:r>
              <a:rPr lang="en-US" altLang="en-US" sz="2000" dirty="0"/>
              <a:t> with bit 6 Carry).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Parity</a:t>
            </a:r>
            <a:r>
              <a:rPr lang="en-US" altLang="en-US" sz="2000" dirty="0"/>
              <a:t> flag is set when an instruction generates an even number of 1 bits in the low byte of the destination operand.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Auxiliary Carry</a:t>
            </a:r>
            <a:r>
              <a:rPr lang="en-US" altLang="en-US" sz="2000" dirty="0"/>
              <a:t> flag is set when an operation produces a carry out from bit 3 to bit 4</a:t>
            </a:r>
          </a:p>
        </p:txBody>
      </p:sp>
    </p:spTree>
    <p:extLst>
      <p:ext uri="{BB962C8B-B14F-4D97-AF65-F5344CB8AC3E}">
        <p14:creationId xmlns:p14="http://schemas.microsoft.com/office/powerpoint/2010/main" val="52192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15960"/>
            <a:ext cx="7772400" cy="121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dirty="0"/>
              <a:t>Implement the following </a:t>
            </a:r>
            <a:r>
              <a:rPr lang="en-US" dirty="0" err="1"/>
              <a:t>pseudocode</a:t>
            </a:r>
            <a:r>
              <a:rPr lang="en-US" dirty="0"/>
              <a:t> in assembly language. All values are unsigned: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276600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cmp ecx,edx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jbe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3200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ebx &lt;= ecx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&amp;&amp; ecx &gt; edx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762000" y="57150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(There are multiple correct solutions to this problem.)</a:t>
            </a:r>
          </a:p>
        </p:txBody>
      </p:sp>
    </p:spTree>
    <p:extLst>
      <p:ext uri="{BB962C8B-B14F-4D97-AF65-F5344CB8AC3E}">
        <p14:creationId xmlns:p14="http://schemas.microsoft.com/office/powerpoint/2010/main" val="40121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Compound Expression with OR</a:t>
            </a:r>
            <a:r>
              <a:rPr lang="en-US" sz="2400"/>
              <a:t>  (1 of 2)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7032"/>
            <a:ext cx="8077200" cy="1676400"/>
          </a:xfrm>
        </p:spPr>
        <p:txBody>
          <a:bodyPr>
            <a:normAutofit fontScale="77500" lnSpcReduction="20000"/>
          </a:bodyPr>
          <a:lstStyle/>
          <a:p>
            <a:pPr marL="228600" indent="-228600" eaLnBrk="1" hangingPunct="1">
              <a:lnSpc>
                <a:spcPct val="120000"/>
              </a:lnSpc>
            </a:pPr>
            <a:r>
              <a:rPr lang="en-US" dirty="0"/>
              <a:t>When implementing the logical OR operator, consider that HLLs use short-circuit evaluation</a:t>
            </a:r>
          </a:p>
          <a:p>
            <a:pPr marL="228600" indent="-228600" eaLnBrk="1" hangingPunct="1">
              <a:lnSpc>
                <a:spcPct val="120000"/>
              </a:lnSpc>
            </a:pPr>
            <a:r>
              <a:rPr lang="en-US" dirty="0"/>
              <a:t>In the following example, if the first expression is true, the second expression is skipped:</a:t>
            </a: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1676400" y="33528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83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Compound Expression with OR</a:t>
            </a:r>
            <a:r>
              <a:rPr lang="en-US" sz="2400"/>
              <a:t>  (2 of 2)</a:t>
            </a: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cmp al,bl	; is AL &gt; BL?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ja  L1	; yes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cmp bl,cl	; no: is BL &gt; CL?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jbe next	; no: skip next statement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L1: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can use "fall-through" logic to keep the code as short as possible:</a:t>
            </a:r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1094080" y="14842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dirty="0">
                <a:latin typeface="Courier New" pitchFamily="49" charset="0"/>
              </a:rPr>
              <a:t>if (al &gt; </a:t>
            </a:r>
            <a:r>
              <a:rPr lang="en-US" sz="1800" dirty="0" err="1">
                <a:latin typeface="Courier New" pitchFamily="49" charset="0"/>
              </a:rPr>
              <a:t>bl</a:t>
            </a:r>
            <a:r>
              <a:rPr lang="en-US" sz="1800" dirty="0">
                <a:latin typeface="Courier New" pitchFamily="49" charset="0"/>
              </a:rPr>
              <a:t>) OR (</a:t>
            </a:r>
            <a:r>
              <a:rPr lang="en-US" sz="1800" dirty="0" err="1">
                <a:latin typeface="Courier New" pitchFamily="49" charset="0"/>
              </a:rPr>
              <a:t>bl</a:t>
            </a:r>
            <a:r>
              <a:rPr lang="en-US" sz="1800" dirty="0">
                <a:latin typeface="Courier New" pitchFamily="49" charset="0"/>
              </a:rPr>
              <a:t>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dirty="0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92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12531" y="474785"/>
            <a:ext cx="8153400" cy="914400"/>
          </a:xfrm>
        </p:spPr>
        <p:txBody>
          <a:bodyPr/>
          <a:lstStyle/>
          <a:p>
            <a:r>
              <a:rPr lang="en-US" altLang="en-US" sz="2954"/>
              <a:t>Example 2: Find the largest between 2 numbers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612531" y="1740877"/>
            <a:ext cx="8153400" cy="440274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2" b="1" dirty="0"/>
              <a:t>.</a:t>
            </a:r>
            <a:r>
              <a:rPr lang="en-US" altLang="en-US" sz="1477" b="1" dirty="0"/>
              <a:t>data</a:t>
            </a:r>
          </a:p>
          <a:p>
            <a:pPr marL="0" indent="0">
              <a:buNone/>
            </a:pPr>
            <a:r>
              <a:rPr lang="en-US" altLang="en-US" sz="1477" b="1" dirty="0"/>
              <a:t>        output2 BYTE "The largest number is: ",0</a:t>
            </a:r>
          </a:p>
          <a:p>
            <a:pPr marL="0" indent="0">
              <a:buNone/>
            </a:pPr>
            <a:r>
              <a:rPr lang="en-US" altLang="en-US" sz="1662" b="1" dirty="0"/>
              <a:t>.code</a:t>
            </a:r>
          </a:p>
          <a:p>
            <a:pPr marL="0" indent="0">
              <a:buNone/>
            </a:pPr>
            <a:r>
              <a:rPr lang="en-US" altLang="en-US" sz="1662" b="1" dirty="0"/>
              <a:t>main PROC</a:t>
            </a:r>
          </a:p>
          <a:p>
            <a:pPr marL="0" indent="0">
              <a:buNone/>
            </a:pPr>
            <a:r>
              <a:rPr lang="en-US" altLang="en-US" sz="1477" b="1" dirty="0"/>
              <a:t>        ;… same as example 1 read 2 integer numbers</a:t>
            </a:r>
          </a:p>
          <a:p>
            <a:pPr marL="0" indent="0">
              <a:buNone/>
            </a:pPr>
            <a:r>
              <a:rPr lang="en-US" altLang="en-US" sz="1662" b="1" dirty="0"/>
              <a:t>       ; print the largest number</a:t>
            </a:r>
          </a:p>
          <a:p>
            <a:pPr marL="296015" lvl="1" indent="0">
              <a:buNone/>
            </a:pPr>
            <a:r>
              <a:rPr lang="en-US" altLang="en-US" sz="1662" b="1" dirty="0" err="1"/>
              <a:t>mov</a:t>
            </a:r>
            <a:r>
              <a:rPr lang="en-US" altLang="en-US" sz="1662" b="1" dirty="0"/>
              <a:t>  </a:t>
            </a:r>
            <a:r>
              <a:rPr lang="en-US" altLang="en-US" sz="1662" b="1" dirty="0" err="1"/>
              <a:t>edx</a:t>
            </a:r>
            <a:r>
              <a:rPr lang="en-US" altLang="en-US" sz="1662" b="1" dirty="0"/>
              <a:t>, OFFSET output2</a:t>
            </a:r>
          </a:p>
          <a:p>
            <a:pPr marL="296015" lvl="1" indent="0">
              <a:buNone/>
            </a:pPr>
            <a:r>
              <a:rPr lang="en-US" altLang="en-US" sz="1662" b="1" dirty="0"/>
              <a:t>call </a:t>
            </a:r>
            <a:r>
              <a:rPr lang="en-US" altLang="en-US" sz="1662" b="1" dirty="0" err="1"/>
              <a:t>WriteString</a:t>
            </a:r>
            <a:endParaRPr lang="en-US" altLang="en-US" sz="1662" b="1" dirty="0"/>
          </a:p>
          <a:p>
            <a:pPr marL="296015" lvl="1" indent="0">
              <a:buNone/>
            </a:pPr>
            <a:r>
              <a:rPr lang="en-US" altLang="en-US" sz="1662" b="1" dirty="0" err="1"/>
              <a:t>cmp</a:t>
            </a:r>
            <a:r>
              <a:rPr lang="en-US" altLang="en-US" sz="1662" b="1" dirty="0"/>
              <a:t> </a:t>
            </a:r>
            <a:r>
              <a:rPr lang="en-US" altLang="en-US" sz="1662" b="1" dirty="0" err="1"/>
              <a:t>eax</a:t>
            </a:r>
            <a:r>
              <a:rPr lang="en-US" altLang="en-US" sz="1662" b="1" dirty="0"/>
              <a:t>, </a:t>
            </a:r>
            <a:r>
              <a:rPr lang="en-US" altLang="en-US" sz="1662" b="1" dirty="0" err="1"/>
              <a:t>ebx</a:t>
            </a:r>
            <a:endParaRPr lang="en-US" altLang="en-US" sz="1662" b="1" dirty="0"/>
          </a:p>
          <a:p>
            <a:pPr marL="296015" lvl="1" indent="0">
              <a:buNone/>
            </a:pPr>
            <a:r>
              <a:rPr lang="en-US" altLang="en-US" sz="1662" b="1" dirty="0" err="1"/>
              <a:t>jae</a:t>
            </a:r>
            <a:r>
              <a:rPr lang="en-US" altLang="en-US" sz="1662" b="1" dirty="0"/>
              <a:t> L1</a:t>
            </a:r>
          </a:p>
          <a:p>
            <a:pPr marL="296015" lvl="1" indent="0">
              <a:buNone/>
            </a:pPr>
            <a:r>
              <a:rPr lang="en-US" altLang="en-US" sz="1662" b="1" dirty="0" err="1"/>
              <a:t>mov</a:t>
            </a:r>
            <a:r>
              <a:rPr lang="en-US" altLang="en-US" sz="1662" b="1" dirty="0"/>
              <a:t> </a:t>
            </a:r>
            <a:r>
              <a:rPr lang="en-US" altLang="en-US" sz="1662" b="1" dirty="0" err="1"/>
              <a:t>eax</a:t>
            </a:r>
            <a:r>
              <a:rPr lang="en-US" altLang="en-US" sz="1662" b="1" dirty="0"/>
              <a:t>, </a:t>
            </a:r>
            <a:r>
              <a:rPr lang="en-US" altLang="en-US" sz="1662" b="1" dirty="0" err="1"/>
              <a:t>ebx</a:t>
            </a:r>
            <a:r>
              <a:rPr lang="en-US" altLang="en-US" sz="1662" b="1" dirty="0"/>
              <a:t> </a:t>
            </a:r>
          </a:p>
          <a:p>
            <a:pPr marL="0" indent="0">
              <a:buNone/>
            </a:pPr>
            <a:r>
              <a:rPr lang="en-US" altLang="en-US" sz="1662" b="1" dirty="0"/>
              <a:t>L1: call </a:t>
            </a:r>
            <a:r>
              <a:rPr lang="en-US" altLang="en-US" sz="1662" b="1" dirty="0" err="1"/>
              <a:t>WriteDec</a:t>
            </a:r>
            <a:endParaRPr lang="en-US" altLang="en-US" sz="1477" b="1" dirty="0"/>
          </a:p>
          <a:p>
            <a:pPr marL="0" indent="0">
              <a:buNone/>
            </a:pPr>
            <a:endParaRPr lang="en-US" altLang="en-US" sz="1477" b="1" dirty="0"/>
          </a:p>
        </p:txBody>
      </p:sp>
    </p:spTree>
    <p:extLst>
      <p:ext uri="{BB962C8B-B14F-4D97-AF65-F5344CB8AC3E}">
        <p14:creationId xmlns:p14="http://schemas.microsoft.com/office/powerpoint/2010/main" val="3532692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896" y="1756016"/>
            <a:ext cx="63246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Boolean and Comparison Instructions</a:t>
            </a:r>
          </a:p>
          <a:p>
            <a:pPr eaLnBrk="1" hangingPunct="1"/>
            <a:r>
              <a:rPr lang="en-US" dirty="0"/>
              <a:t>Conditional Jumps</a:t>
            </a:r>
          </a:p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Conditional Loop Instructions</a:t>
            </a:r>
          </a:p>
          <a:p>
            <a:pPr eaLnBrk="1" hangingPunct="1"/>
            <a:r>
              <a:rPr lang="en-US" dirty="0"/>
              <a:t>Conditional Structures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Loop Instructions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6702" y="1569494"/>
            <a:ext cx="7948683" cy="5049670"/>
          </a:xfrm>
        </p:spPr>
        <p:txBody>
          <a:bodyPr>
            <a:normAutofit/>
          </a:bodyPr>
          <a:lstStyle/>
          <a:p>
            <a:pPr fontAlgn="base"/>
            <a:r>
              <a:rPr lang="en-US" sz="2800" i="1" dirty="0"/>
              <a:t>LOOP</a:t>
            </a:r>
            <a:r>
              <a:rPr lang="en-US" sz="2800" dirty="0"/>
              <a:t>: decrements </a:t>
            </a:r>
            <a:r>
              <a:rPr lang="en-US" sz="2800" dirty="0" err="1"/>
              <a:t>ecx</a:t>
            </a:r>
            <a:r>
              <a:rPr lang="en-US" sz="2800" dirty="0"/>
              <a:t> and checks if </a:t>
            </a:r>
            <a:r>
              <a:rPr lang="en-US" sz="2800" dirty="0" err="1"/>
              <a:t>ecx</a:t>
            </a:r>
            <a:r>
              <a:rPr lang="en-US" sz="2800" dirty="0"/>
              <a:t> is not zero, if that condition is met it jumps at specified label, otherwise falls through.</a:t>
            </a:r>
          </a:p>
          <a:p>
            <a:pPr fontAlgn="base"/>
            <a:endParaRPr lang="en-US" sz="2800" dirty="0"/>
          </a:p>
          <a:p>
            <a:pPr marL="0" indent="0" fontAlgn="base">
              <a:buNone/>
            </a:pPr>
            <a:r>
              <a:rPr lang="nl-NL" sz="2800" dirty="0"/>
              <a:t>mov ecx, 3 </a:t>
            </a:r>
          </a:p>
          <a:p>
            <a:pPr marL="0" indent="0" fontAlgn="base">
              <a:buNone/>
            </a:pPr>
            <a:r>
              <a:rPr lang="nl-NL" sz="2800" dirty="0"/>
              <a:t>myloop: </a:t>
            </a:r>
          </a:p>
          <a:p>
            <a:pPr marL="0" indent="0" fontAlgn="base">
              <a:buNone/>
            </a:pPr>
            <a:r>
              <a:rPr lang="nl-NL" sz="2800" dirty="0"/>
              <a:t>			; Your loop content </a:t>
            </a:r>
          </a:p>
          <a:p>
            <a:pPr marL="0" indent="0" fontAlgn="base">
              <a:buNone/>
            </a:pPr>
            <a:r>
              <a:rPr lang="nl-NL" sz="2800" dirty="0"/>
              <a:t>loop myloop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140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866C5-D73E-A6FF-534F-96FB3E9A99BB}"/>
              </a:ext>
            </a:extLst>
          </p:cNvPr>
          <p:cNvSpPr txBox="1"/>
          <p:nvPr/>
        </p:nvSpPr>
        <p:spPr>
          <a:xfrm>
            <a:off x="76200" y="114300"/>
            <a:ext cx="97917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Irvine32.inc   ; count the number of zero in an array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array DWORD 5, 0, 3, 0, 0, 7, 0, 9 ;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mov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lengthof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 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; Clear EAX (used for counting)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scan_array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array[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0                ; Compare it with 0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skip_increment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; If not zero, skip incrementing the count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; Increment zero count in EAX  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skip_increment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add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                ; Move to the next DWORD element (4 bytes)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loop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scan_array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; Loop while ECX != 0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WriteDec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; Print the zero count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Crlf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; Print a newline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exit                     ; Exit the program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23312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C7BDD-AC7F-F68E-36DA-F4B5A4151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3DA528-AC57-1F91-CF2A-F177E08732EF}"/>
              </a:ext>
            </a:extLst>
          </p:cNvPr>
          <p:cNvSpPr txBox="1"/>
          <p:nvPr/>
        </p:nvSpPr>
        <p:spPr>
          <a:xfrm>
            <a:off x="215900" y="63500"/>
            <a:ext cx="82042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Irvine32.inc    ; sum odd numbers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array DWORD 1, 2, 3, 5, 8, 4, 7, 9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mov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lengthof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       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; Clear EAX (used for counting)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scan_array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 array[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1                ; destructive and with 000000001H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jz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skip_addition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; If zero set, skip the value is even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array[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  ; add the odd elements to the sum    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skip_addition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               ; Move to the next DWORD element (4 bytes)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loop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scan_array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; Loop while ECX != 0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WriteDec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; Print the sum of odd numbers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Crlf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; Print a newline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                    ; Exit the program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8510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Loop Instructions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6702" y="1569494"/>
            <a:ext cx="7948683" cy="5049670"/>
          </a:xfrm>
        </p:spPr>
        <p:txBody>
          <a:bodyPr>
            <a:normAutofit/>
          </a:bodyPr>
          <a:lstStyle/>
          <a:p>
            <a:pPr fontAlgn="base"/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LOOPZ</a:t>
            </a:r>
            <a:r>
              <a:rPr lang="en-US" sz="2800" i="1" dirty="0"/>
              <a:t> and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LOOPE</a:t>
            </a:r>
            <a:r>
              <a:rPr lang="en-US" sz="2800" dirty="0"/>
              <a:t>: decrements </a:t>
            </a:r>
            <a:r>
              <a:rPr lang="en-US" sz="2800" dirty="0" err="1"/>
              <a:t>ecx</a:t>
            </a:r>
            <a:r>
              <a:rPr lang="en-US" sz="2800" dirty="0"/>
              <a:t> and checks that </a:t>
            </a:r>
            <a:r>
              <a:rPr lang="en-US" sz="2800" b="1" dirty="0" err="1"/>
              <a:t>ecx</a:t>
            </a:r>
            <a:r>
              <a:rPr lang="en-US" sz="2800" b="1" dirty="0"/>
              <a:t> is not zero</a:t>
            </a:r>
            <a:r>
              <a:rPr lang="en-US" sz="2800" dirty="0"/>
              <a:t> </a:t>
            </a:r>
            <a:r>
              <a:rPr lang="en-US" sz="2800" i="1" dirty="0"/>
              <a:t>and</a:t>
            </a:r>
            <a:r>
              <a:rPr lang="en-US" sz="2800" dirty="0"/>
              <a:t> </a:t>
            </a:r>
            <a:r>
              <a:rPr lang="en-US" sz="2800" b="1" dirty="0"/>
              <a:t>ZF is set </a:t>
            </a:r>
            <a:r>
              <a:rPr lang="en-US" sz="2800" dirty="0"/>
              <a:t>- if these conditions are met, it jumps at specified label, otherwise falls through.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LOOPNZ</a:t>
            </a:r>
            <a:r>
              <a:rPr lang="en-US" sz="2800" i="1" dirty="0"/>
              <a:t> and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LOOPNE</a:t>
            </a:r>
            <a:r>
              <a:rPr lang="en-US" sz="2800" dirty="0"/>
              <a:t>: are same as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LOOPZ/E </a:t>
            </a:r>
            <a:r>
              <a:rPr lang="en-US" sz="2800" dirty="0"/>
              <a:t>except that it requires </a:t>
            </a:r>
            <a:r>
              <a:rPr lang="en-US" sz="2800" b="1" dirty="0"/>
              <a:t>ZF to be not set </a:t>
            </a:r>
            <a:r>
              <a:rPr lang="en-US" sz="2800" dirty="0"/>
              <a:t>(</a:t>
            </a:r>
            <a:r>
              <a:rPr lang="en-US" sz="2800" dirty="0" err="1"/>
              <a:t>i.e</a:t>
            </a:r>
            <a:r>
              <a:rPr lang="en-US" sz="2800" dirty="0"/>
              <a:t> be zero) to do the jump.</a:t>
            </a:r>
          </a:p>
        </p:txBody>
      </p:sp>
    </p:spTree>
    <p:extLst>
      <p:ext uri="{BB962C8B-B14F-4D97-AF65-F5344CB8AC3E}">
        <p14:creationId xmlns:p14="http://schemas.microsoft.com/office/powerpoint/2010/main" val="1024565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LOOPZ and LOOPE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7976"/>
            <a:ext cx="7924800" cy="3276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Syntax: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LOOPE </a:t>
            </a:r>
            <a:r>
              <a:rPr lang="en-US" sz="2400" i="1" dirty="0">
                <a:solidFill>
                  <a:schemeClr val="tx2"/>
                </a:solidFill>
              </a:rPr>
              <a:t>destination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LOOPZ</a:t>
            </a:r>
            <a:r>
              <a:rPr lang="en-US" sz="2400" i="1" dirty="0">
                <a:solidFill>
                  <a:schemeClr val="tx2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ECX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400" dirty="0"/>
              <a:t> ECX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ECX &gt; 0 and ZF=1, jump to </a:t>
            </a:r>
            <a:r>
              <a:rPr lang="en-US" sz="2400" i="1" dirty="0"/>
              <a:t>destination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Useful when scanning an array for the first element that does </a:t>
            </a:r>
            <a:r>
              <a:rPr lang="en-US" dirty="0">
                <a:solidFill>
                  <a:schemeClr val="tx2"/>
                </a:solidFill>
              </a:rPr>
              <a:t>not</a:t>
            </a:r>
            <a:r>
              <a:rPr lang="en-US" dirty="0"/>
              <a:t> match a given value.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838200" y="4983712"/>
            <a:ext cx="7391400" cy="11493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dirty="0"/>
              <a:t>In 32-bit mode, ECX is the loop counter register. In 16-bit real-address mode, CX is the counter, and in 64-bit mode, RCX is the counter.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Instruction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8500"/>
            <a:ext cx="7772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Performs a Boolean AND operation between each pair of matching bits in two operands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dirty="0"/>
              <a:t>AND </a:t>
            </a:r>
            <a:r>
              <a:rPr lang="en-US" altLang="en-US" i="1" dirty="0"/>
              <a:t>destination, source</a:t>
            </a:r>
          </a:p>
          <a:p>
            <a:pPr lvl="1">
              <a:buFontTx/>
              <a:buNone/>
            </a:pPr>
            <a:r>
              <a:rPr lang="en-US" altLang="en-US" dirty="0"/>
              <a:t>(same operand types as MOV)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3882"/>
              </p:ext>
            </p:extLst>
          </p:nvPr>
        </p:nvGraphicFramePr>
        <p:xfrm>
          <a:off x="1295400" y="4123100"/>
          <a:ext cx="44196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7200" imgH="732600" progId="Visio.Drawing.6">
                  <p:embed/>
                </p:oleObj>
              </mc:Choice>
              <mc:Fallback>
                <p:oleObj name="VISIO" r:id="rId2" imgW="3247200" imgH="732600" progId="Visio.Drawing.6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1295400" y="4123100"/>
                        <a:ext cx="4419600" cy="1289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13500"/>
            <a:ext cx="152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553200" y="2903900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E204D-7EB3-5B91-F66F-AB9841BDD2AA}"/>
              </a:ext>
            </a:extLst>
          </p:cNvPr>
          <p:cNvSpPr txBox="1"/>
          <p:nvPr/>
        </p:nvSpPr>
        <p:spPr>
          <a:xfrm>
            <a:off x="894521" y="5793150"/>
            <a:ext cx="74013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Always </a:t>
            </a:r>
            <a:r>
              <a:rPr lang="en-US" i="1" dirty="0">
                <a:solidFill>
                  <a:srgbClr val="0070C0"/>
                </a:solidFill>
              </a:rPr>
              <a:t>clears</a:t>
            </a:r>
            <a:r>
              <a:rPr lang="en-US" i="1" dirty="0"/>
              <a:t> the OF, CF, the rest are </a:t>
            </a:r>
            <a:r>
              <a:rPr lang="en-US" i="1" dirty="0">
                <a:solidFill>
                  <a:srgbClr val="0070C0"/>
                </a:solidFill>
              </a:rPr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720336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LOOPNZ and LOOPNE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7768"/>
            <a:ext cx="7772400" cy="381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LOOPNZ (LOOPNE) is a conditional loop instruction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Syntax: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	LOOPNZ </a:t>
            </a:r>
            <a:r>
              <a:rPr lang="en-US" altLang="en-US" i="1" dirty="0">
                <a:solidFill>
                  <a:schemeClr val="tx2"/>
                </a:solidFill>
              </a:rPr>
              <a:t>destination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chemeClr val="tx2"/>
                </a:solidFill>
              </a:rPr>
              <a:t>		</a:t>
            </a:r>
            <a:r>
              <a:rPr lang="en-US" altLang="en-US" dirty="0">
                <a:solidFill>
                  <a:schemeClr val="tx2"/>
                </a:solidFill>
              </a:rPr>
              <a:t>LOOPNE</a:t>
            </a:r>
            <a:r>
              <a:rPr lang="en-US" altLang="en-US" i="1" dirty="0">
                <a:solidFill>
                  <a:schemeClr val="tx2"/>
                </a:solidFill>
              </a:rPr>
              <a:t> destination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ECX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ECX – 1;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ECX &gt; 0 and ZF=0, jump to </a:t>
            </a:r>
            <a:r>
              <a:rPr lang="en-US" altLang="en-US" i="1" dirty="0"/>
              <a:t>destination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Useful when scanning an array for the first element that matches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356349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LOOPNZ Example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12648" y="2161364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array   SWORD -3, -6, -1, -10, 10, 30, 40, 4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 , offset array      ; lea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, array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latin typeface="Courier New" panose="02070309020205020404" pitchFamily="49" charset="0"/>
              </a:rPr>
              <a:t>, LENGTHOF array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again: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mov ax,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]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add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, TYPE array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test ax, 8000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loopnz</a:t>
            </a:r>
            <a:r>
              <a:rPr lang="en-US" altLang="en-US" sz="1800" b="1" dirty="0">
                <a:latin typeface="Courier New" panose="02070309020205020404" pitchFamily="49" charset="0"/>
              </a:rPr>
              <a:t> again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jnz</a:t>
            </a:r>
            <a:r>
              <a:rPr lang="en-US" altLang="en-US" sz="1800" b="1" dirty="0">
                <a:latin typeface="Courier New" panose="02070309020205020404" pitchFamily="49" charset="0"/>
              </a:rPr>
              <a:t> quit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; code found her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quit: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33400" y="1472389"/>
            <a:ext cx="7848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following code finds the first positive value in an array:</a:t>
            </a:r>
          </a:p>
        </p:txBody>
      </p:sp>
    </p:spTree>
    <p:extLst>
      <p:ext uri="{BB962C8B-B14F-4D97-AF65-F5344CB8AC3E}">
        <p14:creationId xmlns:p14="http://schemas.microsoft.com/office/powerpoint/2010/main" val="2039738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62000" y="2472681"/>
            <a:ext cx="76962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array SWORD 50 DUP(?)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US" sz="1800" b="1" dirty="0">
                <a:latin typeface="Courier New" panose="02070309020205020404" pitchFamily="49" charset="0"/>
              </a:rPr>
              <a:t> array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again:mov</a:t>
            </a:r>
            <a:r>
              <a:rPr lang="en-US" altLang="en-US" sz="1800" b="1" dirty="0">
                <a:latin typeface="Courier New" panose="02070309020205020404" pitchFamily="49" charset="0"/>
              </a:rPr>
              <a:t> bx,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]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found:   ; do what ever you need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quit: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57200" y="1558281"/>
            <a:ext cx="78486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Locate the first nonzero value in the array. </a:t>
            </a:r>
          </a:p>
        </p:txBody>
      </p:sp>
    </p:spTree>
    <p:extLst>
      <p:ext uri="{BB962C8B-B14F-4D97-AF65-F5344CB8AC3E}">
        <p14:creationId xmlns:p14="http://schemas.microsoft.com/office/powerpoint/2010/main" val="1410355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 . . (solution)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73798" y="1607483"/>
            <a:ext cx="7910654" cy="466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array SWORD 50 DUP(?)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sentinel SWORD 0FFFFh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lea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, 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latin typeface="Courier New" panose="02070309020205020404" pitchFamily="49" charset="0"/>
              </a:rPr>
              <a:t>, LENGTHOF 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again: mov bx,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add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, TYPE 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latin typeface="Courier New" panose="02070309020205020404" pitchFamily="49" charset="0"/>
              </a:rPr>
              <a:t> bx,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loopz</a:t>
            </a:r>
            <a:r>
              <a:rPr lang="en-US" altLang="en-US" sz="1800" b="1" dirty="0">
                <a:latin typeface="Courier New" panose="02070309020205020404" pitchFamily="49" charset="0"/>
              </a:rPr>
              <a:t> again 	; can we use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loope</a:t>
            </a:r>
            <a:r>
              <a:rPr lang="en-US" altLang="en-US" sz="1800" b="1" dirty="0"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jz</a:t>
            </a:r>
            <a:r>
              <a:rPr lang="en-US" altLang="en-US" sz="1800" b="1" dirty="0">
                <a:latin typeface="Courier New" panose="02070309020205020404" pitchFamily="49" charset="0"/>
              </a:rPr>
              <a:t> quit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found:   ; do what ever you need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quit: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68799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WHILE Loops</a:t>
            </a:r>
            <a:endParaRPr lang="en-US" sz="240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057400" y="2867176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 dirty="0">
                <a:latin typeface="Courier New" pitchFamily="49" charset="0"/>
              </a:rPr>
              <a:t>while( </a:t>
            </a:r>
            <a:r>
              <a:rPr lang="en-US" sz="2000" b="1" dirty="0" err="1">
                <a:latin typeface="Courier New" pitchFamily="49" charset="0"/>
              </a:rPr>
              <a:t>eax</a:t>
            </a:r>
            <a:r>
              <a:rPr lang="en-US" sz="2000" b="1" dirty="0">
                <a:latin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</a:rPr>
              <a:t>ebx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eax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eax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838200" y="1530832"/>
            <a:ext cx="7315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WHILE loop is really an IF statement followed by the body of the loop, followed by an unconditional jump to the top of the loop. Consider the following example: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3797496"/>
            <a:ext cx="7543800" cy="2286000"/>
            <a:chOff x="528" y="2160"/>
            <a:chExt cx="4752" cy="1440"/>
          </a:xfrm>
        </p:grpSpPr>
        <p:sp>
          <p:nvSpPr>
            <p:cNvPr id="63496" name="Text Box 3"/>
            <p:cNvSpPr txBox="1">
              <a:spLocks noChangeArrowheads="1"/>
            </p:cNvSpPr>
            <p:nvPr/>
          </p:nvSpPr>
          <p:spPr bwMode="auto">
            <a:xfrm>
              <a:off x="576" y="2544"/>
              <a:ext cx="4704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 dirty="0">
                  <a:latin typeface="Courier New" pitchFamily="49" charset="0"/>
                </a:rPr>
                <a:t>top:	</a:t>
              </a:r>
              <a:r>
                <a:rPr lang="en-US" sz="1800" b="1" dirty="0" err="1">
                  <a:latin typeface="Courier New" pitchFamily="49" charset="0"/>
                </a:rPr>
                <a:t>cmp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eax,ebx</a:t>
              </a:r>
              <a:r>
                <a:rPr lang="en-US" sz="1800" b="1" dirty="0">
                  <a:latin typeface="Courier New" pitchFamily="49" charset="0"/>
                </a:rPr>
                <a:t>	; check loop condition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 dirty="0">
                  <a:latin typeface="Courier New" pitchFamily="49" charset="0"/>
                </a:rPr>
                <a:t>	jae next	; false? exit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 dirty="0">
                  <a:latin typeface="Courier New" pitchFamily="49" charset="0"/>
                </a:rPr>
                <a:t>	</a:t>
              </a:r>
              <a:r>
                <a:rPr lang="en-US" sz="1800" b="1" dirty="0" err="1">
                  <a:latin typeface="Courier New" pitchFamily="49" charset="0"/>
                </a:rPr>
                <a:t>inc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eax</a:t>
              </a:r>
              <a:r>
                <a:rPr lang="en-US" sz="1800" b="1" dirty="0">
                  <a:latin typeface="Courier New" pitchFamily="49" charset="0"/>
                </a:rPr>
                <a:t>	; body of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 dirty="0">
                  <a:latin typeface="Courier New" pitchFamily="49" charset="0"/>
                </a:rPr>
                <a:t>	</a:t>
              </a:r>
              <a:r>
                <a:rPr lang="en-US" sz="1800" b="1" dirty="0" err="1">
                  <a:latin typeface="Courier New" pitchFamily="49" charset="0"/>
                </a:rPr>
                <a:t>jmp</a:t>
              </a:r>
              <a:r>
                <a:rPr lang="en-US" sz="1800" b="1" dirty="0">
                  <a:latin typeface="Courier New" pitchFamily="49" charset="0"/>
                </a:rPr>
                <a:t> top	; repeat the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 dirty="0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This is a possible implementation: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  <a:endParaRPr lang="en-US" sz="2400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7086600" cy="198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top:	cmp ebx,val1	; check loop condition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ja  next	; false? exit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add ebx,5	; body of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dec 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jmp top	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2514600" y="2050584"/>
            <a:ext cx="396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while( </a:t>
            </a:r>
            <a:r>
              <a:rPr lang="en-US" sz="1800" b="1" dirty="0" err="1">
                <a:latin typeface="Courier New" pitchFamily="49" charset="0"/>
              </a:rPr>
              <a:t>ebx</a:t>
            </a:r>
            <a:r>
              <a:rPr lang="en-US" sz="1800" b="1" dirty="0">
                <a:latin typeface="Courier New" pitchFamily="49" charset="0"/>
              </a:rPr>
              <a:t> &lt;= val1)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ebx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ebx</a:t>
            </a:r>
            <a:r>
              <a:rPr lang="en-US" sz="1800" b="1" dirty="0">
                <a:latin typeface="Courier New" pitchFamily="49" charset="0"/>
              </a:rPr>
              <a:t> + 5;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	val1 = val1 - 1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685800" y="1563816"/>
            <a:ext cx="7620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Implement the following loop, using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494600"/>
            <a:ext cx="8153400" cy="990600"/>
          </a:xfrm>
        </p:spPr>
        <p:txBody>
          <a:bodyPr/>
          <a:lstStyle/>
          <a:p>
            <a:r>
              <a:rPr lang="en-US" altLang="en-US"/>
              <a:t>OR Instruction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7675"/>
            <a:ext cx="7772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Performs a Boolean OR operation between each pair of matching bits in two operands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dirty="0"/>
              <a:t>OR </a:t>
            </a:r>
            <a:r>
              <a:rPr lang="en-US" altLang="en-US" i="1" dirty="0"/>
              <a:t>destination, source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427123" y="2804150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OR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49331"/>
              </p:ext>
            </p:extLst>
          </p:nvPr>
        </p:nvGraphicFramePr>
        <p:xfrm>
          <a:off x="1245523" y="3794750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33040" imgH="732600" progId="Visio.Drawing.6">
                  <p:embed/>
                </p:oleObj>
              </mc:Choice>
              <mc:Fallback>
                <p:oleObj name="VISIO" r:id="rId2" imgW="2633040" imgH="732600" progId="Visio.Drawing.6">
                  <p:embed/>
                  <p:pic>
                    <p:nvPicPr>
                      <p:cNvPr id="80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1245523" y="3794750"/>
                        <a:ext cx="4191000" cy="1333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23" y="3413750"/>
            <a:ext cx="1549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56637-10C1-0B0F-86BD-1F8BDF9B1C5E}"/>
              </a:ext>
            </a:extLst>
          </p:cNvPr>
          <p:cNvSpPr txBox="1"/>
          <p:nvPr/>
        </p:nvSpPr>
        <p:spPr>
          <a:xfrm>
            <a:off x="894522" y="5793150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Always clears the OF, CF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601B-AFF3-4E82-A43D-01D1E69ECEFC}"/>
              </a:ext>
            </a:extLst>
          </p:cNvPr>
          <p:cNvSpPr txBox="1"/>
          <p:nvPr/>
        </p:nvSpPr>
        <p:spPr>
          <a:xfrm>
            <a:off x="894521" y="5793150"/>
            <a:ext cx="74013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Always </a:t>
            </a:r>
            <a:r>
              <a:rPr lang="en-US" i="1" dirty="0">
                <a:solidFill>
                  <a:srgbClr val="0070C0"/>
                </a:solidFill>
              </a:rPr>
              <a:t>clears</a:t>
            </a:r>
            <a:r>
              <a:rPr lang="en-US" i="1" dirty="0"/>
              <a:t> the OF, CF, the rest are </a:t>
            </a:r>
            <a:r>
              <a:rPr lang="en-US" i="1" dirty="0">
                <a:solidFill>
                  <a:srgbClr val="0070C0"/>
                </a:solidFill>
              </a:rPr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263050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 Instruction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1146"/>
            <a:ext cx="7772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Performs a Boolean exclusive-OR operation between each pair of matching bits in two operands</a:t>
            </a:r>
          </a:p>
          <a:p>
            <a:r>
              <a:rPr lang="en-US" altLang="en-US"/>
              <a:t>Syntax:</a:t>
            </a:r>
          </a:p>
          <a:p>
            <a:pPr lvl="2"/>
            <a:r>
              <a:rPr lang="en-US" altLang="en-US"/>
              <a:t>XOR </a:t>
            </a:r>
            <a:r>
              <a:rPr lang="en-US" altLang="en-US" i="1"/>
              <a:t>destination, source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477000" y="2805546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XOR</a:t>
            </a:r>
          </a:p>
        </p:txBody>
      </p:sp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15146"/>
            <a:ext cx="162083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00986"/>
              </p:ext>
            </p:extLst>
          </p:nvPr>
        </p:nvGraphicFramePr>
        <p:xfrm>
          <a:off x="914400" y="3796146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33040" imgH="732600" progId="Visio.Drawing.6">
                  <p:embed/>
                </p:oleObj>
              </mc:Choice>
              <mc:Fallback>
                <p:oleObj name="VISIO" r:id="rId4" imgW="2633040" imgH="732600" progId="Visio.Drawing.6">
                  <p:embed/>
                  <p:pic>
                    <p:nvPicPr>
                      <p:cNvPr id="81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96146"/>
                        <a:ext cx="4648200" cy="1292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838200" y="5412378"/>
            <a:ext cx="7620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XOR is a useful way to toggle (invert) the bits in an operand.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0BF8-076D-7727-6994-05A0B57370C1}"/>
              </a:ext>
            </a:extLst>
          </p:cNvPr>
          <p:cNvSpPr txBox="1"/>
          <p:nvPr/>
        </p:nvSpPr>
        <p:spPr>
          <a:xfrm>
            <a:off x="904461" y="6330110"/>
            <a:ext cx="74013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Always </a:t>
            </a:r>
            <a:r>
              <a:rPr lang="en-US" i="1" dirty="0">
                <a:solidFill>
                  <a:srgbClr val="0070C0"/>
                </a:solidFill>
              </a:rPr>
              <a:t>clears</a:t>
            </a:r>
            <a:r>
              <a:rPr lang="en-US" i="1" dirty="0"/>
              <a:t> the OF, CF, the rest are </a:t>
            </a:r>
            <a:r>
              <a:rPr lang="en-US" i="1" dirty="0">
                <a:solidFill>
                  <a:srgbClr val="0070C0"/>
                </a:solidFill>
              </a:rPr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28561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78475"/>
            <a:ext cx="8153400" cy="990600"/>
          </a:xfrm>
        </p:spPr>
        <p:txBody>
          <a:bodyPr/>
          <a:lstStyle/>
          <a:p>
            <a:r>
              <a:rPr lang="en-US" altLang="en-US"/>
              <a:t>NOT Instruction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1264"/>
            <a:ext cx="7772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Performs a Boolean NOT operation on a single destination operand</a:t>
            </a:r>
          </a:p>
          <a:p>
            <a:r>
              <a:rPr lang="en-US" altLang="en-US"/>
              <a:t>Syntax:</a:t>
            </a:r>
          </a:p>
          <a:p>
            <a:pPr lvl="2"/>
            <a:r>
              <a:rPr lang="en-US" altLang="en-US"/>
              <a:t>NOT </a:t>
            </a:r>
            <a:r>
              <a:rPr lang="en-US" altLang="en-US" i="1"/>
              <a:t>destination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477000" y="2755664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NOT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39433"/>
              </p:ext>
            </p:extLst>
          </p:nvPr>
        </p:nvGraphicFramePr>
        <p:xfrm>
          <a:off x="1447800" y="3598627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18400" imgH="575640" progId="Visio.Drawing.6">
                  <p:embed/>
                </p:oleObj>
              </mc:Choice>
              <mc:Fallback>
                <p:oleObj name="VISIO" r:id="rId2" imgW="2318400" imgH="575640" progId="Visio.Drawing.6">
                  <p:embed/>
                  <p:pic>
                    <p:nvPicPr>
                      <p:cNvPr id="82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98627"/>
                        <a:ext cx="3962400" cy="985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3365264"/>
            <a:ext cx="1265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C9CBF5-1B0D-9413-D4EC-6B8541887E48}"/>
              </a:ext>
            </a:extLst>
          </p:cNvPr>
          <p:cNvSpPr txBox="1"/>
          <p:nvPr/>
        </p:nvSpPr>
        <p:spPr>
          <a:xfrm>
            <a:off x="871330" y="5501603"/>
            <a:ext cx="74013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</a:t>
            </a:r>
            <a:r>
              <a:rPr lang="en-US" i="1" dirty="0"/>
              <a:t> flags affect</a:t>
            </a:r>
          </a:p>
        </p:txBody>
      </p:sp>
    </p:spTree>
    <p:extLst>
      <p:ext uri="{BB962C8B-B14F-4D97-AF65-F5344CB8AC3E}">
        <p14:creationId xmlns:p14="http://schemas.microsoft.com/office/powerpoint/2010/main" val="136642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Bit-Mapped Sets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Binary bits indicate set membership</a:t>
            </a:r>
          </a:p>
          <a:p>
            <a:r>
              <a:rPr lang="en-US" altLang="en-US" dirty="0"/>
              <a:t>Efficient use of storage</a:t>
            </a:r>
          </a:p>
          <a:p>
            <a:r>
              <a:rPr lang="en-US" altLang="en-US" dirty="0"/>
              <a:t>Also known as </a:t>
            </a:r>
            <a:r>
              <a:rPr lang="en-US" altLang="en-US" i="1" dirty="0"/>
              <a:t>bit vectors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10"/>
          <a:stretch/>
        </p:blipFill>
        <p:spPr bwMode="auto">
          <a:xfrm>
            <a:off x="2110410" y="3689586"/>
            <a:ext cx="4515678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7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3286</TotalTime>
  <Words>3280</Words>
  <Application>Microsoft Office PowerPoint</Application>
  <PresentationFormat>On-screen Show (4:3)</PresentationFormat>
  <Paragraphs>497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Wingdings 2</vt:lpstr>
      <vt:lpstr>Median</vt:lpstr>
      <vt:lpstr>VISIO</vt:lpstr>
      <vt:lpstr>Assembly Language for x86 Processors</vt:lpstr>
      <vt:lpstr>Chapter Overview</vt:lpstr>
      <vt:lpstr>Boolean and Comparison Instructions</vt:lpstr>
      <vt:lpstr>Status Flags - Review</vt:lpstr>
      <vt:lpstr>AND Instruction</vt:lpstr>
      <vt:lpstr>OR Instruction</vt:lpstr>
      <vt:lpstr>XOR Instruction</vt:lpstr>
      <vt:lpstr>NOT Instruction</vt:lpstr>
      <vt:lpstr>Bit-Mapped Sets</vt:lpstr>
      <vt:lpstr>Bit-Mapped Set Operations</vt:lpstr>
      <vt:lpstr>Applications  (1 of 5)</vt:lpstr>
      <vt:lpstr>Applications  (2 of 5)</vt:lpstr>
      <vt:lpstr>Applications  (3 of 5)</vt:lpstr>
      <vt:lpstr>Applications  (4 of 5)</vt:lpstr>
      <vt:lpstr>Applications  (5 of 5)</vt:lpstr>
      <vt:lpstr>TEST Instruction</vt:lpstr>
      <vt:lpstr>CMP Instruction  </vt:lpstr>
      <vt:lpstr>CMP Instruction </vt:lpstr>
      <vt:lpstr>What's Next</vt:lpstr>
      <vt:lpstr>Conditional Structures</vt:lpstr>
      <vt:lpstr>Conditional Jumps Instructions</vt:lpstr>
      <vt:lpstr>Cont</vt:lpstr>
      <vt:lpstr>Jcond Ranges</vt:lpstr>
      <vt:lpstr>Jumps Based on Specific Flags</vt:lpstr>
      <vt:lpstr>Jumps Based on Equality</vt:lpstr>
      <vt:lpstr>Jumps Based on Unsigned Comparisons</vt:lpstr>
      <vt:lpstr>Jumps Based on Signed Comparisons</vt:lpstr>
      <vt:lpstr>Applications (1 of 5)</vt:lpstr>
      <vt:lpstr>Applications  (2 of 5)</vt:lpstr>
      <vt:lpstr>Applications  (3 of 5)</vt:lpstr>
      <vt:lpstr>Applications  (4 of 5)</vt:lpstr>
      <vt:lpstr>Applications (5 of 5)</vt:lpstr>
      <vt:lpstr>What's Next</vt:lpstr>
      <vt:lpstr>Block-Structured IF Statements</vt:lpstr>
      <vt:lpstr>Your turn . . .</vt:lpstr>
      <vt:lpstr>Your turn . . .</vt:lpstr>
      <vt:lpstr>Compound Expression with AND  (1 of 3)</vt:lpstr>
      <vt:lpstr>Compound Expression with AND  (2 of 3)</vt:lpstr>
      <vt:lpstr>Compound Expression with AND  (3 of 3)</vt:lpstr>
      <vt:lpstr>Your turn . . .</vt:lpstr>
      <vt:lpstr>Compound Expression with OR  (1 of 2)</vt:lpstr>
      <vt:lpstr>Compound Expression with OR  (2 of 2)</vt:lpstr>
      <vt:lpstr>Example 2: Find the largest between 2 numbers</vt:lpstr>
      <vt:lpstr>What's Next</vt:lpstr>
      <vt:lpstr>Conditional Loop Instructions</vt:lpstr>
      <vt:lpstr>PowerPoint Presentation</vt:lpstr>
      <vt:lpstr>PowerPoint Presentation</vt:lpstr>
      <vt:lpstr>Conditional Loop Instructions</vt:lpstr>
      <vt:lpstr>LOOPZ and LOOPE</vt:lpstr>
      <vt:lpstr>LOOPNZ and LOOPNE</vt:lpstr>
      <vt:lpstr>LOOPNZ Example</vt:lpstr>
      <vt:lpstr>Your turn . . .</vt:lpstr>
      <vt:lpstr>. . . (solution)</vt:lpstr>
      <vt:lpstr>WHILE Loops</vt:lpstr>
      <vt:lpstr>Your turn . . .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Conditional Processing</dc:subject>
  <dc:creator>Kip Irvine</dc:creator>
  <cp:lastModifiedBy>Marwan Alakhras</cp:lastModifiedBy>
  <cp:revision>691</cp:revision>
  <cp:lastPrinted>1601-01-01T00:00:00Z</cp:lastPrinted>
  <dcterms:created xsi:type="dcterms:W3CDTF">2002-05-30T02:31:33Z</dcterms:created>
  <dcterms:modified xsi:type="dcterms:W3CDTF">2025-06-01T04:07:02Z</dcterms:modified>
</cp:coreProperties>
</file>