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290" r:id="rId2"/>
    <p:sldId id="269" r:id="rId3"/>
    <p:sldId id="349" r:id="rId4"/>
    <p:sldId id="270" r:id="rId5"/>
    <p:sldId id="262" r:id="rId6"/>
    <p:sldId id="271" r:id="rId7"/>
    <p:sldId id="272" r:id="rId8"/>
    <p:sldId id="328" r:id="rId9"/>
    <p:sldId id="354" r:id="rId10"/>
    <p:sldId id="283" r:id="rId11"/>
    <p:sldId id="302" r:id="rId12"/>
    <p:sldId id="316" r:id="rId13"/>
    <p:sldId id="321" r:id="rId14"/>
    <p:sldId id="356" r:id="rId15"/>
    <p:sldId id="285" r:id="rId16"/>
    <p:sldId id="355" r:id="rId17"/>
    <p:sldId id="304" r:id="rId18"/>
    <p:sldId id="323" r:id="rId19"/>
    <p:sldId id="324" r:id="rId20"/>
    <p:sldId id="296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8927" autoAdjust="0"/>
  </p:normalViewPr>
  <p:slideViewPr>
    <p:cSldViewPr snapToGrid="0">
      <p:cViewPr varScale="1">
        <p:scale>
          <a:sx n="95" d="100"/>
          <a:sy n="95" d="100"/>
        </p:scale>
        <p:origin x="187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4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997FFAA-A147-45E8-8322-49CD3475A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7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167F618-CABC-44B8-A68F-8D81B46621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81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0E5AFA12-BD91-4A65-8BFD-144A7E652795}" type="datetime1">
              <a:rPr lang="en-US" smtClean="0"/>
              <a:t>5/18/2025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kumimoji="0" lang="en-US">
                <a:solidFill>
                  <a:schemeClr val="tx2"/>
                </a:solidFill>
              </a:rPr>
              <a:t>Irvine, Kip R. Assembly Language for x86 Processors 8/e, 2018</a:t>
            </a:r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A81-5E57-4550-A840-E53C08D1D337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F44689-182A-4E75-B938-31C873EB2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FACB3B0-B2E4-4824-9365-D943B4B16712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7D328424-FB97-4879-AAB6-EEDD024041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C62DFD2-2B61-413E-9ACD-26F033F4AD26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90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9222-60F4-4DC6-9162-C2CD2C49CF85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937AAEA-5449-41AF-BE1C-96A4E75CB8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BDA1-F93A-4C4F-89F7-6A2BC705755C}" type="datetime1">
              <a:rPr lang="en-US" smtClean="0"/>
              <a:t>5/18/2025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C5844C-F5F4-4F8D-BD18-04BF9A10B3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4F6F05D-BFB4-46AB-A500-E9B6A523052A}" type="datetime1">
              <a:rPr lang="en-US" smtClean="0"/>
              <a:t>5/18/2025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1CB545F-E74E-4366-8C50-36B529C947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56A4E7-AA14-4688-8B5E-722C8D623C36}" type="datetime1">
              <a:rPr lang="en-US" smtClean="0"/>
              <a:t>5/18/2025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23CBCB3-41B8-4648-BDC0-8D8D2E2835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AA198-6BCE-4FFD-92FB-16BE5679BD01}" type="datetime1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8DDADE9-F02B-4144-93CC-D1223F0F10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3B0C-F9F5-4D47-830F-538441EA72D7}" type="datetime1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5ABEDBA-8B48-4147-9D75-1FAD8DEA40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7B88-F21A-466A-A78E-C5E5A663D358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EF6D71-B563-4423-98B6-21F87BB8EA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5523A23-9F16-4DD9-9726-C6BB4EF07199}" type="datetime1">
              <a:rPr lang="en-US" smtClean="0"/>
              <a:t>5/18/2025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2E4D0CE-7DAF-4002-BB7D-91BEE0654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3371DB-ABEA-4DAD-A215-6360C54A7F66}" type="datetime1">
              <a:rPr lang="en-US" smtClean="0"/>
              <a:t>5/18/2025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2F751D2-A21B-457B-85F7-06B6A3D892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 userDrawn="1"/>
        </p:nvSpPr>
        <p:spPr bwMode="auto">
          <a:xfrm>
            <a:off x="685800" y="5867400"/>
            <a:ext cx="2209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dirty="0"/>
              <a:t>Integer Arithmetic</a:t>
            </a:r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endParaRPr lang="en-CA" altLang="en-US" dirty="0"/>
          </a:p>
          <a:p>
            <a:r>
              <a:rPr lang="en-CA" altLang="en-US" dirty="0"/>
              <a:t>Modified by :</a:t>
            </a:r>
          </a:p>
          <a:p>
            <a:r>
              <a:rPr lang="en-CA" altLang="en-US" dirty="0"/>
              <a:t>	Marwan Alakhras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pic>
        <p:nvPicPr>
          <p:cNvPr id="12" name="Picture 11" descr="Assembly Language for x86 Processors, Eight Edition by KIP R. IRVINE.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74" y="1503111"/>
            <a:ext cx="3810000" cy="4766177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03514"/>
            <a:ext cx="8229600" cy="478970"/>
          </a:xfrm>
        </p:spPr>
        <p:txBody>
          <a:bodyPr/>
          <a:lstStyle/>
          <a:p>
            <a:r>
              <a:rPr lang="en-US" dirty="0"/>
              <a:t>Eighth Edition</a:t>
            </a:r>
          </a:p>
        </p:txBody>
      </p:sp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>
            <a:normAutofit fontScale="90000"/>
          </a:bodyPr>
          <a:lstStyle/>
          <a:p>
            <a:r>
              <a:rPr lang="en-US" dirty="0"/>
              <a:t>Assembly Language for x86 Processors</a:t>
            </a:r>
            <a:endParaRPr lang="en-AU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3437FF-D5DB-7883-FA95-028CCC035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166" y="6051386"/>
            <a:ext cx="8595360" cy="235463"/>
          </a:xfrm>
        </p:spPr>
        <p:txBody>
          <a:bodyPr/>
          <a:lstStyle/>
          <a:p>
            <a:r>
              <a:rPr lang="en-US" dirty="0"/>
              <a:t>Irvine, Kip R. Assembly Language for x86 Processors 8/e, 2018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64456-B62E-32D8-435C-80593C00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00B2350-5261-4F5C-9DF5-EF0D264FC8D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 Instruction</a:t>
            </a: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BCECAC3-6E60-47AD-9ACA-9FC5896E8EF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18093"/>
            <a:ext cx="7772400" cy="2438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The MUL (unsigned multiply) instruction multiplies an 8-, 16-, or 32-bit operand by either AL, AX, or EAX. 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The instruction formats are: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49" charset="0"/>
              </a:rPr>
              <a:t>MUL r/m8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49" charset="0"/>
              </a:rPr>
              <a:t>MUL r/m16</a:t>
            </a:r>
          </a:p>
          <a:p>
            <a:pPr lvl="2" eaLnBrk="1" hangingPunct="1">
              <a:buFontTx/>
              <a:buNone/>
            </a:pPr>
            <a:r>
              <a:rPr lang="en-US" sz="1800" dirty="0">
                <a:latin typeface="Courier New" pitchFamily="49" charset="0"/>
              </a:rPr>
              <a:t>MUL r/m32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 l="37599" t="60208" r="32751" b="34052"/>
          <a:stretch>
            <a:fillRect/>
          </a:stretch>
        </p:blipFill>
        <p:spPr bwMode="auto">
          <a:xfrm>
            <a:off x="4229016" y="3821562"/>
            <a:ext cx="3857822" cy="41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 l="37701" t="84792" r="34773" b="7500"/>
          <a:stretch>
            <a:fillRect/>
          </a:stretch>
        </p:blipFill>
        <p:spPr bwMode="auto">
          <a:xfrm>
            <a:off x="4274736" y="4217802"/>
            <a:ext cx="3581400" cy="5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 l="34188" t="65000" r="34187" b="27917"/>
          <a:stretch>
            <a:fillRect/>
          </a:stretch>
        </p:blipFill>
        <p:spPr bwMode="auto">
          <a:xfrm>
            <a:off x="3832776" y="4720722"/>
            <a:ext cx="4114800" cy="51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MUL Examples</a:t>
            </a: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A00AC04-1468-43FA-8304-71EE6E88F91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9941" name="Rectangle 1036"/>
          <p:cNvSpPr>
            <a:spLocks noChangeArrowheads="1"/>
          </p:cNvSpPr>
          <p:nvPr/>
        </p:nvSpPr>
        <p:spPr bwMode="auto">
          <a:xfrm>
            <a:off x="685800" y="1539825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100h * 2000h, using 16-bit operands:</a:t>
            </a:r>
          </a:p>
        </p:txBody>
      </p:sp>
      <p:sp>
        <p:nvSpPr>
          <p:cNvPr id="39942" name="Text Box 1037"/>
          <p:cNvSpPr txBox="1">
            <a:spLocks noChangeArrowheads="1"/>
          </p:cNvSpPr>
          <p:nvPr/>
        </p:nvSpPr>
        <p:spPr bwMode="auto">
          <a:xfrm>
            <a:off x="838199" y="2149425"/>
            <a:ext cx="577266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lang="en-US" sz="1800" b="1" dirty="0">
                <a:latin typeface="Courier New" pitchFamily="49" charset="0"/>
              </a:rPr>
              <a:t>.data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lang="en-US" sz="1800" b="1" dirty="0">
                <a:latin typeface="Courier New" pitchFamily="49" charset="0"/>
              </a:rPr>
              <a:t>val1 WORD 2000h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lang="en-US" sz="1800" b="1" dirty="0">
                <a:latin typeface="Courier New" pitchFamily="49" charset="0"/>
              </a:rPr>
              <a:t>val2 WORD 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lang="en-US" sz="1800" b="1" dirty="0">
                <a:latin typeface="Courier New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ax,val1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1830388" algn="l"/>
              </a:tabLst>
            </a:pPr>
            <a:r>
              <a:rPr lang="en-US" sz="1800" b="1" dirty="0" err="1">
                <a:latin typeface="Courier New" pitchFamily="49" charset="0"/>
              </a:rPr>
              <a:t>mul</a:t>
            </a:r>
            <a:r>
              <a:rPr lang="en-US" sz="1800" b="1" dirty="0">
                <a:latin typeface="Courier New" pitchFamily="49" charset="0"/>
              </a:rPr>
              <a:t> val2	; DX:AX = 0020 0000h, CF=1</a:t>
            </a:r>
          </a:p>
        </p:txBody>
      </p:sp>
      <p:sp>
        <p:nvSpPr>
          <p:cNvPr id="117777" name="Text Box 1041"/>
          <p:cNvSpPr txBox="1">
            <a:spLocks noChangeArrowheads="1"/>
          </p:cNvSpPr>
          <p:nvPr/>
        </p:nvSpPr>
        <p:spPr bwMode="auto">
          <a:xfrm>
            <a:off x="6610864" y="2541563"/>
            <a:ext cx="2286000" cy="15049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The Carry flag indicates whether or not the upper half of the product contains significant digits.</a:t>
            </a:r>
          </a:p>
        </p:txBody>
      </p:sp>
      <p:grpSp>
        <p:nvGrpSpPr>
          <p:cNvPr id="2" name="Group 1043"/>
          <p:cNvGrpSpPr>
            <a:grpSpLocks/>
          </p:cNvGrpSpPr>
          <p:nvPr/>
        </p:nvGrpSpPr>
        <p:grpSpPr bwMode="auto">
          <a:xfrm>
            <a:off x="609600" y="4114800"/>
            <a:ext cx="7162800" cy="1828800"/>
            <a:chOff x="384" y="2592"/>
            <a:chExt cx="4512" cy="1152"/>
          </a:xfrm>
        </p:grpSpPr>
        <p:sp>
          <p:nvSpPr>
            <p:cNvPr id="39945" name="Text Box 1040"/>
            <p:cNvSpPr txBox="1">
              <a:spLocks noChangeArrowheads="1"/>
            </p:cNvSpPr>
            <p:nvPr/>
          </p:nvSpPr>
          <p:spPr bwMode="auto">
            <a:xfrm>
              <a:off x="432" y="3072"/>
              <a:ext cx="446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1766888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mov</a:t>
              </a:r>
              <a:r>
                <a:rPr lang="en-US" sz="1800" b="1" dirty="0">
                  <a:latin typeface="Courier New" pitchFamily="49" charset="0"/>
                </a:rPr>
                <a:t> eax,12345h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1766888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mov</a:t>
              </a:r>
              <a:r>
                <a:rPr lang="en-US" sz="1800" b="1" dirty="0">
                  <a:latin typeface="Courier New" pitchFamily="49" charset="0"/>
                </a:rPr>
                <a:t> ebx,1000h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1766888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mul</a:t>
              </a:r>
              <a:r>
                <a:rPr lang="en-US" sz="1800" b="1" dirty="0">
                  <a:latin typeface="Courier New" pitchFamily="49" charset="0"/>
                </a:rPr>
                <a:t> </a:t>
              </a:r>
              <a:r>
                <a:rPr lang="en-US" sz="1800" b="1" dirty="0" err="1">
                  <a:latin typeface="Courier New" pitchFamily="49" charset="0"/>
                </a:rPr>
                <a:t>ebx</a:t>
              </a:r>
              <a:r>
                <a:rPr lang="en-US" sz="1800" b="1" dirty="0">
                  <a:latin typeface="Courier New" pitchFamily="49" charset="0"/>
                </a:rPr>
                <a:t>	; EDX:EAX = 00000000 12345000h, CF=0</a:t>
              </a:r>
            </a:p>
          </p:txBody>
        </p:sp>
        <p:sp>
          <p:nvSpPr>
            <p:cNvPr id="39946" name="Text Box 1042"/>
            <p:cNvSpPr txBox="1">
              <a:spLocks noChangeArrowheads="1"/>
            </p:cNvSpPr>
            <p:nvPr/>
          </p:nvSpPr>
          <p:spPr bwMode="auto">
            <a:xfrm>
              <a:off x="384" y="2592"/>
              <a:ext cx="4512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12345h * 1000h, using 32-bit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0962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D6C5E74-8247-425F-A48C-B1C0C4B9A2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2057400" y="272735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ax,1234h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mul bx	</a:t>
            </a: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685800" y="166055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What will be the hexadecimal values of DX, AX, and the Carry flag after the following instructions execute?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066800" y="4251350"/>
            <a:ext cx="6400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DX = 0012h, AX = 3400h,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198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F2261001-8D24-4659-A7C8-872326A29B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1989" name="Text Box 1027"/>
          <p:cNvSpPr txBox="1">
            <a:spLocks noChangeArrowheads="1"/>
          </p:cNvSpPr>
          <p:nvPr/>
        </p:nvSpPr>
        <p:spPr bwMode="auto">
          <a:xfrm>
            <a:off x="2057400" y="2727350"/>
            <a:ext cx="457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eax,00128765h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ecx,10000h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mul ecx</a:t>
            </a:r>
          </a:p>
        </p:txBody>
      </p:sp>
      <p:sp>
        <p:nvSpPr>
          <p:cNvPr id="41990" name="Text Box 1028"/>
          <p:cNvSpPr txBox="1">
            <a:spLocks noChangeArrowheads="1"/>
          </p:cNvSpPr>
          <p:nvPr/>
        </p:nvSpPr>
        <p:spPr bwMode="auto">
          <a:xfrm>
            <a:off x="685800" y="166055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What will be the hexadecimal values of EDX, EAX, and the Carry flag after the following instructions execute?</a:t>
            </a:r>
          </a:p>
        </p:txBody>
      </p:sp>
      <p:sp>
        <p:nvSpPr>
          <p:cNvPr id="139269" name="Text Box 1029"/>
          <p:cNvSpPr txBox="1">
            <a:spLocks noChangeArrowheads="1"/>
          </p:cNvSpPr>
          <p:nvPr/>
        </p:nvSpPr>
        <p:spPr bwMode="auto">
          <a:xfrm>
            <a:off x="1066800" y="4251350"/>
            <a:ext cx="6400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EDX = 00000012h, EAX = 87650000h, CF =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937AAEA-5449-41AF-BE1C-96A4E75CB87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 l="30102" t="12500" r="41112" b="49167"/>
          <a:stretch>
            <a:fillRect/>
          </a:stretch>
        </p:blipFill>
        <p:spPr bwMode="auto">
          <a:xfrm>
            <a:off x="1432547" y="1584960"/>
            <a:ext cx="6839346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E7EBC-8E9F-754D-261D-FA581593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DIV Instruction</a:t>
            </a:r>
          </a:p>
        </p:txBody>
      </p:sp>
      <p:sp>
        <p:nvSpPr>
          <p:cNvPr id="460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F65B9B1-0C21-4830-A31C-DBB49D80B58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608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/>
              <a:t>The </a:t>
            </a:r>
            <a:r>
              <a:rPr lang="en-US" sz="2800" b="1" dirty="0">
                <a:solidFill>
                  <a:srgbClr val="0070C0"/>
                </a:solidFill>
              </a:rPr>
              <a:t>DIV</a:t>
            </a:r>
            <a:r>
              <a:rPr lang="en-US" sz="2800" dirty="0"/>
              <a:t> (unsigned divide) instruction performs 8-bit, 16-bit, and 32-bit division on unsigned integers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A single operand is supplied (register or memory operand), which is assumed to be the divisor 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Instruction formats: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DIV </a:t>
            </a:r>
            <a:r>
              <a:rPr lang="en-US" sz="1600" b="1" i="1" dirty="0" err="1">
                <a:latin typeface="Courier New" pitchFamily="49" charset="0"/>
              </a:rPr>
              <a:t>reg</a:t>
            </a:r>
            <a:r>
              <a:rPr lang="en-US" sz="1600" b="1" i="1" dirty="0">
                <a:latin typeface="Courier New" pitchFamily="49" charset="0"/>
              </a:rPr>
              <a:t>/mem8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DIV </a:t>
            </a:r>
            <a:r>
              <a:rPr lang="en-US" sz="1600" b="1" i="1" dirty="0" err="1">
                <a:latin typeface="Courier New" pitchFamily="49" charset="0"/>
              </a:rPr>
              <a:t>reg</a:t>
            </a:r>
            <a:r>
              <a:rPr lang="en-US" sz="1600" b="1" i="1" dirty="0">
                <a:latin typeface="Courier New" pitchFamily="49" charset="0"/>
              </a:rPr>
              <a:t>/mem16</a:t>
            </a:r>
          </a:p>
          <a:p>
            <a:pPr lvl="2" eaLnBrk="1" hangingPunct="1">
              <a:buFontTx/>
              <a:buNone/>
            </a:pPr>
            <a:r>
              <a:rPr lang="en-US" sz="1600" b="1" dirty="0">
                <a:latin typeface="Courier New" pitchFamily="49" charset="0"/>
              </a:rPr>
              <a:t>DIV </a:t>
            </a:r>
            <a:r>
              <a:rPr lang="en-US" sz="1600" b="1" i="1" dirty="0" err="1">
                <a:latin typeface="Courier New" pitchFamily="49" charset="0"/>
              </a:rPr>
              <a:t>reg</a:t>
            </a:r>
            <a:r>
              <a:rPr lang="en-US" sz="1600" b="1" i="1" dirty="0">
                <a:latin typeface="Courier New" pitchFamily="49" charset="0"/>
              </a:rPr>
              <a:t>/mem32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937AAEA-5449-41AF-BE1C-96A4E75CB8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 l="35959" t="11250" r="32884" b="71667"/>
          <a:stretch>
            <a:fillRect/>
          </a:stretch>
        </p:blipFill>
        <p:spPr bwMode="auto">
          <a:xfrm>
            <a:off x="2926080" y="1615440"/>
            <a:ext cx="4053840" cy="12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6714" t="42034" r="33364" b="37288"/>
          <a:stretch>
            <a:fillRect/>
          </a:stretch>
        </p:blipFill>
        <p:spPr bwMode="auto">
          <a:xfrm>
            <a:off x="2895600" y="2880360"/>
            <a:ext cx="3765531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print"/>
          <a:srcRect l="37818" t="72708" r="34305" b="9167"/>
          <a:stretch>
            <a:fillRect/>
          </a:stretch>
        </p:blipFill>
        <p:spPr bwMode="auto">
          <a:xfrm>
            <a:off x="2987040" y="4069080"/>
            <a:ext cx="3627120" cy="132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DIV Examples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C550C2A-ED6B-4EC8-93DC-199920067A4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7109" name="Rectangle 7"/>
          <p:cNvSpPr>
            <a:spLocks noChangeArrowheads="1"/>
          </p:cNvSpPr>
          <p:nvPr/>
        </p:nvSpPr>
        <p:spPr bwMode="auto">
          <a:xfrm>
            <a:off x="762000" y="1575450"/>
            <a:ext cx="7315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lang="en-US" sz="2400" dirty="0"/>
              <a:t>Divide 8003h by 100h, using 16-bit operands:</a:t>
            </a:r>
          </a:p>
        </p:txBody>
      </p:sp>
      <p:sp>
        <p:nvSpPr>
          <p:cNvPr id="47110" name="Text Box 8"/>
          <p:cNvSpPr txBox="1">
            <a:spLocks noChangeArrowheads="1"/>
          </p:cNvSpPr>
          <p:nvPr/>
        </p:nvSpPr>
        <p:spPr bwMode="auto">
          <a:xfrm>
            <a:off x="762000" y="2185050"/>
            <a:ext cx="7086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dx,0	; clear dividend, high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ax,8003h	; dividend, low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cx,100h	; divisor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5163" algn="l"/>
              </a:tabLst>
            </a:pPr>
            <a:r>
              <a:rPr lang="en-US" sz="1800" b="1" dirty="0">
                <a:latin typeface="Courier New" pitchFamily="49" charset="0"/>
              </a:rPr>
              <a:t>div cx	; AX = 0080h, DX = 3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62000" y="3657600"/>
            <a:ext cx="7391400" cy="2057400"/>
            <a:chOff x="480" y="2304"/>
            <a:chExt cx="4656" cy="1296"/>
          </a:xfrm>
        </p:grpSpPr>
        <p:sp>
          <p:nvSpPr>
            <p:cNvPr id="47112" name="Rectangle 9"/>
            <p:cNvSpPr>
              <a:spLocks noChangeArrowheads="1"/>
            </p:cNvSpPr>
            <p:nvPr/>
          </p:nvSpPr>
          <p:spPr bwMode="auto">
            <a:xfrm>
              <a:off x="528" y="2304"/>
              <a:ext cx="46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</a:pPr>
              <a:r>
                <a:rPr lang="en-US" sz="2400"/>
                <a:t>Same division, using 32-bit operands:</a:t>
              </a:r>
            </a:p>
          </p:txBody>
        </p:sp>
        <p:sp>
          <p:nvSpPr>
            <p:cNvPr id="47113" name="Text Box 10"/>
            <p:cNvSpPr txBox="1">
              <a:spLocks noChangeArrowheads="1"/>
            </p:cNvSpPr>
            <p:nvPr/>
          </p:nvSpPr>
          <p:spPr bwMode="auto">
            <a:xfrm>
              <a:off x="480" y="2736"/>
              <a:ext cx="4512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5163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mov</a:t>
              </a:r>
              <a:r>
                <a:rPr lang="en-US" sz="1800" b="1" dirty="0">
                  <a:latin typeface="Courier New" pitchFamily="49" charset="0"/>
                </a:rPr>
                <a:t> edx,0	; clear dividend, high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5163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mov</a:t>
              </a:r>
              <a:r>
                <a:rPr lang="en-US" sz="1800" b="1" dirty="0">
                  <a:latin typeface="Courier New" pitchFamily="49" charset="0"/>
                </a:rPr>
                <a:t> eax,8003h	; dividend, low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5163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mov</a:t>
              </a:r>
              <a:r>
                <a:rPr lang="en-US" sz="1800" b="1" dirty="0">
                  <a:latin typeface="Courier New" pitchFamily="49" charset="0"/>
                </a:rPr>
                <a:t> ecx,100h	; divisor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205163" algn="l"/>
                </a:tabLst>
              </a:pPr>
              <a:r>
                <a:rPr lang="en-US" sz="1800" b="1" dirty="0">
                  <a:latin typeface="Courier New" pitchFamily="49" charset="0"/>
                </a:rPr>
                <a:t>div </a:t>
              </a:r>
              <a:r>
                <a:rPr lang="en-US" sz="1800" b="1" dirty="0" err="1">
                  <a:latin typeface="Courier New" pitchFamily="49" charset="0"/>
                </a:rPr>
                <a:t>ecx</a:t>
              </a:r>
              <a:r>
                <a:rPr lang="en-US" sz="1800" b="1" dirty="0">
                  <a:latin typeface="Courier New" pitchFamily="49" charset="0"/>
                </a:rPr>
                <a:t>	; EAX = 00000080h, DX =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8130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2BF01064-5FC4-4A06-91C0-CDACD35B9ED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2895600" y="3272625"/>
            <a:ext cx="2971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dx,0087h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ax,6000h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bx,100h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div bx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685800" y="1672425"/>
            <a:ext cx="7696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981200" y="4720425"/>
            <a:ext cx="480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DX = 0000h, AX = 8760h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C794028-91CE-4FEA-B973-DB5070C6129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2209800" y="3329075"/>
            <a:ext cx="266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dx,0087h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ax,6000h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bx,10h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div </a:t>
            </a:r>
            <a:r>
              <a:rPr lang="en-US" sz="1800" b="1" dirty="0" err="1">
                <a:latin typeface="Courier New" pitchFamily="49" charset="0"/>
              </a:rPr>
              <a:t>bx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609600" y="1636800"/>
            <a:ext cx="7696200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What will be the hexadecimal values of DX and AX after the following instructions execute? Or, if divide overflow occurs, you can indicate that as your answer:</a:t>
            </a: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2133600" y="4761000"/>
            <a:ext cx="480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Divide Overflow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Logical Shift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79253D3-1F02-4584-A05C-706E7F89D67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30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630680"/>
            <a:ext cx="7772400" cy="91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A logical shift fills the newly created bit position with zero:</a:t>
            </a:r>
          </a:p>
        </p:txBody>
      </p:sp>
      <p:sp>
        <p:nvSpPr>
          <p:cNvPr id="1031" name="Rectangle 1028"/>
          <p:cNvSpPr>
            <a:spLocks noChangeArrowheads="1"/>
          </p:cNvSpPr>
          <p:nvPr/>
        </p:nvSpPr>
        <p:spPr bwMode="auto">
          <a:xfrm>
            <a:off x="762000" y="3276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400"/>
          </a:p>
        </p:txBody>
      </p:sp>
      <p:graphicFrame>
        <p:nvGraphicFramePr>
          <p:cNvPr id="1026" name="Object 4096"/>
          <p:cNvGraphicFramePr>
            <a:graphicFrameLocks noChangeAspect="1"/>
          </p:cNvGraphicFramePr>
          <p:nvPr/>
        </p:nvGraphicFramePr>
        <p:xfrm>
          <a:off x="1828800" y="2849880"/>
          <a:ext cx="4953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36848" imgH="502920" progId="">
                  <p:embed/>
                </p:oleObj>
              </mc:Choice>
              <mc:Fallback>
                <p:oleObj name="VISIO" r:id="rId2" imgW="3736848" imgH="5029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23189" r="-1563"/>
                      <a:stretch>
                        <a:fillRect/>
                      </a:stretch>
                    </p:blipFill>
                    <p:spPr bwMode="auto">
                      <a:xfrm>
                        <a:off x="1828800" y="2849880"/>
                        <a:ext cx="4953000" cy="8096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2" name="Picture 10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3733800"/>
            <a:ext cx="5326063" cy="1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5734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Irvine, Kip R. Assembly Language for x86 Processors 8/e, 2018</a:t>
            </a:r>
            <a:endParaRPr lang="en-US" dirty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62590A0-B281-4F75-A353-6A41A808009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1981200" y="3336950"/>
            <a:ext cx="335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eax,20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mul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ebx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latin typeface="Courier New" pitchFamily="49" charset="0"/>
              </a:rPr>
              <a:t>div </a:t>
            </a:r>
            <a:r>
              <a:rPr lang="en-US" sz="1800" b="1" dirty="0" err="1">
                <a:latin typeface="Courier New" pitchFamily="49" charset="0"/>
              </a:rPr>
              <a:t>ecx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685800" y="166055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Implement the following expression using unsigned 32-bit integers: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</a:rPr>
              <a:t>eax</a:t>
            </a:r>
            <a:r>
              <a:rPr lang="en-US" sz="2000" b="1" dirty="0">
                <a:latin typeface="Courier New" pitchFamily="49" charset="0"/>
              </a:rPr>
              <a:t> = (</a:t>
            </a:r>
            <a:r>
              <a:rPr lang="en-US" sz="2000" b="1" dirty="0" err="1">
                <a:latin typeface="Courier New" pitchFamily="49" charset="0"/>
              </a:rPr>
              <a:t>ebx</a:t>
            </a:r>
            <a:r>
              <a:rPr lang="en-US" sz="2000" b="1" dirty="0">
                <a:latin typeface="Courier New" pitchFamily="49" charset="0"/>
              </a:rPr>
              <a:t> * 20) / </a:t>
            </a:r>
            <a:r>
              <a:rPr lang="en-US" sz="2000" b="1" dirty="0" err="1">
                <a:latin typeface="Courier New" pitchFamily="49" charset="0"/>
              </a:rPr>
              <a:t>ecx</a:t>
            </a:r>
            <a:endParaRPr lang="en-US" sz="20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Arithmetic Shift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5BBF3F66-3B33-4A40-8D7D-0A35CC224DB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457200" y="161544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</a:pPr>
            <a:r>
              <a:rPr lang="en-US" sz="2400" dirty="0"/>
              <a:t>An arithmetic shift fills the newly created bit position with a copy of the number’s sign bit: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1981200" y="2788920"/>
          <a:ext cx="4876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38956" imgH="542544" progId="">
                  <p:embed/>
                </p:oleObj>
              </mc:Choice>
              <mc:Fallback>
                <p:oleObj name="VISIO" r:id="rId2" imgW="3838956" imgH="542544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076" t="-21719" r="-1538"/>
                      <a:stretch>
                        <a:fillRect/>
                      </a:stretch>
                    </p:blipFill>
                    <p:spPr bwMode="auto">
                      <a:xfrm>
                        <a:off x="1981200" y="2788920"/>
                        <a:ext cx="4876800" cy="854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3810000"/>
            <a:ext cx="4818063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SHL Instruction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AC32BFB-E4FA-4D45-A949-C3E5496A7C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532981" y="1610560"/>
            <a:ext cx="8078037" cy="124597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/>
              <a:t>The SHL (shift left) instruction performs a </a:t>
            </a:r>
            <a:r>
              <a:rPr lang="en-US" sz="2800" b="1" dirty="0"/>
              <a:t>logical</a:t>
            </a:r>
            <a:r>
              <a:rPr lang="en-US" sz="2800" dirty="0"/>
              <a:t> left shift on the destination operand, filling the lowest bit with 0.</a:t>
            </a:r>
          </a:p>
        </p:txBody>
      </p:sp>
      <p:sp>
        <p:nvSpPr>
          <p:cNvPr id="20486" name="Text Box 1030"/>
          <p:cNvSpPr txBox="1">
            <a:spLocks noChangeArrowheads="1"/>
          </p:cNvSpPr>
          <p:nvPr/>
        </p:nvSpPr>
        <p:spPr bwMode="auto">
          <a:xfrm>
            <a:off x="532981" y="3962969"/>
            <a:ext cx="7620000" cy="117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r>
              <a:rPr lang="en-US" dirty="0"/>
              <a:t>SHL </a:t>
            </a:r>
            <a:r>
              <a:rPr lang="en-US" i="1" dirty="0"/>
              <a:t>destination, count</a:t>
            </a:r>
            <a:endParaRPr lang="en-US" sz="2500" dirty="0"/>
          </a:p>
          <a:p>
            <a:pPr marL="344488" indent="-344488">
              <a:spcBef>
                <a:spcPct val="5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</a:pPr>
            <a:r>
              <a:rPr lang="en-US" sz="2500" dirty="0"/>
              <a:t>Operand types for SHL: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0487" name="Text Box 1031"/>
          <p:cNvSpPr txBox="1">
            <a:spLocks noChangeArrowheads="1"/>
          </p:cNvSpPr>
          <p:nvPr/>
        </p:nvSpPr>
        <p:spPr bwMode="auto">
          <a:xfrm>
            <a:off x="1325880" y="5180781"/>
            <a:ext cx="3017520" cy="1660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lnSpc>
                <a:spcPct val="30000"/>
              </a:lnSpc>
              <a:spcBef>
                <a:spcPct val="50000"/>
              </a:spcBef>
              <a:tabLst>
                <a:tab pos="457200" algn="l"/>
                <a:tab pos="3944938" algn="l"/>
              </a:tabLst>
            </a:pPr>
            <a:r>
              <a:rPr lang="en-US" sz="2400" dirty="0">
                <a:latin typeface="+mn-lt"/>
              </a:rPr>
              <a:t>SHL </a:t>
            </a:r>
            <a:r>
              <a:rPr lang="en-US" sz="2400" i="1" dirty="0" err="1">
                <a:latin typeface="+mn-lt"/>
              </a:rPr>
              <a:t>reg</a:t>
            </a:r>
            <a:r>
              <a:rPr lang="en-US" sz="2400" i="1" dirty="0">
                <a:latin typeface="+mn-lt"/>
              </a:rPr>
              <a:t>, imm8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57200" algn="l"/>
                <a:tab pos="3944938" algn="l"/>
              </a:tabLst>
            </a:pPr>
            <a:r>
              <a:rPr lang="en-US" sz="2400" dirty="0">
                <a:latin typeface="+mn-lt"/>
              </a:rPr>
              <a:t>		SHL </a:t>
            </a:r>
            <a:r>
              <a:rPr lang="en-US" sz="2400" i="1" dirty="0" err="1">
                <a:latin typeface="+mn-lt"/>
              </a:rPr>
              <a:t>mem</a:t>
            </a:r>
            <a:r>
              <a:rPr lang="en-US" sz="2400" i="1" dirty="0">
                <a:latin typeface="+mn-lt"/>
              </a:rPr>
              <a:t>, imm8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57200" algn="l"/>
                <a:tab pos="3944938" algn="l"/>
              </a:tabLst>
            </a:pPr>
            <a:r>
              <a:rPr lang="en-US" sz="2400" dirty="0">
                <a:latin typeface="+mn-lt"/>
              </a:rPr>
              <a:t>		SHL </a:t>
            </a:r>
            <a:r>
              <a:rPr lang="en-US" sz="2400" i="1" dirty="0" err="1">
                <a:latin typeface="+mn-lt"/>
              </a:rPr>
              <a:t>reg</a:t>
            </a:r>
            <a:r>
              <a:rPr lang="en-US" sz="2400" dirty="0">
                <a:latin typeface="+mn-lt"/>
              </a:rPr>
              <a:t>, CL</a:t>
            </a:r>
          </a:p>
          <a:p>
            <a:pPr>
              <a:lnSpc>
                <a:spcPct val="30000"/>
              </a:lnSpc>
              <a:spcBef>
                <a:spcPct val="50000"/>
              </a:spcBef>
              <a:tabLst>
                <a:tab pos="457200" algn="l"/>
                <a:tab pos="3944938" algn="l"/>
              </a:tabLst>
            </a:pPr>
            <a:r>
              <a:rPr lang="en-US" sz="2400" dirty="0">
                <a:latin typeface="+mn-lt"/>
              </a:rPr>
              <a:t>		SHL </a:t>
            </a:r>
            <a:r>
              <a:rPr lang="en-US" sz="2400" i="1" dirty="0" err="1">
                <a:latin typeface="+mn-lt"/>
              </a:rPr>
              <a:t>mem</a:t>
            </a:r>
            <a:r>
              <a:rPr lang="en-US" sz="2400" dirty="0">
                <a:latin typeface="+mn-lt"/>
              </a:rPr>
              <a:t>, CL</a:t>
            </a:r>
          </a:p>
        </p:txBody>
      </p:sp>
      <p:sp>
        <p:nvSpPr>
          <p:cNvPr id="20488" name="Text Box 1032"/>
          <p:cNvSpPr txBox="1">
            <a:spLocks noChangeArrowheads="1"/>
          </p:cNvSpPr>
          <p:nvPr/>
        </p:nvSpPr>
        <p:spPr bwMode="auto">
          <a:xfrm>
            <a:off x="5076031" y="5122318"/>
            <a:ext cx="337122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900" dirty="0">
                <a:solidFill>
                  <a:srgbClr val="0070C0"/>
                </a:solidFill>
              </a:rPr>
              <a:t>(Same for all </a:t>
            </a:r>
            <a:r>
              <a:rPr lang="en-US" sz="1900" b="1" dirty="0">
                <a:solidFill>
                  <a:srgbClr val="0070C0"/>
                </a:solidFill>
              </a:rPr>
              <a:t>shift</a:t>
            </a:r>
            <a:r>
              <a:rPr lang="en-US" sz="1900" dirty="0">
                <a:solidFill>
                  <a:srgbClr val="0070C0"/>
                </a:solidFill>
              </a:rPr>
              <a:t> and </a:t>
            </a:r>
            <a:r>
              <a:rPr lang="en-US" sz="1900" b="1" dirty="0">
                <a:solidFill>
                  <a:srgbClr val="0070C0"/>
                </a:solidFill>
              </a:rPr>
              <a:t>rotate</a:t>
            </a:r>
            <a:r>
              <a:rPr lang="en-US" sz="1900" dirty="0">
                <a:solidFill>
                  <a:srgbClr val="0070C0"/>
                </a:solidFill>
              </a:rPr>
              <a:t> instructions)</a:t>
            </a:r>
          </a:p>
        </p:txBody>
      </p:sp>
      <p:pic>
        <p:nvPicPr>
          <p:cNvPr id="20489" name="Picture 103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2769972"/>
            <a:ext cx="5275263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19608B-D8A0-7981-1B72-E137F0FC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Fast Multiplication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3195E4F-CA8A-4F1F-B5D5-124B63DC24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78" name="Text Box 3"/>
          <p:cNvSpPr txBox="1">
            <a:spLocks noChangeArrowheads="1"/>
          </p:cNvSpPr>
          <p:nvPr/>
        </p:nvSpPr>
        <p:spPr bwMode="auto">
          <a:xfrm>
            <a:off x="1219200" y="2804160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mov dl,5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>
                <a:latin typeface="Courier New" pitchFamily="49" charset="0"/>
              </a:rPr>
              <a:t>shl dl,1</a:t>
            </a: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685800" y="1722120"/>
            <a:ext cx="76962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500" dirty="0"/>
              <a:t>Shifting left 1 bit multiplies a number by 2</a:t>
            </a:r>
          </a:p>
        </p:txBody>
      </p:sp>
      <p:graphicFrame>
        <p:nvGraphicFramePr>
          <p:cNvPr id="3074" name="Object 2048"/>
          <p:cNvGraphicFramePr>
            <a:graphicFrameLocks noChangeAspect="1"/>
          </p:cNvGraphicFramePr>
          <p:nvPr/>
        </p:nvGraphicFramePr>
        <p:xfrm>
          <a:off x="3657600" y="2727960"/>
          <a:ext cx="350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60479" imgH="419924" progId="">
                  <p:embed/>
                </p:oleObj>
              </mc:Choice>
              <mc:Fallback>
                <p:oleObj name="VISIO" r:id="rId2" imgW="2160479" imgH="419924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035" t="-9023" r="5263" b="-8270"/>
                      <a:stretch>
                        <a:fillRect/>
                      </a:stretch>
                    </p:blipFill>
                    <p:spPr bwMode="auto">
                      <a:xfrm>
                        <a:off x="3657600" y="2727960"/>
                        <a:ext cx="3505200" cy="9906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" y="3992880"/>
            <a:ext cx="7696200" cy="2057400"/>
            <a:chOff x="384" y="2160"/>
            <a:chExt cx="4848" cy="1296"/>
          </a:xfrm>
        </p:grpSpPr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576" y="2928"/>
              <a:ext cx="3792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mov dl,5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shl dl,2	; DL = 20</a:t>
              </a:r>
            </a:p>
          </p:txBody>
        </p:sp>
        <p:sp>
          <p:nvSpPr>
            <p:cNvPr id="3082" name="Text Box 7"/>
            <p:cNvSpPr txBox="1">
              <a:spLocks noChangeArrowheads="1"/>
            </p:cNvSpPr>
            <p:nvPr/>
          </p:nvSpPr>
          <p:spPr bwMode="auto">
            <a:xfrm>
              <a:off x="384" y="2160"/>
              <a:ext cx="4848" cy="7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dirty="0"/>
                <a:t>Shifting left </a:t>
              </a:r>
              <a:r>
                <a:rPr lang="en-US" sz="2500" i="1" dirty="0"/>
                <a:t>n</a:t>
              </a:r>
              <a:r>
                <a:rPr lang="en-US" sz="2500" dirty="0"/>
                <a:t> bits multiplies the operand by 2</a:t>
              </a:r>
              <a:r>
                <a:rPr lang="en-US" sz="2500" i="1" baseline="30000" dirty="0"/>
                <a:t>n</a:t>
              </a:r>
            </a:p>
            <a:p>
              <a:pPr>
                <a:spcBef>
                  <a:spcPct val="50000"/>
                </a:spcBef>
              </a:pPr>
              <a:r>
                <a:rPr lang="en-US" sz="2500" dirty="0"/>
                <a:t>For example, 5 * 2</a:t>
              </a:r>
              <a:r>
                <a:rPr lang="en-US" sz="2500" baseline="30000" dirty="0"/>
                <a:t>2</a:t>
              </a:r>
              <a:r>
                <a:rPr lang="en-US" sz="2500" dirty="0"/>
                <a:t> = 20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SHR Instruction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05E7A2D-24CF-45CC-AFC4-C6BBA7B654E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0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40080" y="1630680"/>
            <a:ext cx="7772400" cy="137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The SHR (shift right) instruction performs a </a:t>
            </a:r>
            <a:r>
              <a:rPr lang="en-US" b="1" dirty="0"/>
              <a:t>logical</a:t>
            </a:r>
            <a:r>
              <a:rPr lang="en-US" dirty="0"/>
              <a:t> right shift on the destination operand. The highest bit position is filled with a zero.</a:t>
            </a:r>
          </a:p>
        </p:txBody>
      </p:sp>
      <p:graphicFrame>
        <p:nvGraphicFramePr>
          <p:cNvPr id="4098" name="Object 3072"/>
          <p:cNvGraphicFramePr>
            <a:graphicFrameLocks noChangeAspect="1"/>
          </p:cNvGraphicFramePr>
          <p:nvPr/>
        </p:nvGraphicFramePr>
        <p:xfrm>
          <a:off x="1447800" y="3505200"/>
          <a:ext cx="62484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36848" imgH="502920" progId="">
                  <p:embed/>
                </p:oleObj>
              </mc:Choice>
              <mc:Fallback>
                <p:oleObj name="VISIO" r:id="rId2" imgW="3736848" imgH="5029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321" r="-1234"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6248400" cy="9842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85800" y="4648200"/>
            <a:ext cx="7696200" cy="1828800"/>
            <a:chOff x="432" y="2400"/>
            <a:chExt cx="4848" cy="1152"/>
          </a:xfrm>
        </p:grpSpPr>
        <p:sp>
          <p:nvSpPr>
            <p:cNvPr id="4104" name="Text Box 5"/>
            <p:cNvSpPr txBox="1">
              <a:spLocks noChangeArrowheads="1"/>
            </p:cNvSpPr>
            <p:nvPr/>
          </p:nvSpPr>
          <p:spPr bwMode="auto">
            <a:xfrm>
              <a:off x="912" y="2832"/>
              <a:ext cx="3456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mov dl,80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shr dl,1	; DL = 40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>
                  <a:latin typeface="Courier New" pitchFamily="49" charset="0"/>
                </a:rPr>
                <a:t>shr dl,2	; DL = 10</a:t>
              </a:r>
            </a:p>
          </p:txBody>
        </p:sp>
        <p:sp>
          <p:nvSpPr>
            <p:cNvPr id="4105" name="Text Box 6"/>
            <p:cNvSpPr txBox="1">
              <a:spLocks noChangeArrowheads="1"/>
            </p:cNvSpPr>
            <p:nvPr/>
          </p:nvSpPr>
          <p:spPr bwMode="auto">
            <a:xfrm>
              <a:off x="432" y="2400"/>
              <a:ext cx="4848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 dirty="0"/>
                <a:t>Shifting right </a:t>
              </a:r>
              <a:r>
                <a:rPr lang="en-US" sz="2500" i="1" dirty="0"/>
                <a:t>n</a:t>
              </a:r>
              <a:r>
                <a:rPr lang="en-US" sz="2500" dirty="0"/>
                <a:t> bits divides the operand by 2</a:t>
              </a:r>
              <a:r>
                <a:rPr lang="en-US" sz="2500" i="1" baseline="30000" dirty="0"/>
                <a:t>n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SAL and SAR Instructions</a:t>
            </a: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B38AC009-ED37-4688-83FD-A791779CF3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15440"/>
            <a:ext cx="7772400" cy="1524000"/>
          </a:xfrm>
        </p:spPr>
        <p:txBody>
          <a:bodyPr/>
          <a:lstStyle/>
          <a:p>
            <a:pPr eaLnBrk="1" hangingPunct="1"/>
            <a:r>
              <a:rPr lang="en-US" dirty="0"/>
              <a:t>SAL (shift arithmetic left) is identical to SHL.</a:t>
            </a:r>
          </a:p>
          <a:p>
            <a:pPr eaLnBrk="1" hangingPunct="1"/>
            <a:r>
              <a:rPr lang="en-US" dirty="0"/>
              <a:t>SAR (shift arithmetic right) performs a right arithmetic shift on the destination operand.</a:t>
            </a:r>
          </a:p>
        </p:txBody>
      </p:sp>
      <p:graphicFrame>
        <p:nvGraphicFramePr>
          <p:cNvPr id="5122" name="Object 2048"/>
          <p:cNvGraphicFramePr>
            <a:graphicFrameLocks noChangeAspect="1"/>
          </p:cNvGraphicFramePr>
          <p:nvPr/>
        </p:nvGraphicFramePr>
        <p:xfrm>
          <a:off x="1752600" y="3474720"/>
          <a:ext cx="5943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38956" imgH="542544" progId="">
                  <p:embed/>
                </p:oleObj>
              </mc:Choice>
              <mc:Fallback>
                <p:oleObj name="VISIO" r:id="rId2" imgW="3838956" imgH="542544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51" t="-17647" r="-1250"/>
                      <a:stretch>
                        <a:fillRect/>
                      </a:stretch>
                    </p:blipFill>
                    <p:spPr bwMode="auto">
                      <a:xfrm>
                        <a:off x="1752600" y="3474720"/>
                        <a:ext cx="5943600" cy="101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4400" y="4587240"/>
            <a:ext cx="7162800" cy="1828800"/>
            <a:chOff x="576" y="2448"/>
            <a:chExt cx="4512" cy="1152"/>
          </a:xfrm>
        </p:grpSpPr>
        <p:sp>
          <p:nvSpPr>
            <p:cNvPr id="5128" name="Text Box 5"/>
            <p:cNvSpPr txBox="1">
              <a:spLocks noChangeArrowheads="1"/>
            </p:cNvSpPr>
            <p:nvPr/>
          </p:nvSpPr>
          <p:spPr bwMode="auto">
            <a:xfrm>
              <a:off x="576" y="2448"/>
              <a:ext cx="4512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500"/>
                <a:t>An arithmetic shift preserves the number's sign.</a:t>
              </a:r>
            </a:p>
          </p:txBody>
        </p:sp>
        <p:sp>
          <p:nvSpPr>
            <p:cNvPr id="5129" name="Text Box 6"/>
            <p:cNvSpPr txBox="1">
              <a:spLocks noChangeArrowheads="1"/>
            </p:cNvSpPr>
            <p:nvPr/>
          </p:nvSpPr>
          <p:spPr bwMode="auto">
            <a:xfrm>
              <a:off x="960" y="2928"/>
              <a:ext cx="3456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 dirty="0" err="1">
                  <a:latin typeface="Courier New" pitchFamily="49" charset="0"/>
                </a:rPr>
                <a:t>mov</a:t>
              </a:r>
              <a:r>
                <a:rPr lang="en-US" sz="1800" b="1" dirty="0">
                  <a:latin typeface="Courier New" pitchFamily="49" charset="0"/>
                </a:rPr>
                <a:t> dl,-80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 dirty="0">
                  <a:latin typeface="Courier New" pitchFamily="49" charset="0"/>
                </a:rPr>
                <a:t>SAR dl,1	; DL = -40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3657600" algn="l"/>
                  <a:tab pos="4114800" algn="l"/>
                </a:tabLst>
              </a:pPr>
              <a:r>
                <a:rPr lang="en-US" sz="1800" b="1" dirty="0">
                  <a:latin typeface="Courier New" pitchFamily="49" charset="0"/>
                </a:rPr>
                <a:t>SAR dl,2	; DL = -10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3010C-B2D4-E602-E4EB-E44F62AB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Your turn . . 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CA2A067E-2213-40A7-B87E-4AAC0CC4513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509" name="Text Box 2051"/>
          <p:cNvSpPr txBox="1">
            <a:spLocks noChangeArrowheads="1"/>
          </p:cNvSpPr>
          <p:nvPr/>
        </p:nvSpPr>
        <p:spPr bwMode="auto">
          <a:xfrm>
            <a:off x="1143000" y="3352800"/>
            <a:ext cx="5867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al,6Bh	;6B = </a:t>
            </a:r>
            <a:r>
              <a:rPr lang="ar-JO" sz="1800" dirty="0"/>
              <a:t> 01101011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shr</a:t>
            </a:r>
            <a:r>
              <a:rPr lang="en-US" sz="1800" b="1" dirty="0">
                <a:latin typeface="Courier New" pitchFamily="49" charset="0"/>
              </a:rPr>
              <a:t> al,1	a.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shl</a:t>
            </a:r>
            <a:r>
              <a:rPr lang="en-US" sz="1800" b="1" dirty="0">
                <a:latin typeface="Courier New" pitchFamily="49" charset="0"/>
              </a:rPr>
              <a:t> al,3	b.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mov</a:t>
            </a:r>
            <a:r>
              <a:rPr lang="en-US" sz="1800" b="1" dirty="0">
                <a:latin typeface="Courier New" pitchFamily="49" charset="0"/>
              </a:rPr>
              <a:t> al,8Ch	;8C =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sar</a:t>
            </a:r>
            <a:r>
              <a:rPr lang="en-US" sz="1800" b="1" dirty="0">
                <a:latin typeface="Courier New" pitchFamily="49" charset="0"/>
              </a:rPr>
              <a:t> al,1	c.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 err="1">
                <a:latin typeface="Courier New" pitchFamily="49" charset="0"/>
              </a:rPr>
              <a:t>sar</a:t>
            </a:r>
            <a:r>
              <a:rPr lang="en-US" sz="1800" b="1" dirty="0">
                <a:latin typeface="Courier New" pitchFamily="49" charset="0"/>
              </a:rPr>
              <a:t> al,3	d.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1510" name="Text Box 2052"/>
          <p:cNvSpPr txBox="1">
            <a:spLocks noChangeArrowheads="1"/>
          </p:cNvSpPr>
          <p:nvPr/>
        </p:nvSpPr>
        <p:spPr bwMode="auto">
          <a:xfrm>
            <a:off x="914400" y="178308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Indicate the hexadecimal value of AL after each shift:</a:t>
            </a:r>
          </a:p>
        </p:txBody>
      </p:sp>
      <p:sp>
        <p:nvSpPr>
          <p:cNvPr id="146437" name="Text Box 2053"/>
          <p:cNvSpPr txBox="1">
            <a:spLocks noChangeArrowheads="1"/>
          </p:cNvSpPr>
          <p:nvPr/>
        </p:nvSpPr>
        <p:spPr bwMode="auto">
          <a:xfrm>
            <a:off x="5242559" y="3657600"/>
            <a:ext cx="245265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35h = 00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11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0101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9" name="Text Box 2053"/>
          <p:cNvSpPr txBox="1">
            <a:spLocks noChangeArrowheads="1"/>
          </p:cNvSpPr>
          <p:nvPr/>
        </p:nvSpPr>
        <p:spPr bwMode="auto">
          <a:xfrm>
            <a:off x="5242559" y="3886200"/>
            <a:ext cx="24557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A8h = 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1010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1000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 </a:t>
            </a:r>
            <a:r>
              <a:rPr lang="ar-JO" sz="1800" dirty="0"/>
              <a:t>1000</a:t>
            </a:r>
            <a:r>
              <a:rPr lang="en-US" sz="1800" dirty="0"/>
              <a:t> </a:t>
            </a:r>
            <a:r>
              <a:rPr lang="ar-JO" sz="1800" dirty="0"/>
              <a:t>1100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0" name="Text Box 2053"/>
          <p:cNvSpPr txBox="1">
            <a:spLocks noChangeArrowheads="1"/>
          </p:cNvSpPr>
          <p:nvPr/>
        </p:nvSpPr>
        <p:spPr bwMode="auto">
          <a:xfrm>
            <a:off x="5242560" y="4419600"/>
            <a:ext cx="236920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C6h = 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1100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0110</a:t>
            </a:r>
            <a:r>
              <a:rPr lang="ar-JO" sz="1800" dirty="0"/>
              <a:t> 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11" name="Text Box 2053"/>
          <p:cNvSpPr txBox="1">
            <a:spLocks noChangeArrowheads="1"/>
          </p:cNvSpPr>
          <p:nvPr/>
        </p:nvSpPr>
        <p:spPr bwMode="auto">
          <a:xfrm>
            <a:off x="5242560" y="4724400"/>
            <a:ext cx="27522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F8h = 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1111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ar-JO" sz="1800" b="1" dirty="0">
                <a:solidFill>
                  <a:schemeClr val="tx2"/>
                </a:solidFill>
                <a:latin typeface="Courier New" pitchFamily="49" charset="0"/>
              </a:rPr>
              <a:t>1000</a:t>
            </a: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lang="en-US" sz="1800" b="1" dirty="0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MUL/IMUL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937AAEA-5449-41AF-BE1C-96A4E75CB87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036925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instructions for multiplying binary data.</a:t>
            </a:r>
          </a:p>
          <a:p>
            <a:endParaRPr lang="en-US" sz="7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MUL</a:t>
            </a:r>
            <a:r>
              <a:rPr lang="en-US" sz="2400" dirty="0"/>
              <a:t> (Multiply) instruction handles unsigned data and the </a:t>
            </a:r>
            <a:r>
              <a:rPr lang="en-US" sz="2400" b="1" dirty="0">
                <a:solidFill>
                  <a:srgbClr val="0070C0"/>
                </a:solidFill>
              </a:rPr>
              <a:t>IMUL</a:t>
            </a:r>
            <a:r>
              <a:rPr lang="en-US" sz="2400" dirty="0"/>
              <a:t> (Integer Multiply) handles signed data. </a:t>
            </a:r>
          </a:p>
          <a:p>
            <a:endParaRPr lang="en-US" sz="700" cap="all" dirty="0"/>
          </a:p>
          <a:p>
            <a:r>
              <a:rPr lang="en-US" sz="2400" cap="all" dirty="0"/>
              <a:t>SYNTAX:</a:t>
            </a:r>
          </a:p>
          <a:p>
            <a:pPr lvl="1"/>
            <a:r>
              <a:rPr lang="en-US" sz="2000" dirty="0"/>
              <a:t>MUL/IMUL multiplier</a:t>
            </a:r>
          </a:p>
          <a:p>
            <a:r>
              <a:rPr lang="en-US" sz="2400" dirty="0"/>
              <a:t>The generated product is stored in two registers depending upon the size of the operands.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Irvine, Kip R. Assembly Language for x86 Processors 8/e, 2018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2912</TotalTime>
  <Words>1274</Words>
  <Application>Microsoft Office PowerPoint</Application>
  <PresentationFormat>On-screen Show (4:3)</PresentationFormat>
  <Paragraphs>179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Verdana</vt:lpstr>
      <vt:lpstr>Wingdings</vt:lpstr>
      <vt:lpstr>Wingdings 2</vt:lpstr>
      <vt:lpstr>Median</vt:lpstr>
      <vt:lpstr>VISIO</vt:lpstr>
      <vt:lpstr>Assembly Language for x86 Processors</vt:lpstr>
      <vt:lpstr>Logical Shift</vt:lpstr>
      <vt:lpstr>Arithmetic Shift</vt:lpstr>
      <vt:lpstr>SHL Instruction</vt:lpstr>
      <vt:lpstr>Fast Multiplication</vt:lpstr>
      <vt:lpstr>SHR Instruction</vt:lpstr>
      <vt:lpstr>SAL and SAR Instructions</vt:lpstr>
      <vt:lpstr>Your turn . . .</vt:lpstr>
      <vt:lpstr>The MUL/IMUL Instruction</vt:lpstr>
      <vt:lpstr>MUL Instruction</vt:lpstr>
      <vt:lpstr>MUL Examples</vt:lpstr>
      <vt:lpstr>Your turn . . .</vt:lpstr>
      <vt:lpstr>Your turn . . .</vt:lpstr>
      <vt:lpstr>Cont.</vt:lpstr>
      <vt:lpstr>DIV Instruction</vt:lpstr>
      <vt:lpstr>Cont.</vt:lpstr>
      <vt:lpstr>DIV Examples</vt:lpstr>
      <vt:lpstr>Your turn . . .</vt:lpstr>
      <vt:lpstr>Your turn . . .</vt:lpstr>
      <vt:lpstr>Your turn . . .</vt:lpstr>
    </vt:vector>
  </TitlesOfParts>
  <Company>Prentice-Hall Publishing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subject>Integer Arithmetic</dc:subject>
  <dc:creator>Kip Irvine</dc:creator>
  <cp:lastModifiedBy>Marwan Alakhras</cp:lastModifiedBy>
  <cp:revision>747</cp:revision>
  <cp:lastPrinted>1601-01-01T00:00:00Z</cp:lastPrinted>
  <dcterms:created xsi:type="dcterms:W3CDTF">2002-05-30T02:31:33Z</dcterms:created>
  <dcterms:modified xsi:type="dcterms:W3CDTF">2025-05-18T07:24:29Z</dcterms:modified>
</cp:coreProperties>
</file>