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68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3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jpg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979258"/>
            <a:ext cx="383177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SQL Injection and Cross Site Scripting Prevention Using OWASP Web Application Firewall </a:t>
            </a:r>
            <a:endParaRPr lang="ru-RU" sz="2000" dirty="0">
              <a:solidFill>
                <a:schemeClr val="bg1"/>
              </a:solidFill>
              <a:latin typeface="Elektra Text Pro" panose="020005030300000200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4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Student Morozov </a:t>
            </a:r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Alexandr</a:t>
            </a:r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Student </a:t>
            </a:r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Chentsov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Dmitry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Samara 14.05.2024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798065"/>
            <a:ext cx="383177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THANK YOU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TABLE OF CONTENTS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3431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</a:t>
            </a:r>
            <a:r>
              <a:rPr lang="en-US" dirty="0">
                <a:hlinkClick r:id="rId4" action="ppaction://hlinksldjump"/>
              </a:rPr>
              <a:t>INTRODUCTING</a:t>
            </a:r>
            <a:endParaRPr lang="ru-RU" dirty="0">
              <a:latin typeface="Elektra Text Pro" panose="020005030300000200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29AB8-23F5-4246-B189-B712FC749532}"/>
              </a:ext>
            </a:extLst>
          </p:cNvPr>
          <p:cNvSpPr txBox="1"/>
          <p:nvPr/>
        </p:nvSpPr>
        <p:spPr>
          <a:xfrm>
            <a:off x="1907179" y="1884240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</a:t>
            </a:r>
            <a:r>
              <a:rPr lang="en-US" dirty="0">
                <a:hlinkClick r:id="rId5" action="ppaction://hlinksldjump"/>
              </a:rPr>
              <a:t>METHOD</a:t>
            </a:r>
            <a:endParaRPr lang="ru-RU" dirty="0">
              <a:latin typeface="Elektra Text Pro" panose="020005030300000200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AA2BC-6203-425B-B819-872ED4DEC887}"/>
              </a:ext>
            </a:extLst>
          </p:cNvPr>
          <p:cNvSpPr txBox="1"/>
          <p:nvPr/>
        </p:nvSpPr>
        <p:spPr>
          <a:xfrm>
            <a:off x="1890305" y="2253572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</a:t>
            </a:r>
            <a:r>
              <a:rPr lang="en-US" dirty="0">
                <a:hlinkClick r:id="rId6" action="ppaction://hlinksldjump"/>
              </a:rPr>
              <a:t>METHOD</a:t>
            </a:r>
            <a:endParaRPr lang="ru-RU" dirty="0">
              <a:latin typeface="Elektra Text Pro" panose="020005030300000200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9949B-555B-4A9F-81C4-FD647F262886}"/>
              </a:ext>
            </a:extLst>
          </p:cNvPr>
          <p:cNvSpPr txBox="1"/>
          <p:nvPr/>
        </p:nvSpPr>
        <p:spPr>
          <a:xfrm>
            <a:off x="1907179" y="2622904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</a:t>
            </a:r>
            <a:r>
              <a:rPr lang="en-US" dirty="0">
                <a:hlinkClick r:id="rId7" action="ppaction://hlinksldjump"/>
              </a:rPr>
              <a:t>RESULT</a:t>
            </a:r>
            <a:endParaRPr lang="ru-RU" dirty="0">
              <a:latin typeface="Elektra Text Pro" panose="020005030300000200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7F82F-50DE-4334-AF7F-6053924C618E}"/>
              </a:ext>
            </a:extLst>
          </p:cNvPr>
          <p:cNvSpPr txBox="1"/>
          <p:nvPr/>
        </p:nvSpPr>
        <p:spPr>
          <a:xfrm>
            <a:off x="1873431" y="2992236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</a:t>
            </a:r>
            <a:r>
              <a:rPr lang="en-US" dirty="0">
                <a:hlinkClick r:id="rId8" action="ppaction://hlinksldjump"/>
              </a:rPr>
              <a:t>RESULT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D55A2-AE40-4A16-98A8-07F0CE77DAB4}"/>
              </a:ext>
            </a:extLst>
          </p:cNvPr>
          <p:cNvSpPr txBox="1"/>
          <p:nvPr/>
        </p:nvSpPr>
        <p:spPr>
          <a:xfrm>
            <a:off x="1907179" y="336156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</a:t>
            </a:r>
            <a:r>
              <a:rPr lang="en-US" dirty="0">
                <a:hlinkClick r:id="rId9" action="ppaction://hlinksldjump"/>
              </a:rPr>
              <a:t>DISCUSSION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CD16B-48E6-4942-BFE2-4BB2C1AD7BF6}"/>
              </a:ext>
            </a:extLst>
          </p:cNvPr>
          <p:cNvSpPr txBox="1"/>
          <p:nvPr/>
        </p:nvSpPr>
        <p:spPr>
          <a:xfrm>
            <a:off x="1907179" y="3730900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</a:t>
            </a:r>
            <a:r>
              <a:rPr lang="en-US" dirty="0">
                <a:hlinkClick r:id="rId10" action="ppaction://hlinksldjump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79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INTRODUCTION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E04EC-BAF2-486B-BAB0-D47CB24D34F1}"/>
              </a:ext>
            </a:extLst>
          </p:cNvPr>
          <p:cNvSpPr txBox="1"/>
          <p:nvPr/>
        </p:nvSpPr>
        <p:spPr>
          <a:xfrm>
            <a:off x="2538607" y="997326"/>
            <a:ext cx="7743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Web application or website are widely used to provide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functionality that allows companies to build and maintain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relationships with their customers.</a:t>
            </a:r>
            <a:endParaRPr lang="ru-RU" dirty="0">
              <a:latin typeface="Elektra Text Pro" panose="020005030300000200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B3A8D-7028-4C0B-8728-D15A4E8329E6}"/>
              </a:ext>
            </a:extLst>
          </p:cNvPr>
          <p:cNvSpPr txBox="1"/>
          <p:nvPr/>
        </p:nvSpPr>
        <p:spPr>
          <a:xfrm>
            <a:off x="2414586" y="2140519"/>
            <a:ext cx="7991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are a lot of technique that commonly use by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attackers such as SQL Injection, Cross Site Scripting, Brute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Force, Worm, deface,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 intrude web application.</a:t>
            </a:r>
            <a:endParaRPr lang="ru-RU" dirty="0">
              <a:latin typeface="Elektra Text Pro" panose="02000503030000020004"/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63E78F64-A4CB-47B3-A62B-D729F88BD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03" y="3397984"/>
            <a:ext cx="5192643" cy="29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METHOD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9710" y="865963"/>
            <a:ext cx="21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OWASP </a:t>
            </a:r>
            <a:r>
              <a:rPr lang="en-US" dirty="0" err="1"/>
              <a:t>ModSecurity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4DA7FB-6067-4AD9-AC82-6311EA7B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48" y="2935244"/>
            <a:ext cx="3497116" cy="29007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E05B19B-05B4-49F4-84D5-439AE0619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64" y="3225783"/>
            <a:ext cx="5687219" cy="26102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350972-42DE-413A-B4FE-1409DBE7B662}"/>
              </a:ext>
            </a:extLst>
          </p:cNvPr>
          <p:cNvSpPr txBox="1"/>
          <p:nvPr/>
        </p:nvSpPr>
        <p:spPr>
          <a:xfrm>
            <a:off x="2666473" y="59260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ModSecurity</a:t>
            </a:r>
            <a:r>
              <a:rPr lang="en-US" dirty="0"/>
              <a:t> Hit List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63FD1-E32E-418D-945B-8FE2A0915B3A}"/>
              </a:ext>
            </a:extLst>
          </p:cNvPr>
          <p:cNvSpPr txBox="1"/>
          <p:nvPr/>
        </p:nvSpPr>
        <p:spPr>
          <a:xfrm>
            <a:off x="7828996" y="5926031"/>
            <a:ext cx="21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SQLmap</a:t>
            </a:r>
            <a:r>
              <a:rPr lang="en-US" dirty="0"/>
              <a:t> detect WAF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5D83A-93F3-45B9-BF0B-EF68AB45A7B5}"/>
              </a:ext>
            </a:extLst>
          </p:cNvPr>
          <p:cNvSpPr txBox="1"/>
          <p:nvPr/>
        </p:nvSpPr>
        <p:spPr>
          <a:xfrm>
            <a:off x="2285871" y="1514920"/>
            <a:ext cx="850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method show that OWASP successfully secure web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server from 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SQLmap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exploitations and detect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attack on the Hit List as show in the Figures.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METHOD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9710" y="882023"/>
            <a:ext cx="21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BeEF</a:t>
            </a:r>
            <a:endParaRPr lang="ru-RU" dirty="0">
              <a:latin typeface="Elektra Text Pro" panose="020005030300000200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50972-42DE-413A-B4FE-1409DBE7B662}"/>
              </a:ext>
            </a:extLst>
          </p:cNvPr>
          <p:cNvSpPr txBox="1"/>
          <p:nvPr/>
        </p:nvSpPr>
        <p:spPr>
          <a:xfrm>
            <a:off x="2846907" y="5606645"/>
            <a:ext cx="16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BeEF</a:t>
            </a:r>
            <a:r>
              <a:rPr lang="en-US" dirty="0"/>
              <a:t> Hook Page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63FD1-E32E-418D-945B-8FE2A0915B3A}"/>
              </a:ext>
            </a:extLst>
          </p:cNvPr>
          <p:cNvSpPr txBox="1"/>
          <p:nvPr/>
        </p:nvSpPr>
        <p:spPr>
          <a:xfrm>
            <a:off x="7312794" y="5596176"/>
            <a:ext cx="3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BeEF</a:t>
            </a:r>
            <a:r>
              <a:rPr lang="en-US" dirty="0"/>
              <a:t> fake form login into target PC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5D83A-93F3-45B9-BF0B-EF68AB45A7B5}"/>
              </a:ext>
            </a:extLst>
          </p:cNvPr>
          <p:cNvSpPr txBox="1"/>
          <p:nvPr/>
        </p:nvSpPr>
        <p:spPr>
          <a:xfrm>
            <a:off x="2047746" y="1462514"/>
            <a:ext cx="850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an application for testing cross site scripting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stored type which will hook a target PC that will cause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attacker can control the target PC.</a:t>
            </a:r>
            <a:endParaRPr lang="ru-RU" dirty="0">
              <a:latin typeface="Elektra Text Pro" panose="02000503030000020004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3842F7-0915-44C1-8BDD-7674A27E0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08" y="2935244"/>
            <a:ext cx="4774930" cy="26714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4B204F-EE33-4E55-8E14-98FA9982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58" y="2935244"/>
            <a:ext cx="4989975" cy="26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040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9896" y="28248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RESULT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6588" y="882023"/>
            <a:ext cx="445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USE OWASP </a:t>
            </a:r>
            <a:r>
              <a:rPr lang="en-US" dirty="0" err="1"/>
              <a:t>ModSecurity</a:t>
            </a:r>
            <a:endParaRPr lang="ru-RU" dirty="0">
              <a:latin typeface="Elektra Text Pro" panose="02000503030000020004"/>
            </a:endParaRPr>
          </a:p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50972-42DE-413A-B4FE-1409DBE7B662}"/>
              </a:ext>
            </a:extLst>
          </p:cNvPr>
          <p:cNvSpPr txBox="1"/>
          <p:nvPr/>
        </p:nvSpPr>
        <p:spPr>
          <a:xfrm>
            <a:off x="2499250" y="5596176"/>
            <a:ext cx="239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INJECTION RESULT</a:t>
            </a:r>
            <a:endParaRPr lang="ru-RU" dirty="0">
              <a:latin typeface="Elektra Text Pro" panose="020005030300000200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63FD1-E32E-418D-945B-8FE2A0915B3A}"/>
              </a:ext>
            </a:extLst>
          </p:cNvPr>
          <p:cNvSpPr txBox="1"/>
          <p:nvPr/>
        </p:nvSpPr>
        <p:spPr>
          <a:xfrm>
            <a:off x="7367115" y="3971689"/>
            <a:ext cx="3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SQLMAP EXPLOITATION RESULT </a:t>
            </a:r>
            <a:endParaRPr lang="ru-RU" dirty="0">
              <a:latin typeface="Elektra Text Pro" panose="020005030300000200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48F6E-4045-44A0-80E9-EFE4927D8F25}"/>
              </a:ext>
            </a:extLst>
          </p:cNvPr>
          <p:cNvSpPr txBox="1"/>
          <p:nvPr/>
        </p:nvSpPr>
        <p:spPr>
          <a:xfrm>
            <a:off x="3281233" y="1324300"/>
            <a:ext cx="6481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 result show that OWASP successfully secure web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server from 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SQLmap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exploitations and detect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attack on the Hit List </a:t>
            </a:r>
            <a:endParaRPr lang="ru-RU" dirty="0">
              <a:latin typeface="Elektra Text Pro" panose="02000503030000020004"/>
            </a:endParaRPr>
          </a:p>
        </p:txBody>
      </p:sp>
      <p:graphicFrame>
        <p:nvGraphicFramePr>
          <p:cNvPr id="12" name="Таблица 13">
            <a:extLst>
              <a:ext uri="{FF2B5EF4-FFF2-40B4-BE49-F238E27FC236}">
                <a16:creationId xmlns:a16="http://schemas.microsoft.com/office/drawing/2014/main" id="{B67977B6-5BF7-4562-9A3C-3EC8941A5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78780"/>
              </p:ext>
            </p:extLst>
          </p:nvPr>
        </p:nvGraphicFramePr>
        <p:xfrm>
          <a:off x="474532" y="2200840"/>
          <a:ext cx="5940426" cy="343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142">
                  <a:extLst>
                    <a:ext uri="{9D8B030D-6E8A-4147-A177-3AD203B41FA5}">
                      <a16:colId xmlns:a16="http://schemas.microsoft.com/office/drawing/2014/main" val="2717503944"/>
                    </a:ext>
                  </a:extLst>
                </a:gridCol>
                <a:gridCol w="1980142">
                  <a:extLst>
                    <a:ext uri="{9D8B030D-6E8A-4147-A177-3AD203B41FA5}">
                      <a16:colId xmlns:a16="http://schemas.microsoft.com/office/drawing/2014/main" val="2980231444"/>
                    </a:ext>
                  </a:extLst>
                </a:gridCol>
                <a:gridCol w="1980142">
                  <a:extLst>
                    <a:ext uri="{9D8B030D-6E8A-4147-A177-3AD203B41FA5}">
                      <a16:colId xmlns:a16="http://schemas.microsoft.com/office/drawing/2014/main" val="3582611217"/>
                    </a:ext>
                  </a:extLst>
                </a:gridCol>
              </a:tblGrid>
              <a:tr h="381529">
                <a:tc rowSpan="2">
                  <a:txBody>
                    <a:bodyPr/>
                    <a:lstStyle/>
                    <a:p>
                      <a:r>
                        <a:rPr lang="en-US" dirty="0"/>
                        <a:t>Attack 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25643"/>
                  </a:ext>
                </a:extLst>
              </a:tr>
              <a:tr h="38152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OWASP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NOOWASP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58445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Tautology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331655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Logically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14475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Union Queries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39636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Piggy-backed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countered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74264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Stored Procedure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countered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19106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Blind Injection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countered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88308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Timing Attacks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countered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1890"/>
                  </a:ext>
                </a:extLst>
              </a:tr>
            </a:tbl>
          </a:graphicData>
        </a:graphic>
      </p:graphicFrame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56A55991-8647-42B1-88C5-2D37EECD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53664"/>
              </p:ext>
            </p:extLst>
          </p:nvPr>
        </p:nvGraphicFramePr>
        <p:xfrm>
          <a:off x="6588260" y="2200840"/>
          <a:ext cx="5129208" cy="177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36">
                  <a:extLst>
                    <a:ext uri="{9D8B030D-6E8A-4147-A177-3AD203B41FA5}">
                      <a16:colId xmlns:a16="http://schemas.microsoft.com/office/drawing/2014/main" val="63328446"/>
                    </a:ext>
                  </a:extLst>
                </a:gridCol>
                <a:gridCol w="1709736">
                  <a:extLst>
                    <a:ext uri="{9D8B030D-6E8A-4147-A177-3AD203B41FA5}">
                      <a16:colId xmlns:a16="http://schemas.microsoft.com/office/drawing/2014/main" val="2296775260"/>
                    </a:ext>
                  </a:extLst>
                </a:gridCol>
                <a:gridCol w="1709736">
                  <a:extLst>
                    <a:ext uri="{9D8B030D-6E8A-4147-A177-3AD203B41FA5}">
                      <a16:colId xmlns:a16="http://schemas.microsoft.com/office/drawing/2014/main" val="3189715066"/>
                    </a:ext>
                  </a:extLst>
                </a:gridCol>
              </a:tblGrid>
              <a:tr h="376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Attack 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5674"/>
                  </a:ext>
                </a:extLst>
              </a:tr>
              <a:tr h="376923">
                <a:tc>
                  <a:txBody>
                    <a:bodyPr/>
                    <a:lstStyle/>
                    <a:p>
                      <a:r>
                        <a:rPr lang="en-US" dirty="0"/>
                        <a:t>Kali Linux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79262"/>
                  </a:ext>
                </a:extLst>
              </a:tr>
              <a:tr h="376923">
                <a:tc>
                  <a:txBody>
                    <a:bodyPr/>
                    <a:lstStyle/>
                    <a:p>
                      <a:r>
                        <a:rPr lang="en-US" dirty="0"/>
                        <a:t>Back Box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91758"/>
                  </a:ext>
                </a:extLst>
              </a:tr>
              <a:tr h="376923">
                <a:tc>
                  <a:txBody>
                    <a:bodyPr/>
                    <a:lstStyle/>
                    <a:p>
                      <a:r>
                        <a:rPr lang="en-US" dirty="0"/>
                        <a:t>Parrot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9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7804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9896" y="28248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RESULT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6588" y="882023"/>
            <a:ext cx="445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USE OWASP </a:t>
            </a:r>
            <a:r>
              <a:rPr lang="en-US" dirty="0" err="1"/>
              <a:t>ModSecurity</a:t>
            </a:r>
            <a:endParaRPr lang="ru-RU" dirty="0">
              <a:latin typeface="Elektra Text Pro" panose="02000503030000020004"/>
            </a:endParaRPr>
          </a:p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50972-42DE-413A-B4FE-1409DBE7B662}"/>
              </a:ext>
            </a:extLst>
          </p:cNvPr>
          <p:cNvSpPr txBox="1"/>
          <p:nvPr/>
        </p:nvSpPr>
        <p:spPr>
          <a:xfrm>
            <a:off x="3746299" y="5689246"/>
            <a:ext cx="51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XSSer</a:t>
            </a:r>
            <a:r>
              <a:rPr lang="en-US" dirty="0"/>
              <a:t> failed to inject 558 CSS Query into web server</a:t>
            </a:r>
            <a:endParaRPr lang="ru-RU" dirty="0">
              <a:latin typeface="Elektra Text Pro" panose="020005030300000200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48F6E-4045-44A0-80E9-EFE4927D8F25}"/>
              </a:ext>
            </a:extLst>
          </p:cNvPr>
          <p:cNvSpPr txBox="1"/>
          <p:nvPr/>
        </p:nvSpPr>
        <p:spPr>
          <a:xfrm>
            <a:off x="3281233" y="1324300"/>
            <a:ext cx="6481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result show that OWASP failed to secure the web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server from XSS ( Stored ) which cause both of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web server redirecting page into Hook Page that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prepared by the Attacker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) as show on the Figure.</a:t>
            </a:r>
            <a:endParaRPr lang="ru-RU" dirty="0">
              <a:latin typeface="Elektra Text Pro" panose="02000503030000020004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0879A7-8A71-483E-94EF-1B56DD1F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004" y="2829357"/>
            <a:ext cx="5087060" cy="28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2254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9896" y="28248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DISCUSSION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48F6E-4045-44A0-80E9-EFE4927D8F25}"/>
              </a:ext>
            </a:extLst>
          </p:cNvPr>
          <p:cNvSpPr txBox="1"/>
          <p:nvPr/>
        </p:nvSpPr>
        <p:spPr>
          <a:xfrm>
            <a:off x="3088287" y="1067125"/>
            <a:ext cx="6481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After the research, we see that today's methods of protection against SQL injections provide 100% security, and we hope that further research in this area will help improve this parameter.</a:t>
            </a:r>
            <a:endParaRPr lang="ru-RU" b="0" i="0" dirty="0">
              <a:solidFill>
                <a:srgbClr val="000000"/>
              </a:solidFill>
              <a:effectLst/>
              <a:latin typeface="Elektra Text Pro" panose="02000503030000020004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3C003AB-40F0-4C09-9558-11486C47C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187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497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9896" y="28248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CONCLUSION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48F6E-4045-44A0-80E9-EFE4927D8F25}"/>
              </a:ext>
            </a:extLst>
          </p:cNvPr>
          <p:cNvSpPr txBox="1"/>
          <p:nvPr/>
        </p:nvSpPr>
        <p:spPr>
          <a:xfrm>
            <a:off x="3088287" y="1048075"/>
            <a:ext cx="6481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After testing 7 kinds of SQL Injection on web servers,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result was some attack type already counter or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covered by the MySQL patching itself. ( based on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results reference to SQL Injection Attack Testing )</a:t>
            </a:r>
            <a:endParaRPr lang="ru-RU" b="0" i="0" dirty="0">
              <a:solidFill>
                <a:srgbClr val="000000"/>
              </a:solidFill>
              <a:effectLst/>
              <a:latin typeface="Elektra Text Pro" panose="02000503030000020004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Elektra Text Pro" panose="02000503030000020004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SQLmap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Exploitation sometimes even already detected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was a WAF/IDS/IPS its still force to inject dozens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of query that can cause OWASP Hit List flooding. (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based on the results reference to SQL Injection using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SQLmap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Tool )</a:t>
            </a:r>
            <a:br>
              <a:rPr lang="en-US" dirty="0"/>
            </a:br>
            <a:endParaRPr lang="ru-RU" dirty="0">
              <a:latin typeface="Elektra Text Pro" panose="02000503030000020004"/>
            </a:endParaRPr>
          </a:p>
        </p:txBody>
      </p:sp>
      <p:pic>
        <p:nvPicPr>
          <p:cNvPr id="2050" name="Picture 2" descr="Фото Эффективная организация цифровых активов">
            <a:extLst>
              <a:ext uri="{FF2B5EF4-FFF2-40B4-BE49-F238E27FC236}">
                <a16:creationId xmlns:a16="http://schemas.microsoft.com/office/drawing/2014/main" id="{B412218D-AC49-4AD7-93DA-ACAC2A36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75" y="3927568"/>
            <a:ext cx="4133249" cy="23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7213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466</Words>
  <Application>Microsoft Office PowerPoint</Application>
  <PresentationFormat>Широкоэкранный</PresentationFormat>
  <Paragraphs>87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Elektra Medium Pro</vt:lpstr>
      <vt:lpstr>Elektra Text Pro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dmitrijcencov82500@gmail.com</cp:lastModifiedBy>
  <cp:revision>35</cp:revision>
  <dcterms:created xsi:type="dcterms:W3CDTF">2016-03-09T10:31:39Z</dcterms:created>
  <dcterms:modified xsi:type="dcterms:W3CDTF">2024-05-16T15:31:27Z</dcterms:modified>
</cp:coreProperties>
</file>