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  <p:sldMasterId id="2147483675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Playfair Display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oboto Mon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DBDE0D-E601-4AE9-B2B2-7CFF7FC39A61}">
  <a:tblStyle styleId="{E0DBDE0D-E601-4AE9-B2B2-7CFF7FC39A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69384E-938F-44F0-8A34-26C4CF21DCA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47733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803b4875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a803b4875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7757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803b4875a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803b4875a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060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803b4875a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803b4875a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8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803b4875a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803b4875a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143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0e20301e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0e20301e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281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803b4875a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803b4875a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54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803b4875a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803b4875a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55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803b4875a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803b4875a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403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0e20301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0e20301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85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803b4875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803b4875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03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0e20301e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0e20301e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1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0e20301e0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0e20301e0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88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0e20301e0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0e20301e0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48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0e20301e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0e20301e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5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42151" y="897581"/>
            <a:ext cx="3899916" cy="425196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162083" y="3621974"/>
            <a:ext cx="50811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170020" y="2622289"/>
            <a:ext cx="50664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3"/>
          </p:nvPr>
        </p:nvSpPr>
        <p:spPr>
          <a:xfrm>
            <a:off x="170018" y="1616363"/>
            <a:ext cx="63990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-91" y="13321"/>
            <a:ext cx="9144147" cy="556"/>
            <a:chOff x="-122" y="1761975"/>
            <a:chExt cx="12188946" cy="742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-122" y="1761975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4058824" y="1762717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" y="-11206"/>
            <a:ext cx="2004537" cy="1139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91" y="4804640"/>
            <a:ext cx="9144147" cy="338850"/>
            <a:chOff x="-122" y="6406187"/>
            <a:chExt cx="12188946" cy="451800"/>
          </a:xfrm>
        </p:grpSpPr>
        <p:sp>
          <p:nvSpPr>
            <p:cNvPr id="62" name="Google Shape;62;p14"/>
            <p:cNvSpPr/>
            <p:nvPr/>
          </p:nvSpPr>
          <p:spPr>
            <a:xfrm>
              <a:off x="-1" y="6406187"/>
              <a:ext cx="12188700" cy="451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" name="Google Shape;63;p14"/>
            <p:cNvCxnSpPr/>
            <p:nvPr/>
          </p:nvCxnSpPr>
          <p:spPr>
            <a:xfrm rot="10800000">
              <a:off x="-122" y="6412992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14"/>
            <p:cNvCxnSpPr/>
            <p:nvPr/>
          </p:nvCxnSpPr>
          <p:spPr>
            <a:xfrm rot="10800000">
              <a:off x="4058824" y="6413734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Seal">
  <p:cSld name="Stevens Seal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24593" y="0"/>
            <a:ext cx="40183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62083" y="3621974"/>
            <a:ext cx="55485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170019" y="2622289"/>
            <a:ext cx="55509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170019" y="1616363"/>
            <a:ext cx="55578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-91" y="13321"/>
            <a:ext cx="9144147" cy="556"/>
            <a:chOff x="-122" y="1761975"/>
            <a:chExt cx="12188946" cy="742"/>
          </a:xfrm>
        </p:grpSpPr>
        <p:cxnSp>
          <p:nvCxnSpPr>
            <p:cNvPr id="72" name="Google Shape;72;p15"/>
            <p:cNvCxnSpPr/>
            <p:nvPr/>
          </p:nvCxnSpPr>
          <p:spPr>
            <a:xfrm rot="10800000">
              <a:off x="-122" y="1761975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15"/>
            <p:cNvCxnSpPr/>
            <p:nvPr/>
          </p:nvCxnSpPr>
          <p:spPr>
            <a:xfrm rot="10800000">
              <a:off x="4058824" y="1762717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" y="-11206"/>
            <a:ext cx="2004537" cy="1139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5"/>
          <p:cNvGrpSpPr/>
          <p:nvPr/>
        </p:nvGrpSpPr>
        <p:grpSpPr>
          <a:xfrm>
            <a:off x="-91" y="4804640"/>
            <a:ext cx="9144147" cy="338850"/>
            <a:chOff x="-122" y="6406187"/>
            <a:chExt cx="12188946" cy="451800"/>
          </a:xfrm>
        </p:grpSpPr>
        <p:sp>
          <p:nvSpPr>
            <p:cNvPr id="76" name="Google Shape;76;p15"/>
            <p:cNvSpPr/>
            <p:nvPr/>
          </p:nvSpPr>
          <p:spPr>
            <a:xfrm>
              <a:off x="-1" y="6406187"/>
              <a:ext cx="12188700" cy="451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" name="Google Shape;77;p15"/>
            <p:cNvCxnSpPr/>
            <p:nvPr/>
          </p:nvCxnSpPr>
          <p:spPr>
            <a:xfrm rot="10800000">
              <a:off x="-122" y="6412992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78;p15"/>
            <p:cNvCxnSpPr/>
            <p:nvPr/>
          </p:nvCxnSpPr>
          <p:spPr>
            <a:xfrm rot="10800000">
              <a:off x="4058824" y="6413734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Clock">
  <p:cSld name="Stevens Cloc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24593" y="0"/>
            <a:ext cx="40183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62083" y="3621974"/>
            <a:ext cx="55485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170019" y="2622289"/>
            <a:ext cx="55509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3"/>
          </p:nvPr>
        </p:nvSpPr>
        <p:spPr>
          <a:xfrm>
            <a:off x="170019" y="1616363"/>
            <a:ext cx="55578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-91" y="13321"/>
            <a:ext cx="9144147" cy="556"/>
            <a:chOff x="-122" y="1761975"/>
            <a:chExt cx="12188946" cy="742"/>
          </a:xfrm>
        </p:grpSpPr>
        <p:cxnSp>
          <p:nvCxnSpPr>
            <p:cNvPr id="86" name="Google Shape;86;p16"/>
            <p:cNvCxnSpPr/>
            <p:nvPr/>
          </p:nvCxnSpPr>
          <p:spPr>
            <a:xfrm rot="10800000">
              <a:off x="-122" y="1761975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16"/>
            <p:cNvCxnSpPr/>
            <p:nvPr/>
          </p:nvCxnSpPr>
          <p:spPr>
            <a:xfrm rot="10800000">
              <a:off x="4058824" y="1762717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" y="-11206"/>
            <a:ext cx="2004537" cy="1139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6"/>
          <p:cNvGrpSpPr/>
          <p:nvPr/>
        </p:nvGrpSpPr>
        <p:grpSpPr>
          <a:xfrm>
            <a:off x="-91" y="4804640"/>
            <a:ext cx="9144147" cy="338850"/>
            <a:chOff x="-122" y="6406187"/>
            <a:chExt cx="12188946" cy="451800"/>
          </a:xfrm>
        </p:grpSpPr>
        <p:sp>
          <p:nvSpPr>
            <p:cNvPr id="90" name="Google Shape;90;p16"/>
            <p:cNvSpPr/>
            <p:nvPr/>
          </p:nvSpPr>
          <p:spPr>
            <a:xfrm>
              <a:off x="-1" y="6406187"/>
              <a:ext cx="12188700" cy="451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" name="Google Shape;91;p16"/>
            <p:cNvCxnSpPr/>
            <p:nvPr/>
          </p:nvCxnSpPr>
          <p:spPr>
            <a:xfrm rot="10800000">
              <a:off x="-122" y="6412992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6"/>
            <p:cNvCxnSpPr/>
            <p:nvPr/>
          </p:nvCxnSpPr>
          <p:spPr>
            <a:xfrm rot="10800000">
              <a:off x="4058824" y="6413734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Fountain">
  <p:cSld name="Stevens Fountai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2458" y="0"/>
            <a:ext cx="4000500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162083" y="3621974"/>
            <a:ext cx="55485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2"/>
          </p:nvPr>
        </p:nvSpPr>
        <p:spPr>
          <a:xfrm>
            <a:off x="170019" y="2622289"/>
            <a:ext cx="55509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3"/>
          </p:nvPr>
        </p:nvSpPr>
        <p:spPr>
          <a:xfrm>
            <a:off x="170019" y="1616363"/>
            <a:ext cx="55578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9" name="Google Shape;99;p17"/>
          <p:cNvGrpSpPr/>
          <p:nvPr/>
        </p:nvGrpSpPr>
        <p:grpSpPr>
          <a:xfrm>
            <a:off x="-91" y="13321"/>
            <a:ext cx="9144147" cy="556"/>
            <a:chOff x="-122" y="1761975"/>
            <a:chExt cx="12188946" cy="742"/>
          </a:xfrm>
        </p:grpSpPr>
        <p:cxnSp>
          <p:nvCxnSpPr>
            <p:cNvPr id="100" name="Google Shape;100;p17"/>
            <p:cNvCxnSpPr/>
            <p:nvPr/>
          </p:nvCxnSpPr>
          <p:spPr>
            <a:xfrm rot="10800000">
              <a:off x="-122" y="1761975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17"/>
            <p:cNvCxnSpPr/>
            <p:nvPr/>
          </p:nvCxnSpPr>
          <p:spPr>
            <a:xfrm rot="10800000">
              <a:off x="4058824" y="1762717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" y="-11206"/>
            <a:ext cx="2004537" cy="1139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7"/>
          <p:cNvGrpSpPr/>
          <p:nvPr/>
        </p:nvGrpSpPr>
        <p:grpSpPr>
          <a:xfrm>
            <a:off x="-91" y="4804640"/>
            <a:ext cx="9144147" cy="338850"/>
            <a:chOff x="-122" y="6406187"/>
            <a:chExt cx="12188946" cy="451800"/>
          </a:xfrm>
        </p:grpSpPr>
        <p:sp>
          <p:nvSpPr>
            <p:cNvPr id="104" name="Google Shape;104;p17"/>
            <p:cNvSpPr/>
            <p:nvPr/>
          </p:nvSpPr>
          <p:spPr>
            <a:xfrm>
              <a:off x="-1" y="6406187"/>
              <a:ext cx="12188700" cy="451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" name="Google Shape;105;p17"/>
            <p:cNvCxnSpPr/>
            <p:nvPr/>
          </p:nvCxnSpPr>
          <p:spPr>
            <a:xfrm rot="10800000">
              <a:off x="-122" y="6412992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17"/>
            <p:cNvCxnSpPr/>
            <p:nvPr/>
          </p:nvCxnSpPr>
          <p:spPr>
            <a:xfrm rot="10800000">
              <a:off x="4058824" y="6413734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20979" y="0"/>
            <a:ext cx="4021973" cy="51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162083" y="3621974"/>
            <a:ext cx="55485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170019" y="2622289"/>
            <a:ext cx="55509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170019" y="1616363"/>
            <a:ext cx="55578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3" name="Google Shape;113;p18"/>
          <p:cNvGrpSpPr/>
          <p:nvPr/>
        </p:nvGrpSpPr>
        <p:grpSpPr>
          <a:xfrm>
            <a:off x="-91" y="13321"/>
            <a:ext cx="9144147" cy="556"/>
            <a:chOff x="-122" y="1761975"/>
            <a:chExt cx="12188946" cy="742"/>
          </a:xfrm>
        </p:grpSpPr>
        <p:cxnSp>
          <p:nvCxnSpPr>
            <p:cNvPr id="114" name="Google Shape;114;p18"/>
            <p:cNvCxnSpPr/>
            <p:nvPr/>
          </p:nvCxnSpPr>
          <p:spPr>
            <a:xfrm rot="10800000">
              <a:off x="-122" y="1761975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18"/>
            <p:cNvCxnSpPr/>
            <p:nvPr/>
          </p:nvCxnSpPr>
          <p:spPr>
            <a:xfrm rot="10800000">
              <a:off x="4058824" y="1762717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" y="-11206"/>
            <a:ext cx="2004537" cy="1139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8"/>
          <p:cNvGrpSpPr/>
          <p:nvPr/>
        </p:nvGrpSpPr>
        <p:grpSpPr>
          <a:xfrm>
            <a:off x="-91" y="4804640"/>
            <a:ext cx="9144147" cy="338850"/>
            <a:chOff x="-122" y="6406187"/>
            <a:chExt cx="12188946" cy="451800"/>
          </a:xfrm>
        </p:grpSpPr>
        <p:sp>
          <p:nvSpPr>
            <p:cNvPr id="118" name="Google Shape;118;p18"/>
            <p:cNvSpPr/>
            <p:nvPr/>
          </p:nvSpPr>
          <p:spPr>
            <a:xfrm>
              <a:off x="-1" y="6406187"/>
              <a:ext cx="12188700" cy="451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18"/>
            <p:cNvCxnSpPr/>
            <p:nvPr/>
          </p:nvCxnSpPr>
          <p:spPr>
            <a:xfrm rot="10800000">
              <a:off x="-122" y="6412992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20;p18"/>
            <p:cNvCxnSpPr/>
            <p:nvPr/>
          </p:nvCxnSpPr>
          <p:spPr>
            <a:xfrm rot="10800000">
              <a:off x="4058824" y="6413734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s with NYC skyline">
  <p:cSld name="Students with NYC skylin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24593" y="0"/>
            <a:ext cx="40183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162083" y="3621974"/>
            <a:ext cx="55485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170019" y="2622289"/>
            <a:ext cx="55509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3"/>
          </p:nvPr>
        </p:nvSpPr>
        <p:spPr>
          <a:xfrm>
            <a:off x="170019" y="1616363"/>
            <a:ext cx="55578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-91" y="13321"/>
            <a:ext cx="9144147" cy="556"/>
            <a:chOff x="-122" y="1761975"/>
            <a:chExt cx="12188946" cy="742"/>
          </a:xfrm>
        </p:grpSpPr>
        <p:cxnSp>
          <p:nvCxnSpPr>
            <p:cNvPr id="128" name="Google Shape;128;p19"/>
            <p:cNvCxnSpPr/>
            <p:nvPr/>
          </p:nvCxnSpPr>
          <p:spPr>
            <a:xfrm rot="10800000">
              <a:off x="-122" y="1761975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" name="Google Shape;129;p19"/>
            <p:cNvCxnSpPr/>
            <p:nvPr/>
          </p:nvCxnSpPr>
          <p:spPr>
            <a:xfrm rot="10800000">
              <a:off x="4058824" y="1762717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" y="-11206"/>
            <a:ext cx="2004537" cy="1139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9"/>
          <p:cNvGrpSpPr/>
          <p:nvPr/>
        </p:nvGrpSpPr>
        <p:grpSpPr>
          <a:xfrm>
            <a:off x="-91" y="4804640"/>
            <a:ext cx="9144147" cy="338850"/>
            <a:chOff x="-122" y="6406187"/>
            <a:chExt cx="12188946" cy="451800"/>
          </a:xfrm>
        </p:grpSpPr>
        <p:sp>
          <p:nvSpPr>
            <p:cNvPr id="132" name="Google Shape;132;p19"/>
            <p:cNvSpPr/>
            <p:nvPr/>
          </p:nvSpPr>
          <p:spPr>
            <a:xfrm>
              <a:off x="-1" y="6406187"/>
              <a:ext cx="12188700" cy="451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" name="Google Shape;133;p19"/>
            <p:cNvCxnSpPr/>
            <p:nvPr/>
          </p:nvCxnSpPr>
          <p:spPr>
            <a:xfrm rot="10800000">
              <a:off x="-122" y="6412992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19"/>
            <p:cNvCxnSpPr/>
            <p:nvPr/>
          </p:nvCxnSpPr>
          <p:spPr>
            <a:xfrm rot="10800000">
              <a:off x="4058824" y="6413734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dwin A Stevens Hall">
  <p:cSld name="Edwin A Stevens Hall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20979" y="0"/>
            <a:ext cx="4021973" cy="51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162083" y="3621974"/>
            <a:ext cx="55485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170019" y="2622289"/>
            <a:ext cx="55509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3"/>
          </p:nvPr>
        </p:nvSpPr>
        <p:spPr>
          <a:xfrm>
            <a:off x="170019" y="1616363"/>
            <a:ext cx="55578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41" name="Google Shape;141;p20"/>
          <p:cNvGrpSpPr/>
          <p:nvPr/>
        </p:nvGrpSpPr>
        <p:grpSpPr>
          <a:xfrm>
            <a:off x="-91" y="13321"/>
            <a:ext cx="9144147" cy="556"/>
            <a:chOff x="-122" y="1761975"/>
            <a:chExt cx="12188946" cy="742"/>
          </a:xfrm>
        </p:grpSpPr>
        <p:cxnSp>
          <p:nvCxnSpPr>
            <p:cNvPr id="142" name="Google Shape;142;p20"/>
            <p:cNvCxnSpPr/>
            <p:nvPr/>
          </p:nvCxnSpPr>
          <p:spPr>
            <a:xfrm rot="10800000">
              <a:off x="-122" y="1761975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20"/>
            <p:cNvCxnSpPr/>
            <p:nvPr/>
          </p:nvCxnSpPr>
          <p:spPr>
            <a:xfrm rot="10800000">
              <a:off x="4058824" y="1762717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" y="-11206"/>
            <a:ext cx="2004537" cy="1139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0"/>
          <p:cNvGrpSpPr/>
          <p:nvPr/>
        </p:nvGrpSpPr>
        <p:grpSpPr>
          <a:xfrm>
            <a:off x="-91" y="4804640"/>
            <a:ext cx="9144147" cy="338850"/>
            <a:chOff x="-122" y="6406187"/>
            <a:chExt cx="12188946" cy="451800"/>
          </a:xfrm>
        </p:grpSpPr>
        <p:sp>
          <p:nvSpPr>
            <p:cNvPr id="146" name="Google Shape;146;p20"/>
            <p:cNvSpPr/>
            <p:nvPr/>
          </p:nvSpPr>
          <p:spPr>
            <a:xfrm>
              <a:off x="-1" y="6406187"/>
              <a:ext cx="12188700" cy="451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20"/>
            <p:cNvCxnSpPr/>
            <p:nvPr/>
          </p:nvCxnSpPr>
          <p:spPr>
            <a:xfrm rot="10800000">
              <a:off x="-122" y="6412992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20"/>
            <p:cNvCxnSpPr/>
            <p:nvPr/>
          </p:nvCxnSpPr>
          <p:spPr>
            <a:xfrm rot="10800000">
              <a:off x="4058824" y="6413734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us Aerial">
  <p:cSld name="Campus Aerial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24593" y="0"/>
            <a:ext cx="40183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162083" y="3621974"/>
            <a:ext cx="55485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2"/>
          </p:nvPr>
        </p:nvSpPr>
        <p:spPr>
          <a:xfrm>
            <a:off x="170019" y="2622289"/>
            <a:ext cx="55509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3"/>
          </p:nvPr>
        </p:nvSpPr>
        <p:spPr>
          <a:xfrm>
            <a:off x="170019" y="1616363"/>
            <a:ext cx="55578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5" name="Google Shape;155;p21"/>
          <p:cNvGrpSpPr/>
          <p:nvPr/>
        </p:nvGrpSpPr>
        <p:grpSpPr>
          <a:xfrm>
            <a:off x="-91" y="13321"/>
            <a:ext cx="9144147" cy="556"/>
            <a:chOff x="-122" y="1761975"/>
            <a:chExt cx="12188946" cy="742"/>
          </a:xfrm>
        </p:grpSpPr>
        <p:cxnSp>
          <p:nvCxnSpPr>
            <p:cNvPr id="156" name="Google Shape;156;p21"/>
            <p:cNvCxnSpPr/>
            <p:nvPr/>
          </p:nvCxnSpPr>
          <p:spPr>
            <a:xfrm rot="10800000">
              <a:off x="-122" y="1761975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21"/>
            <p:cNvCxnSpPr/>
            <p:nvPr/>
          </p:nvCxnSpPr>
          <p:spPr>
            <a:xfrm rot="10800000">
              <a:off x="4058824" y="1762717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" y="-11206"/>
            <a:ext cx="2004537" cy="1139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1"/>
          <p:cNvGrpSpPr/>
          <p:nvPr/>
        </p:nvGrpSpPr>
        <p:grpSpPr>
          <a:xfrm>
            <a:off x="-91" y="4804640"/>
            <a:ext cx="9144147" cy="338850"/>
            <a:chOff x="-122" y="6406187"/>
            <a:chExt cx="12188946" cy="451800"/>
          </a:xfrm>
        </p:grpSpPr>
        <p:sp>
          <p:nvSpPr>
            <p:cNvPr id="160" name="Google Shape;160;p21"/>
            <p:cNvSpPr/>
            <p:nvPr/>
          </p:nvSpPr>
          <p:spPr>
            <a:xfrm>
              <a:off x="-1" y="6406187"/>
              <a:ext cx="12188700" cy="451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p21"/>
            <p:cNvCxnSpPr/>
            <p:nvPr/>
          </p:nvCxnSpPr>
          <p:spPr>
            <a:xfrm rot="10800000">
              <a:off x="-122" y="6412992"/>
              <a:ext cx="4059000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21"/>
            <p:cNvCxnSpPr/>
            <p:nvPr/>
          </p:nvCxnSpPr>
          <p:spPr>
            <a:xfrm rot="10800000">
              <a:off x="4058824" y="6413734"/>
              <a:ext cx="8130000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">
  <p:cSld name="Subhead w/ Bulle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-12725" y="4852900"/>
            <a:ext cx="9156600" cy="30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                                                                                                                                                                                               </a:t>
            </a:r>
            <a:r>
              <a:rPr lang="en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 sz="11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STEVENS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INSTITUTE </a:t>
            </a:r>
            <a:r>
              <a:rPr lang="en" sz="1100" i="1">
                <a:latin typeface="Playfair Display"/>
                <a:ea typeface="Playfair Display"/>
                <a:cs typeface="Playfair Display"/>
                <a:sym typeface="Playfair Display"/>
              </a:rPr>
              <a:t>of</a:t>
            </a:r>
            <a:r>
              <a:rPr lang="en" sz="1100" i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TECHNOLOGY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5900" y="0"/>
            <a:ext cx="612675" cy="11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 2 col">
  <p:cSld name="Subhead w/ Bullets 2 col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227013" y="1282013"/>
            <a:ext cx="42420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2"/>
          </p:nvPr>
        </p:nvSpPr>
        <p:spPr>
          <a:xfrm>
            <a:off x="227013" y="754577"/>
            <a:ext cx="7296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3"/>
          </p:nvPr>
        </p:nvSpPr>
        <p:spPr>
          <a:xfrm>
            <a:off x="4627391" y="1282013"/>
            <a:ext cx="42420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">
  <p:cSld name="Subhead w/ No Bullet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227013" y="1282014"/>
            <a:ext cx="86916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2"/>
          </p:nvPr>
        </p:nvSpPr>
        <p:spPr>
          <a:xfrm>
            <a:off x="227013" y="754577"/>
            <a:ext cx="8691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 2 col">
  <p:cSld name="Subhead w/ No Bullets 2 col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227014" y="1282014"/>
            <a:ext cx="42147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2"/>
          </p:nvPr>
        </p:nvSpPr>
        <p:spPr>
          <a:xfrm>
            <a:off x="227013" y="754577"/>
            <a:ext cx="8691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3"/>
          </p:nvPr>
        </p:nvSpPr>
        <p:spPr>
          <a:xfrm>
            <a:off x="4620527" y="1282014"/>
            <a:ext cx="42696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">
  <p:cSld name="Title with no Subhead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227013" y="834082"/>
            <a:ext cx="86916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 2 col">
  <p:cSld name="Title with no Subhead 2 col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227014" y="834082"/>
            <a:ext cx="42489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2"/>
          </p:nvPr>
        </p:nvSpPr>
        <p:spPr>
          <a:xfrm>
            <a:off x="4661715" y="834082"/>
            <a:ext cx="42489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tx1"/>
                </a:solidFill>
              </a:defRPr>
            </a:lvl1pPr>
            <a:lvl2pPr lvl="1" algn="r" rtl="0">
              <a:buNone/>
              <a:defRPr sz="1300">
                <a:solidFill>
                  <a:schemeClr val="tx1"/>
                </a:solidFill>
              </a:defRPr>
            </a:lvl2pPr>
            <a:lvl3pPr lvl="2" algn="r" rtl="0">
              <a:buNone/>
              <a:defRPr sz="1300">
                <a:solidFill>
                  <a:schemeClr val="tx1"/>
                </a:solidFill>
              </a:defRPr>
            </a:lvl3pPr>
            <a:lvl4pPr lvl="3" algn="r" rtl="0">
              <a:buNone/>
              <a:defRPr sz="1300">
                <a:solidFill>
                  <a:schemeClr val="tx1"/>
                </a:solidFill>
              </a:defRPr>
            </a:lvl4pPr>
            <a:lvl5pPr lvl="4" algn="r" rtl="0">
              <a:buNone/>
              <a:defRPr sz="1300">
                <a:solidFill>
                  <a:schemeClr val="tx1"/>
                </a:solidFill>
              </a:defRPr>
            </a:lvl5pPr>
            <a:lvl6pPr lvl="5" algn="r" rtl="0">
              <a:buNone/>
              <a:defRPr sz="1300">
                <a:solidFill>
                  <a:schemeClr val="tx1"/>
                </a:solidFill>
              </a:defRPr>
            </a:lvl6pPr>
            <a:lvl7pPr lvl="6" algn="r" rtl="0">
              <a:buNone/>
              <a:defRPr sz="1300">
                <a:solidFill>
                  <a:schemeClr val="tx1"/>
                </a:solidFill>
              </a:defRPr>
            </a:lvl7pPr>
            <a:lvl8pPr lvl="7" algn="r" rtl="0">
              <a:buNone/>
              <a:defRPr sz="1300">
                <a:solidFill>
                  <a:schemeClr val="tx1"/>
                </a:solidFill>
              </a:defRPr>
            </a:lvl8pPr>
            <a:lvl9pPr lvl="8" algn="r" rtl="0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0" y="4834890"/>
            <a:ext cx="9144000" cy="30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2"/>
          <p:cNvCxnSpPr/>
          <p:nvPr/>
        </p:nvCxnSpPr>
        <p:spPr>
          <a:xfrm>
            <a:off x="6099047" y="4814488"/>
            <a:ext cx="3045000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22"/>
          <p:cNvCxnSpPr/>
          <p:nvPr/>
        </p:nvCxnSpPr>
        <p:spPr>
          <a:xfrm>
            <a:off x="-1" y="4815044"/>
            <a:ext cx="6099000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8" name="Google Shape;168;p22"/>
          <p:cNvGrpSpPr/>
          <p:nvPr/>
        </p:nvGrpSpPr>
        <p:grpSpPr>
          <a:xfrm>
            <a:off x="-1" y="-6661"/>
            <a:ext cx="9144048" cy="928549"/>
            <a:chOff x="0" y="0"/>
            <a:chExt cx="9144048" cy="928828"/>
          </a:xfrm>
        </p:grpSpPr>
        <p:cxnSp>
          <p:nvCxnSpPr>
            <p:cNvPr id="169" name="Google Shape;169;p22"/>
            <p:cNvCxnSpPr/>
            <p:nvPr/>
          </p:nvCxnSpPr>
          <p:spPr>
            <a:xfrm>
              <a:off x="6099048" y="26122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22"/>
            <p:cNvCxnSpPr/>
            <p:nvPr/>
          </p:nvCxnSpPr>
          <p:spPr>
            <a:xfrm>
              <a:off x="0" y="26679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71" name="Google Shape;171;p22"/>
            <p:cNvPicPr preferRelativeResize="0"/>
            <p:nvPr/>
          </p:nvPicPr>
          <p:blipFill rotWithShape="1">
            <a:blip r:embed="rId8">
              <a:alphaModFix/>
            </a:blip>
            <a:srcRect t="13020" r="68664"/>
            <a:stretch/>
          </p:blipFill>
          <p:spPr>
            <a:xfrm>
              <a:off x="8323018" y="0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2" name="Google Shape;172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28629" y="4938713"/>
            <a:ext cx="2200271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8695646" y="4845705"/>
            <a:ext cx="35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vanced_Encryption_Standar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cs.indstate.edu/~skallam/doc.pdf" TargetMode="External"/><Relationship Id="rId5" Type="http://schemas.openxmlformats.org/officeDocument/2006/relationships/hyperlink" Target="https://github.com/manvelmk/AES-Rijndael-Encryption/blob/master/AES.cpp" TargetMode="External"/><Relationship Id="rId4" Type="http://schemas.openxmlformats.org/officeDocument/2006/relationships/hyperlink" Target="https://youtu.be/O4xNJsjtN6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body" idx="2"/>
          </p:nvPr>
        </p:nvSpPr>
        <p:spPr>
          <a:xfrm>
            <a:off x="170020" y="2622289"/>
            <a:ext cx="50664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/>
              <a:t>CPE-593 Final Project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/>
              <a:t>Group 14</a:t>
            </a:r>
            <a:endParaRPr sz="2000"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3"/>
          </p:nvPr>
        </p:nvSpPr>
        <p:spPr>
          <a:xfrm>
            <a:off x="170018" y="1616363"/>
            <a:ext cx="63990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" sz="3000"/>
              <a:t>Big Integer Implementation of AES Encryption in C++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227025" y="1296300"/>
            <a:ext cx="6644400" cy="3274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900"/>
              </a:spcAft>
              <a:buNone/>
            </a:pPr>
            <a:r>
              <a:rPr lang="en" i="1"/>
              <a:t>Rijndael Decryption Algorithm</a:t>
            </a:r>
            <a:endParaRPr i="1"/>
          </a:p>
        </p:txBody>
      </p:sp>
      <p:sp>
        <p:nvSpPr>
          <p:cNvPr id="310" name="Google Shape;310;p38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Decryption Algorithm</a:t>
            </a:r>
            <a:endParaRPr/>
          </a:p>
        </p:txBody>
      </p:sp>
      <p:sp>
        <p:nvSpPr>
          <p:cNvPr id="312" name="Google Shape;312;p38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3" name="Google Shape;313;p38"/>
          <p:cNvGraphicFramePr/>
          <p:nvPr/>
        </p:nvGraphicFramePr>
        <p:xfrm>
          <a:off x="468838" y="180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{E0DBDE0D-E601-4AE9-B2B2-7CFF7FC39A61}</a:tableStyleId>
              </a:tblPr>
              <a:tblGrid>
                <a:gridCol w="3029525"/>
                <a:gridCol w="2785900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Step 0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Exapnd_Keys()</a:t>
                      </a:r>
                      <a:endParaRPr/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Step 1</a:t>
                      </a:r>
                      <a:endParaRPr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Add_Round_Key(reverse)</a:t>
                      </a:r>
                      <a:endParaRPr/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Step 2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(Repeated 13 times for 256 bit key)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Inv_Shift_Rows()</a:t>
                      </a:r>
                      <a:endParaRPr/>
                    </a:p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Inv_Sub_Bytes()</a:t>
                      </a:r>
                      <a:endParaRPr/>
                    </a:p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Add_Round_Key(reverse)</a:t>
                      </a:r>
                      <a:endParaRPr/>
                    </a:p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Inv_Mix_Columns()</a:t>
                      </a:r>
                      <a:endParaRPr/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Step 3</a:t>
                      </a:r>
                      <a:endParaRPr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Inv_Shift_Rows()</a:t>
                      </a:r>
                      <a:endParaRPr/>
                    </a:p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Inv_Sub_Bytes()</a:t>
                      </a:r>
                      <a:endParaRPr/>
                    </a:p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Add_Round_Key(0)</a:t>
                      </a:r>
                      <a:endParaRPr/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pic>
        <p:nvPicPr>
          <p:cNvPr id="314" name="Google Shape;3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725" y="2041851"/>
            <a:ext cx="1744950" cy="16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 txBox="1"/>
          <p:nvPr/>
        </p:nvSpPr>
        <p:spPr>
          <a:xfrm>
            <a:off x="6757900" y="1400450"/>
            <a:ext cx="1878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“Un-zipping Process”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body" idx="1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algorithm limited to reading files by 128 bit blocks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Needed a loop for encrypting/decrypting process of larger files</a:t>
            </a:r>
            <a:r>
              <a:rPr lang="en"/>
              <a:t> </a:t>
            </a:r>
            <a:endParaRPr/>
          </a:p>
          <a:p>
            <a:pPr marL="137160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Cases where input file is not an exact multiple of 128 bits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Final iteration of loop writes a repeat last iteration’s ending result 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Need to reinitialize encrypted array back to 0 each time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Created our own hash table as “ASCII table” and assign “space” as 0</a:t>
            </a:r>
            <a:endParaRPr sz="1600"/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cursed value of “0x1a” (ASCII EOF character)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Needed to create a valid array and modify read values </a:t>
            </a: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22" name="Google Shape;322;p39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Challenges</a:t>
            </a:r>
            <a:endParaRPr/>
          </a:p>
        </p:txBody>
      </p:sp>
      <p:sp>
        <p:nvSpPr>
          <p:cNvPr id="323" name="Google Shape;323;p39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>
            <a:spLocks noGrp="1"/>
          </p:cNvSpPr>
          <p:nvPr>
            <p:ph type="body" idx="1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 with encryption of the Declaration of Independence</a:t>
            </a:r>
            <a:endParaRPr/>
          </a:p>
        </p:txBody>
      </p:sp>
      <p:sp>
        <p:nvSpPr>
          <p:cNvPr id="329" name="Google Shape;329;p40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30" name="Google Shape;330;p40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a Little Fun </a:t>
            </a:r>
            <a:endParaRPr/>
          </a:p>
        </p:txBody>
      </p:sp>
      <p:sp>
        <p:nvSpPr>
          <p:cNvPr id="331" name="Google Shape;331;p40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575" y="2042663"/>
            <a:ext cx="20288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>
            <a:spLocks noGrp="1"/>
          </p:cNvSpPr>
          <p:nvPr>
            <p:ph type="body" idx="1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success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Skills/Knowledge over the course was essential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 is definitely applicable &amp; relevant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can be done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Saving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 to input your own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 to adjust key size (128/192/256)</a:t>
            </a:r>
            <a:endParaRPr/>
          </a:p>
        </p:txBody>
      </p:sp>
      <p:sp>
        <p:nvSpPr>
          <p:cNvPr id="338" name="Google Shape;338;p41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9" name="Google Shape;339;p41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>
            <a:spLocks noGrp="1"/>
          </p:cNvSpPr>
          <p:nvPr>
            <p:ph type="body" idx="1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“Advanced Encryption Standard”. Wikipedia.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https://en.wikipedia.org/wiki/Advanced_Encryption_Standard 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[2] Dr. M. Pound. “AES Explained (Advanced Encryption Standard)”. </a:t>
            </a:r>
            <a:r>
              <a:rPr lang="en" u="sng">
                <a:solidFill>
                  <a:schemeClr val="hlink"/>
                </a:solidFill>
                <a:hlinkClick r:id="rId4"/>
              </a:rPr>
              <a:t>youtube/Computerphile. Nov 22, 2019. https://youtu.be/O4xNJsjtN6E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[3] M. Mkhitaryan. “AES-Rijndael-Encryption”. GitHub. April 23, 2017.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https://github.com/manvelmk/AES-Rijndael-Encryption/blob/master/AES.cpp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"/>
              <a:t>[4] S.Kallam. “Diffie-Hellman:Key Exchange and Public Key Cryptosystems,” Indiana State University, Sept 30, 2015.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http://cs.indstate.edu/~skallam/doc.pdf</a:t>
            </a:r>
            <a:endParaRPr/>
          </a:p>
        </p:txBody>
      </p:sp>
      <p:sp>
        <p:nvSpPr>
          <p:cNvPr id="346" name="Google Shape;346;p42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47" name="Google Shape;347;p42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48" name="Google Shape;348;p42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 (older method) became obsolete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vs AES (asymmetric vs symmetric)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256 is the standard encryption algorithm for government purposes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128, 192 or 256 bit key</a:t>
            </a: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AES Encryption?</a:t>
            </a:r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 Hellman Key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class to simulate public vs private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Integer Implementation </a:t>
            </a: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 Private Key</a:t>
            </a:r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Diffie-Hellman</a:t>
            </a: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237" name="Google Shape;237;p32"/>
          <p:cNvGraphicFramePr/>
          <p:nvPr/>
        </p:nvGraphicFramePr>
        <p:xfrm>
          <a:off x="2322225" y="75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{E0DBDE0D-E601-4AE9-B2B2-7CFF7FC39A61}</a:tableStyleId>
              </a:tblPr>
              <a:tblGrid>
                <a:gridCol w="1005900"/>
                <a:gridCol w="1066175"/>
                <a:gridCol w="945625"/>
                <a:gridCol w="1005900"/>
                <a:gridCol w="1005900"/>
              </a:tblGrid>
              <a:tr h="30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Value</a:t>
                      </a:r>
                      <a:endParaRPr sz="105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Calculated By</a:t>
                      </a:r>
                      <a:endParaRPr sz="1050" b="1"/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Known By:</a:t>
                      </a:r>
                      <a:endParaRPr sz="1050" b="1"/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68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Alice</a:t>
                      </a:r>
                      <a:endParaRPr sz="105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Bob</a:t>
                      </a:r>
                      <a:endParaRPr sz="105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Eve</a:t>
                      </a:r>
                      <a:endParaRPr sz="1050" b="1"/>
                    </a:p>
                  </a:txBody>
                  <a:tcPr marL="63500" marR="63500" marT="63500" marB="63500"/>
                </a:tc>
              </a:tr>
              <a:tr h="419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Public Prime Base (g)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rand() + MillerRabin()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</a:tr>
              <a:tr h="38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Public Prime Modulus (p)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rand() + MillerRabin()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</a:tr>
              <a:tr h="39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Alice Private Key (a)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rand()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No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No</a:t>
                      </a:r>
                      <a:endParaRPr sz="1050"/>
                    </a:p>
                  </a:txBody>
                  <a:tcPr marL="63500" marR="63500" marT="63500" marB="63500"/>
                </a:tc>
              </a:tr>
              <a:tr h="43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Bob Private Key (b)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rand()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No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No</a:t>
                      </a:r>
                      <a:endParaRPr sz="1050"/>
                    </a:p>
                  </a:txBody>
                  <a:tcPr marL="63500" marR="63500" marT="63500" marB="63500"/>
                </a:tc>
              </a:tr>
              <a:tr h="43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Alice Public Key (A)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g</a:t>
                      </a:r>
                      <a:r>
                        <a:rPr lang="en" sz="1050" baseline="30000"/>
                        <a:t>a</a:t>
                      </a:r>
                      <a:r>
                        <a:rPr lang="en" sz="1050"/>
                        <a:t> mod p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</a:tr>
              <a:tr h="43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Bob Public Key (B)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g</a:t>
                      </a:r>
                      <a:r>
                        <a:rPr lang="en" sz="1050" baseline="30000"/>
                        <a:t>b</a:t>
                      </a:r>
                      <a:r>
                        <a:rPr lang="en" sz="1050"/>
                        <a:t> mod p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</a:tr>
              <a:tr h="59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Shared Private Key(s)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B</a:t>
                      </a:r>
                      <a:r>
                        <a:rPr lang="en" sz="1050" baseline="30000"/>
                        <a:t>a</a:t>
                      </a:r>
                      <a:r>
                        <a:rPr lang="en" sz="1050"/>
                        <a:t> mod p 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OR</a:t>
                      </a:r>
                      <a:endParaRPr sz="105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A</a:t>
                      </a:r>
                      <a:r>
                        <a:rPr lang="en" sz="1050" baseline="30000"/>
                        <a:t>b</a:t>
                      </a:r>
                      <a:r>
                        <a:rPr lang="en" sz="1050"/>
                        <a:t> mod p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Yes</a:t>
                      </a:r>
                      <a:endParaRPr sz="105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No</a:t>
                      </a:r>
                      <a:endParaRPr sz="1050"/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238" name="Google Shape;238;p32"/>
          <p:cNvSpPr txBox="1"/>
          <p:nvPr/>
        </p:nvSpPr>
        <p:spPr>
          <a:xfrm>
            <a:off x="602750" y="2190000"/>
            <a:ext cx="16074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Diffie-Hellman Information Table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Algorithm based on the logic of 5 total functions: </a:t>
            </a: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AES Algorithm Functions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*Borrowed from M. Mkhitaryan GitHub page</a:t>
            </a:r>
            <a:r>
              <a:rPr lang="en" b="1" baseline="30000"/>
              <a:t>[3]</a:t>
            </a:r>
            <a:r>
              <a:rPr lang="en" b="1"/>
              <a:t>*</a:t>
            </a:r>
            <a:endParaRPr b="1"/>
          </a:p>
        </p:txBody>
      </p:sp>
      <p:graphicFrame>
        <p:nvGraphicFramePr>
          <p:cNvPr id="247" name="Google Shape;247;p33"/>
          <p:cNvGraphicFramePr/>
          <p:nvPr/>
        </p:nvGraphicFramePr>
        <p:xfrm>
          <a:off x="1500025" y="178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{1969384E-938F-44F0-8A34-26C4CF21DCA1}</a:tableStyleId>
              </a:tblPr>
              <a:tblGrid>
                <a:gridCol w="19196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Encryption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Expand_Keys()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Add_Round_Key()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Sub_Bytes()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Shift_Rows()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Mix_Columns()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48" name="Google Shape;248;p33"/>
          <p:cNvGraphicFramePr/>
          <p:nvPr/>
        </p:nvGraphicFramePr>
        <p:xfrm>
          <a:off x="5268950" y="178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{1969384E-938F-44F0-8A34-26C4CF21DCA1}</a:tableStyleId>
              </a:tblPr>
              <a:tblGrid>
                <a:gridCol w="19196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Decryption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Expand_Keys()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Add_Round_Key()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Inv_Sub_Bytes()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Inv_Shift_Rows()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Inv_Mix_Columns()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49" name="Google Shape;249;p33"/>
          <p:cNvSpPr/>
          <p:nvPr/>
        </p:nvSpPr>
        <p:spPr>
          <a:xfrm>
            <a:off x="3656700" y="2792750"/>
            <a:ext cx="1456500" cy="55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818E"/>
          </a:solidFill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3621025" y="2486750"/>
            <a:ext cx="1446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Inverted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227025" y="1281550"/>
            <a:ext cx="4042500" cy="328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Expand_Keys()</a:t>
            </a:r>
            <a:endParaRPr/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"/>
              <a:t>Encryption Key = [ 06 a7 82 9f … e5 ]</a:t>
            </a: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Functions Continued</a:t>
            </a:r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1"/>
          </p:nvPr>
        </p:nvSpPr>
        <p:spPr>
          <a:xfrm>
            <a:off x="4839793" y="1281550"/>
            <a:ext cx="3871800" cy="328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Add_Round_Key()</a:t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825" y="1778100"/>
            <a:ext cx="3344025" cy="25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/>
          <p:nvPr/>
        </p:nvSpPr>
        <p:spPr>
          <a:xfrm>
            <a:off x="1977075" y="2539150"/>
            <a:ext cx="371700" cy="773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5818E"/>
          </a:solidFill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813725" y="3636625"/>
            <a:ext cx="522300" cy="522300"/>
          </a:xfrm>
          <a:prstGeom prst="bevel">
            <a:avLst>
              <a:gd name="adj" fmla="val 12500"/>
            </a:avLst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sp>
        <p:nvSpPr>
          <p:cNvPr id="262" name="Google Shape;262;p34"/>
          <p:cNvSpPr/>
          <p:nvPr/>
        </p:nvSpPr>
        <p:spPr>
          <a:xfrm>
            <a:off x="1336025" y="3636625"/>
            <a:ext cx="522300" cy="522300"/>
          </a:xfrm>
          <a:prstGeom prst="bevel">
            <a:avLst>
              <a:gd name="adj" fmla="val 12500"/>
            </a:avLst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b="1"/>
          </a:p>
        </p:txBody>
      </p:sp>
      <p:sp>
        <p:nvSpPr>
          <p:cNvPr id="263" name="Google Shape;263;p34"/>
          <p:cNvSpPr/>
          <p:nvPr/>
        </p:nvSpPr>
        <p:spPr>
          <a:xfrm>
            <a:off x="1858325" y="3636625"/>
            <a:ext cx="522300" cy="522300"/>
          </a:xfrm>
          <a:prstGeom prst="bevel">
            <a:avLst>
              <a:gd name="adj" fmla="val 12500"/>
            </a:avLst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</a:t>
            </a:r>
            <a:endParaRPr b="1"/>
          </a:p>
        </p:txBody>
      </p:sp>
      <p:sp>
        <p:nvSpPr>
          <p:cNvPr id="264" name="Google Shape;264;p34"/>
          <p:cNvSpPr/>
          <p:nvPr/>
        </p:nvSpPr>
        <p:spPr>
          <a:xfrm>
            <a:off x="2380625" y="3636625"/>
            <a:ext cx="522300" cy="522300"/>
          </a:xfrm>
          <a:prstGeom prst="bevel">
            <a:avLst>
              <a:gd name="adj" fmla="val 12500"/>
            </a:avLst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</a:t>
            </a:r>
            <a:endParaRPr b="1"/>
          </a:p>
        </p:txBody>
      </p:sp>
      <p:sp>
        <p:nvSpPr>
          <p:cNvPr id="265" name="Google Shape;265;p34"/>
          <p:cNvSpPr/>
          <p:nvPr/>
        </p:nvSpPr>
        <p:spPr>
          <a:xfrm>
            <a:off x="3058401" y="3927950"/>
            <a:ext cx="64500" cy="639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3210801" y="3927950"/>
            <a:ext cx="64500" cy="639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3363201" y="3927950"/>
            <a:ext cx="64500" cy="639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3526575" y="3636625"/>
            <a:ext cx="522300" cy="522300"/>
          </a:xfrm>
          <a:prstGeom prst="bevel">
            <a:avLst>
              <a:gd name="adj" fmla="val 12500"/>
            </a:avLst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13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Functions Continued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227018" y="1281550"/>
            <a:ext cx="3871800" cy="328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Sub_Bytes()</a:t>
            </a:r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1"/>
          </p:nvPr>
        </p:nvSpPr>
        <p:spPr>
          <a:xfrm>
            <a:off x="4648918" y="1281550"/>
            <a:ext cx="3871800" cy="328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Inv_Sub_Bytes()</a:t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350" y="1826350"/>
            <a:ext cx="2875875" cy="27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200" y="1783132"/>
            <a:ext cx="2875875" cy="273709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150700" y="2621975"/>
            <a:ext cx="11151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Standard Rijndael sBox</a:t>
            </a:r>
            <a:endParaRPr i="1"/>
          </a:p>
        </p:txBody>
      </p:sp>
      <p:sp>
        <p:nvSpPr>
          <p:cNvPr id="281" name="Google Shape;281;p35"/>
          <p:cNvSpPr txBox="1"/>
          <p:nvPr/>
        </p:nvSpPr>
        <p:spPr>
          <a:xfrm>
            <a:off x="4648925" y="2725000"/>
            <a:ext cx="1257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Standard Rijndael Inverse sBox</a:t>
            </a:r>
            <a:endParaRPr i="1"/>
          </a:p>
        </p:txBody>
      </p:sp>
      <p:sp>
        <p:nvSpPr>
          <p:cNvPr id="282" name="Google Shape;282;p35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Functions Continued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6"/>
          <p:cNvSpPr txBox="1">
            <a:spLocks noGrp="1"/>
          </p:cNvSpPr>
          <p:nvPr>
            <p:ph type="body" idx="1"/>
          </p:nvPr>
        </p:nvSpPr>
        <p:spPr>
          <a:xfrm>
            <a:off x="227018" y="1281550"/>
            <a:ext cx="3871800" cy="328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Shift_Rows()</a:t>
            </a:r>
            <a:endParaRPr/>
          </a:p>
        </p:txBody>
      </p:sp>
      <p:sp>
        <p:nvSpPr>
          <p:cNvPr id="290" name="Google Shape;290;p36"/>
          <p:cNvSpPr txBox="1">
            <a:spLocks noGrp="1"/>
          </p:cNvSpPr>
          <p:nvPr>
            <p:ph type="body" idx="1"/>
          </p:nvPr>
        </p:nvSpPr>
        <p:spPr>
          <a:xfrm>
            <a:off x="4839793" y="1281550"/>
            <a:ext cx="3871800" cy="328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Mix_Columns()</a:t>
            </a: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50" y="2195150"/>
            <a:ext cx="43815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800" y="1965800"/>
            <a:ext cx="41910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body" idx="1"/>
          </p:nvPr>
        </p:nvSpPr>
        <p:spPr>
          <a:xfrm>
            <a:off x="227025" y="1416475"/>
            <a:ext cx="6805200" cy="315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900"/>
              </a:spcAft>
              <a:buNone/>
            </a:pPr>
            <a:r>
              <a:rPr lang="en" i="1"/>
              <a:t>Rijndael Encryption Algorithm </a:t>
            </a:r>
            <a:endParaRPr i="1"/>
          </a:p>
        </p:txBody>
      </p:sp>
      <p:sp>
        <p:nvSpPr>
          <p:cNvPr id="299" name="Google Shape;299;p37"/>
          <p:cNvSpPr txBox="1">
            <a:spLocks noGrp="1"/>
          </p:cNvSpPr>
          <p:nvPr>
            <p:ph type="title"/>
          </p:nvPr>
        </p:nvSpPr>
        <p:spPr>
          <a:xfrm>
            <a:off x="227013" y="313766"/>
            <a:ext cx="7303200" cy="40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Encryption Algorithm</a:t>
            </a:r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body" idx="2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1" name="Google Shape;301;p37"/>
          <p:cNvGraphicFramePr/>
          <p:nvPr/>
        </p:nvGraphicFramePr>
        <p:xfrm>
          <a:off x="407900" y="187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{E0DBDE0D-E601-4AE9-B2B2-7CFF7FC39A61}</a:tableStyleId>
              </a:tblPr>
              <a:tblGrid>
                <a:gridCol w="3146900"/>
                <a:gridCol w="2733825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Step 0</a:t>
                      </a:r>
                      <a:endParaRPr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Exapnd_Keys()</a:t>
                      </a:r>
                      <a:endParaRPr/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Step 1</a:t>
                      </a:r>
                      <a:endParaRPr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Add_Round_Key()</a:t>
                      </a:r>
                      <a:endParaRPr/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Step 2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(Repeated 13 times for 256 bit key)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Sub_Bytes()</a:t>
                      </a:r>
                      <a:endParaRPr/>
                    </a:p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Shift_Rows()</a:t>
                      </a:r>
                      <a:endParaRPr/>
                    </a:p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Mix_Columns()</a:t>
                      </a:r>
                      <a:endParaRPr/>
                    </a:p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Add_Round_Key()</a:t>
                      </a:r>
                      <a:endParaRPr/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Step 3</a:t>
                      </a:r>
                      <a:endParaRPr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Sub_Bytes()</a:t>
                      </a:r>
                      <a:endParaRPr/>
                    </a:p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Shift_Rows()</a:t>
                      </a:r>
                      <a:endParaRPr/>
                    </a:p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Add_Round_Key()</a:t>
                      </a:r>
                      <a:endParaRPr/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302" name="Google Shape;302;p37"/>
          <p:cNvSpPr txBox="1">
            <a:spLocks noGrp="1"/>
          </p:cNvSpPr>
          <p:nvPr>
            <p:ph type="sldNum" idx="12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685" y="1854598"/>
            <a:ext cx="1334775" cy="242547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 txBox="1"/>
          <p:nvPr/>
        </p:nvSpPr>
        <p:spPr>
          <a:xfrm>
            <a:off x="7046525" y="1400450"/>
            <a:ext cx="16071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“Zipping Process”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全屏显示(16:9)</PresentationFormat>
  <Paragraphs>167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Impact</vt:lpstr>
      <vt:lpstr>Arial</vt:lpstr>
      <vt:lpstr>Century Gothic</vt:lpstr>
      <vt:lpstr>Playfair Display</vt:lpstr>
      <vt:lpstr>Calibri</vt:lpstr>
      <vt:lpstr>Roboto Mono</vt:lpstr>
      <vt:lpstr>Simple Light</vt:lpstr>
      <vt:lpstr>Cover Slides</vt:lpstr>
      <vt:lpstr>Content - No Photos</vt:lpstr>
      <vt:lpstr>PowerPoint 演示文稿</vt:lpstr>
      <vt:lpstr>What is AES Encryption?</vt:lpstr>
      <vt:lpstr>Generating a Private Key</vt:lpstr>
      <vt:lpstr>Example of Diffie-Hellman</vt:lpstr>
      <vt:lpstr>The AES Algorithm Functions</vt:lpstr>
      <vt:lpstr>AES Functions Continued</vt:lpstr>
      <vt:lpstr>AES Functions Continued</vt:lpstr>
      <vt:lpstr>AES Functions Continued</vt:lpstr>
      <vt:lpstr>AES Encryption Algorithm</vt:lpstr>
      <vt:lpstr>AES Decryption Algorithm</vt:lpstr>
      <vt:lpstr>Our Challenges</vt:lpstr>
      <vt:lpstr>Having a Little Fun </vt:lpstr>
      <vt:lpstr>Conclusion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1</cp:revision>
  <dcterms:modified xsi:type="dcterms:W3CDTF">2020-12-16T16:47:14Z</dcterms:modified>
</cp:coreProperties>
</file>