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8" r:id="rId3"/>
    <p:sldId id="259" r:id="rId4"/>
    <p:sldId id="260" r:id="rId5"/>
    <p:sldId id="261" r:id="rId6"/>
    <p:sldId id="265"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1234"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D504E5D7-F9A3-487A-BE1C-6814886EAB57}" type="datetimeFigureOut">
              <a:rPr lang="en-US" smtClean="0"/>
              <a:t>4/16/2025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CA65AA-7241-4005-B7AC-269C22EC65E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504E5D7-F9A3-487A-BE1C-6814886EAB5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CA65AA-7241-4005-B7AC-269C22EC65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D504E5D7-F9A3-487A-BE1C-6814886EAB57}" type="datetimeFigureOut">
              <a:rPr lang="en-US" smtClean="0"/>
              <a:t>4/16/2025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8FCA65AA-7241-4005-B7AC-269C22EC65E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D504E5D7-F9A3-487A-BE1C-6814886EAB57}"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FCA65AA-7241-4005-B7AC-269C22EC65EC}" type="slidenum">
              <a:rPr lang="en-US" smtClean="0"/>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504E5D7-F9A3-487A-BE1C-6814886EAB57}" type="datetimeFigureOut">
              <a:rPr lang="en-US" smtClean="0"/>
              <a:t>4/16/2025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8FCA65AA-7241-4005-B7AC-269C22EC65EC}"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D504E5D7-F9A3-487A-BE1C-6814886EAB57}" type="datetimeFigureOut">
              <a:rPr lang="en-US" smtClean="0"/>
              <a:t>4/16/2025</a:t>
            </a:fld>
            <a:endParaRPr lang="en-US"/>
          </a:p>
        </p:txBody>
      </p:sp>
      <p:sp>
        <p:nvSpPr>
          <p:cNvPr id="10" name="Slide Number Placeholder 9"/>
          <p:cNvSpPr>
            <a:spLocks noGrp="1"/>
          </p:cNvSpPr>
          <p:nvPr>
            <p:ph type="sldNum" sz="quarter" idx="16"/>
          </p:nvPr>
        </p:nvSpPr>
        <p:spPr/>
        <p:txBody>
          <a:bodyPr rtlCol="0"/>
          <a:lstStyle/>
          <a:p>
            <a:fld id="{8FCA65AA-7241-4005-B7AC-269C22EC65EC}"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D504E5D7-F9A3-487A-BE1C-6814886EAB57}" type="datetimeFigureOut">
              <a:rPr lang="en-US" smtClean="0"/>
              <a:t>4/16/2025</a:t>
            </a:fld>
            <a:endParaRPr lang="en-US"/>
          </a:p>
        </p:txBody>
      </p:sp>
      <p:sp>
        <p:nvSpPr>
          <p:cNvPr id="12" name="Slide Number Placeholder 11"/>
          <p:cNvSpPr>
            <a:spLocks noGrp="1"/>
          </p:cNvSpPr>
          <p:nvPr>
            <p:ph type="sldNum" sz="quarter" idx="16"/>
          </p:nvPr>
        </p:nvSpPr>
        <p:spPr/>
        <p:txBody>
          <a:bodyPr rtlCol="0"/>
          <a:lstStyle/>
          <a:p>
            <a:fld id="{8FCA65AA-7241-4005-B7AC-269C22EC65EC}" type="slidenum">
              <a:rPr lang="en-US" smtClean="0"/>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504E5D7-F9A3-487A-BE1C-6814886EAB57}" type="datetimeFigureOut">
              <a:rPr lang="en-US" smtClean="0"/>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8FCA65AA-7241-4005-B7AC-269C22EC65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04E5D7-F9A3-487A-BE1C-6814886EAB57}" type="datetimeFigureOut">
              <a:rPr lang="en-US" smtClean="0"/>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8FCA65AA-7241-4005-B7AC-269C22EC65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504E5D7-F9A3-487A-BE1C-6814886EAB57}" type="datetimeFigureOut">
              <a:rPr lang="en-US" smtClean="0"/>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8FCA65AA-7241-4005-B7AC-269C22EC65EC}" type="slidenum">
              <a:rPr lang="en-US" smtClean="0"/>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D504E5D7-F9A3-487A-BE1C-6814886EAB57}" type="datetimeFigureOut">
              <a:rPr lang="en-US" smtClean="0"/>
              <a:t>4/16/2025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8FCA65AA-7241-4005-B7AC-269C22EC65EC}" type="slidenum">
              <a:rPr lang="en-US" smtClean="0"/>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D504E5D7-F9A3-487A-BE1C-6814886EAB57}" type="datetimeFigureOut">
              <a:rPr lang="en-US" smtClean="0"/>
              <a:t>4/16/2025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8FCA65AA-7241-4005-B7AC-269C22EC65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mailto:Samsudeenbangura@gmail.com" TargetMode="External"/><Relationship Id="rId7"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smartcharcoalbriquett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38283410"/>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73482063"/>
              </p:ext>
            </p:extLst>
          </p:nvPr>
        </p:nvGraphicFramePr>
        <p:xfrm>
          <a:off x="633509" y="990600"/>
          <a:ext cx="8205691" cy="4663440"/>
        </p:xfrm>
        <a:graphic>
          <a:graphicData uri="http://schemas.openxmlformats.org/drawingml/2006/table">
            <a:tbl>
              <a:tblPr firstRow="1" bandRow="1">
                <a:tableStyleId>{5C22544A-7EE6-4342-B048-85BDC9FD1C3A}</a:tableStyleId>
              </a:tblPr>
              <a:tblGrid>
                <a:gridCol w="2643091"/>
                <a:gridCol w="1716888"/>
                <a:gridCol w="2691999"/>
                <a:gridCol w="1153713"/>
              </a:tblGrid>
              <a:tr h="220980">
                <a:tc>
                  <a:txBody>
                    <a:bodyPr/>
                    <a:lstStyle/>
                    <a:p>
                      <a:r>
                        <a:rPr kumimoji="0" lang="en-GB" sz="1800" b="1" kern="1200" dirty="0" smtClean="0">
                          <a:solidFill>
                            <a:schemeClr val="bg1"/>
                          </a:solidFill>
                          <a:effectLst/>
                          <a:latin typeface="+mn-lt"/>
                          <a:ea typeface="+mn-ea"/>
                          <a:cs typeface="+mn-cs"/>
                        </a:rPr>
                        <a:t>Proposal full title</a:t>
                      </a:r>
                      <a:endParaRPr lang="en-US" dirty="0">
                        <a:solidFill>
                          <a:schemeClr val="bg1"/>
                        </a:solidFill>
                      </a:endParaRPr>
                    </a:p>
                  </a:txBody>
                  <a:tcPr/>
                </a:tc>
                <a:tc gridSpan="3">
                  <a:txBody>
                    <a:bodyPr/>
                    <a:lstStyle/>
                    <a:p>
                      <a:r>
                        <a:rPr lang="en-US" b="0" dirty="0" smtClean="0">
                          <a:solidFill>
                            <a:schemeClr val="bg1"/>
                          </a:solidFill>
                        </a:rPr>
                        <a:t>Eco-Friendly Charcoal Briquette-Clean Cooking  Sustainable Energy</a:t>
                      </a:r>
                      <a:endParaRPr lang="en-US" b="0" dirty="0">
                        <a:solidFill>
                          <a:schemeClr val="bg1"/>
                        </a:solidFill>
                      </a:endParaRPr>
                    </a:p>
                  </a:txBody>
                  <a:tcPr/>
                </a:tc>
                <a:tc hMerge="1">
                  <a:txBody>
                    <a:bodyPr/>
                    <a:lstStyle/>
                    <a:p>
                      <a:endParaRPr lang="en-US" dirty="0"/>
                    </a:p>
                  </a:txBody>
                  <a:tcPr/>
                </a:tc>
                <a:tc hMerge="1">
                  <a:txBody>
                    <a:bodyPr/>
                    <a:lstStyle/>
                    <a:p>
                      <a:endParaRPr lang="en-US" b="0" dirty="0">
                        <a:solidFill>
                          <a:schemeClr val="bg1"/>
                        </a:solidFill>
                      </a:endParaRPr>
                    </a:p>
                  </a:txBody>
                  <a:tcPr/>
                </a:tc>
              </a:tr>
              <a:tr h="1363851">
                <a:tc>
                  <a:txBody>
                    <a:bodyPr/>
                    <a:lstStyle/>
                    <a:p>
                      <a:pPr marL="0" algn="l" rtl="0" eaLnBrk="1" latinLnBrk="0" hangingPunct="1"/>
                      <a:r>
                        <a:rPr kumimoji="0" lang="en-GB" sz="1800" b="1" kern="1200" dirty="0" smtClean="0">
                          <a:solidFill>
                            <a:schemeClr val="bg1"/>
                          </a:solidFill>
                          <a:effectLst/>
                          <a:latin typeface="+mn-lt"/>
                          <a:ea typeface="+mn-ea"/>
                          <a:cs typeface="+mn-cs"/>
                        </a:rPr>
                        <a:t>project coordinator</a:t>
                      </a:r>
                    </a:p>
                    <a:p>
                      <a:pPr marL="0" algn="l" rtl="0" eaLnBrk="1" latinLnBrk="0" hangingPunct="1"/>
                      <a:endParaRPr kumimoji="0" lang="en-US" sz="1800" b="1" kern="1200" dirty="0" smtClean="0">
                        <a:solidFill>
                          <a:schemeClr val="bg1"/>
                        </a:solidFill>
                        <a:effectLst/>
                        <a:latin typeface="+mn-lt"/>
                        <a:ea typeface="+mn-ea"/>
                        <a:cs typeface="+mn-cs"/>
                      </a:endParaRPr>
                    </a:p>
                    <a:p>
                      <a:pPr marL="0" algn="l" rtl="0" eaLnBrk="1" latinLnBrk="0" hangingPunct="1"/>
                      <a:r>
                        <a:rPr kumimoji="0" lang="en-GB" sz="1800" b="1" kern="1200" dirty="0" smtClean="0">
                          <a:solidFill>
                            <a:schemeClr val="bg1"/>
                          </a:solidFill>
                          <a:effectLst/>
                          <a:latin typeface="+mn-lt"/>
                          <a:ea typeface="+mn-ea"/>
                          <a:cs typeface="+mn-cs"/>
                        </a:rPr>
                        <a:t>Telephone  No.</a:t>
                      </a:r>
                    </a:p>
                    <a:p>
                      <a:pPr marL="0" algn="l" rtl="0" eaLnBrk="1" latinLnBrk="0" hangingPunct="1"/>
                      <a:endParaRPr kumimoji="0" lang="en-US" sz="1800" b="1" kern="1200" dirty="0" smtClean="0">
                        <a:solidFill>
                          <a:schemeClr val="bg1"/>
                        </a:solidFill>
                        <a:effectLst/>
                        <a:latin typeface="+mn-lt"/>
                        <a:ea typeface="+mn-ea"/>
                        <a:cs typeface="+mn-cs"/>
                      </a:endParaRPr>
                    </a:p>
                    <a:p>
                      <a:pPr marL="0" algn="l" rtl="0" eaLnBrk="1" latinLnBrk="0" hangingPunct="1"/>
                      <a:r>
                        <a:rPr kumimoji="0" lang="en-GB" sz="1800" b="1" kern="1200" dirty="0" smtClean="0">
                          <a:solidFill>
                            <a:schemeClr val="bg1"/>
                          </a:solidFill>
                          <a:effectLst/>
                          <a:latin typeface="+mn-lt"/>
                          <a:ea typeface="+mn-ea"/>
                          <a:cs typeface="+mn-cs"/>
                        </a:rPr>
                        <a:t>Email Address </a:t>
                      </a:r>
                      <a:endParaRPr kumimoji="0" lang="en-US" sz="1800" b="1" kern="1200" dirty="0">
                        <a:solidFill>
                          <a:schemeClr val="bg1"/>
                        </a:solidFill>
                        <a:effectLst/>
                        <a:latin typeface="+mn-lt"/>
                        <a:ea typeface="+mn-ea"/>
                        <a:cs typeface="+mn-cs"/>
                      </a:endParaRPr>
                    </a:p>
                  </a:txBody>
                  <a:tcPr/>
                </a:tc>
                <a:tc gridSpan="3">
                  <a:txBody>
                    <a:bodyPr/>
                    <a:lstStyle/>
                    <a:p>
                      <a:r>
                        <a:rPr lang="en-US" dirty="0" smtClean="0"/>
                        <a:t>Samsudeen O. Bangura</a:t>
                      </a:r>
                    </a:p>
                    <a:p>
                      <a:endParaRPr lang="en-US" dirty="0" smtClean="0"/>
                    </a:p>
                    <a:p>
                      <a:r>
                        <a:rPr lang="en-US" dirty="0" smtClean="0"/>
                        <a:t>+23278181994</a:t>
                      </a:r>
                    </a:p>
                    <a:p>
                      <a:endParaRPr lang="en-US" dirty="0" smtClean="0"/>
                    </a:p>
                    <a:p>
                      <a:r>
                        <a:rPr lang="en-US" dirty="0" smtClean="0">
                          <a:hlinkClick r:id="rId3"/>
                        </a:rPr>
                        <a:t>Samsudeenbangura@gmail.com</a:t>
                      </a:r>
                      <a:endParaRPr lang="en-US" dirty="0"/>
                    </a:p>
                  </a:txBody>
                  <a:tcPr/>
                </a:tc>
                <a:tc hMerge="1">
                  <a:txBody>
                    <a:bodyPr/>
                    <a:lstStyle/>
                    <a:p>
                      <a:endParaRPr lang="en-US" dirty="0"/>
                    </a:p>
                  </a:txBody>
                  <a:tcPr/>
                </a:tc>
                <a:tc hMerge="1">
                  <a:txBody>
                    <a:bodyPr/>
                    <a:lstStyle/>
                    <a:p>
                      <a:endParaRPr lang="en-US" dirty="0"/>
                    </a:p>
                  </a:txBody>
                  <a:tcPr/>
                </a:tc>
              </a:tr>
              <a:tr h="596685">
                <a:tc>
                  <a:txBody>
                    <a:bodyPr/>
                    <a:lstStyle/>
                    <a:p>
                      <a:r>
                        <a:rPr kumimoji="0" lang="en-GB" sz="1800" b="1" kern="1200" dirty="0" smtClean="0">
                          <a:solidFill>
                            <a:schemeClr val="dk1"/>
                          </a:solidFill>
                          <a:effectLst/>
                          <a:latin typeface="+mn-lt"/>
                          <a:ea typeface="+mn-ea"/>
                          <a:cs typeface="+mn-cs"/>
                        </a:rPr>
                        <a:t>Countries involved in the project</a:t>
                      </a:r>
                      <a:endParaRPr lang="en-US" b="1" dirty="0"/>
                    </a:p>
                  </a:txBody>
                  <a:tcPr/>
                </a:tc>
                <a:tc gridSpan="3">
                  <a:txBody>
                    <a:bodyPr/>
                    <a:lstStyle/>
                    <a:p>
                      <a:r>
                        <a:rPr lang="en-US" dirty="0" smtClean="0"/>
                        <a:t>Sierra Leone West Africa</a:t>
                      </a:r>
                      <a:endParaRPr lang="en-US" dirty="0"/>
                    </a:p>
                  </a:txBody>
                  <a:tcPr/>
                </a:tc>
                <a:tc hMerge="1">
                  <a:txBody>
                    <a:bodyPr/>
                    <a:lstStyle/>
                    <a:p>
                      <a:endParaRPr lang="en-US" dirty="0"/>
                    </a:p>
                  </a:txBody>
                  <a:tcPr/>
                </a:tc>
                <a:tc hMerge="1">
                  <a:txBody>
                    <a:bodyPr/>
                    <a:lstStyle/>
                    <a:p>
                      <a:endParaRPr lang="en-US" dirty="0"/>
                    </a:p>
                  </a:txBody>
                  <a:tcPr/>
                </a:tc>
              </a:tr>
              <a:tr h="596685">
                <a:tc>
                  <a:txBody>
                    <a:bodyPr/>
                    <a:lstStyle/>
                    <a:p>
                      <a:r>
                        <a:rPr kumimoji="0" lang="en-GB" sz="1800" b="1" kern="1200" dirty="0" smtClean="0">
                          <a:solidFill>
                            <a:schemeClr val="dk1"/>
                          </a:solidFill>
                          <a:effectLst/>
                          <a:latin typeface="+mn-lt"/>
                          <a:ea typeface="+mn-ea"/>
                          <a:cs typeface="+mn-cs"/>
                        </a:rPr>
                        <a:t>Website</a:t>
                      </a:r>
                      <a:endParaRPr lang="en-US" b="1" dirty="0"/>
                    </a:p>
                  </a:txBody>
                  <a:tcPr/>
                </a:tc>
                <a:tc gridSpan="3">
                  <a:txBody>
                    <a:bodyPr/>
                    <a:lstStyle/>
                    <a:p>
                      <a:r>
                        <a:rPr kumimoji="0" lang="en-GB" sz="1800" b="0" kern="1200" dirty="0" smtClean="0">
                          <a:solidFill>
                            <a:schemeClr val="dk1"/>
                          </a:solidFill>
                          <a:effectLst/>
                          <a:latin typeface="+mn-lt"/>
                          <a:ea typeface="+mn-ea"/>
                          <a:cs typeface="+mn-cs"/>
                        </a:rPr>
                        <a:t>In progress and proposed address </a:t>
                      </a:r>
                      <a:r>
                        <a:rPr kumimoji="0" lang="en-GB" sz="1800" b="0" u="sng" kern="1200" dirty="0" smtClean="0">
                          <a:solidFill>
                            <a:schemeClr val="dk1"/>
                          </a:solidFill>
                          <a:effectLst/>
                          <a:latin typeface="+mn-lt"/>
                          <a:ea typeface="+mn-ea"/>
                          <a:cs typeface="+mn-cs"/>
                          <a:hlinkClick r:id="rId4"/>
                        </a:rPr>
                        <a:t>WWW. Smartcharcoalbriquette.com</a:t>
                      </a:r>
                      <a:endParaRPr lang="en-US" b="0" dirty="0"/>
                    </a:p>
                  </a:txBody>
                  <a:tcPr/>
                </a:tc>
                <a:tc hMerge="1">
                  <a:txBody>
                    <a:bodyPr/>
                    <a:lstStyle/>
                    <a:p>
                      <a:endParaRPr lang="en-US" dirty="0"/>
                    </a:p>
                  </a:txBody>
                  <a:tcPr/>
                </a:tc>
                <a:tc hMerge="1">
                  <a:txBody>
                    <a:bodyPr/>
                    <a:lstStyle/>
                    <a:p>
                      <a:endParaRPr lang="en-US" b="0" dirty="0"/>
                    </a:p>
                  </a:txBody>
                  <a:tcPr/>
                </a:tc>
              </a:tr>
              <a:tr h="5966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GB" sz="1800" b="1" kern="1200" dirty="0" smtClean="0">
                          <a:solidFill>
                            <a:schemeClr val="dk1"/>
                          </a:solidFill>
                          <a:effectLst/>
                          <a:latin typeface="+mn-lt"/>
                          <a:ea typeface="+mn-ea"/>
                          <a:cs typeface="+mn-cs"/>
                        </a:rPr>
                        <a:t>Start date  (month/year)</a:t>
                      </a:r>
                      <a:endParaRPr lang="en-US" b="1" dirty="0" smtClean="0"/>
                    </a:p>
                    <a:p>
                      <a:endParaRPr lang="en-US" dirty="0"/>
                    </a:p>
                  </a:txBody>
                  <a:tcPr/>
                </a:tc>
                <a:tc>
                  <a:txBody>
                    <a:bodyPr/>
                    <a:lstStyle/>
                    <a:p>
                      <a:r>
                        <a:rPr lang="en-US" dirty="0" smtClean="0"/>
                        <a:t>January </a:t>
                      </a:r>
                      <a:r>
                        <a:rPr lang="en-US" baseline="0" dirty="0" smtClean="0"/>
                        <a:t> </a:t>
                      </a:r>
                      <a:r>
                        <a:rPr lang="en-US" dirty="0" smtClean="0"/>
                        <a:t>2026</a:t>
                      </a:r>
                      <a:endParaRPr lang="en-US" dirty="0"/>
                    </a:p>
                  </a:txBody>
                  <a:tcPr/>
                </a:tc>
                <a:tc>
                  <a:txBody>
                    <a:bodyPr/>
                    <a:lstStyle/>
                    <a:p>
                      <a:pPr algn="ctr"/>
                      <a:r>
                        <a:rPr kumimoji="0" lang="en-GB" kern="1200" dirty="0" smtClean="0">
                          <a:solidFill>
                            <a:schemeClr val="dk1"/>
                          </a:solidFill>
                          <a:latin typeface="+mn-lt"/>
                          <a:ea typeface="+mn-ea"/>
                          <a:cs typeface="+mn-cs"/>
                        </a:rPr>
                        <a:t>Total Project Costs in USD</a:t>
                      </a:r>
                      <a:r>
                        <a:rPr kumimoji="0" lang="en-GB" sz="1800" kern="1200" dirty="0" smtClean="0">
                          <a:solidFill>
                            <a:schemeClr val="dk1"/>
                          </a:solidFill>
                          <a:effectLst/>
                          <a:latin typeface="+mn-lt"/>
                          <a:ea typeface="+mn-ea"/>
                          <a:cs typeface="+mn-cs"/>
                        </a:rPr>
                        <a:t>:</a:t>
                      </a:r>
                      <a:endParaRPr lang="en-US" dirty="0"/>
                    </a:p>
                  </a:txBody>
                  <a:tcPr/>
                </a:tc>
                <a:tc>
                  <a:txBody>
                    <a:bodyPr/>
                    <a:lstStyle/>
                    <a:p>
                      <a:r>
                        <a:rPr lang="en-US" dirty="0" smtClean="0"/>
                        <a:t>$25,000</a:t>
                      </a:r>
                      <a:endParaRPr lang="en-US" dirty="0"/>
                    </a:p>
                  </a:txBody>
                  <a:tcPr/>
                </a:tc>
              </a:tr>
              <a:tr h="472440">
                <a:tc>
                  <a:txBody>
                    <a:bodyPr/>
                    <a:lstStyle/>
                    <a:p>
                      <a:r>
                        <a:rPr kumimoji="0" lang="en-GB" sz="1800" b="1" kern="1200" dirty="0" smtClean="0">
                          <a:solidFill>
                            <a:schemeClr val="dk1"/>
                          </a:solidFill>
                          <a:effectLst/>
                          <a:latin typeface="+mn-lt"/>
                          <a:ea typeface="+mn-ea"/>
                          <a:cs typeface="+mn-cs"/>
                        </a:rPr>
                        <a:t>Implement Project Period</a:t>
                      </a:r>
                      <a:endParaRPr lang="en-US" b="1" dirty="0"/>
                    </a:p>
                  </a:txBody>
                  <a:tcPr/>
                </a:tc>
                <a:tc>
                  <a:txBody>
                    <a:bodyPr/>
                    <a:lstStyle/>
                    <a:p>
                      <a:r>
                        <a:rPr lang="en-US" b="0" dirty="0" smtClean="0"/>
                        <a:t>2</a:t>
                      </a:r>
                      <a:r>
                        <a:rPr lang="en-US" b="0" baseline="0" dirty="0" smtClean="0"/>
                        <a:t> Months</a:t>
                      </a:r>
                      <a:endParaRPr lang="en-US" b="0" dirty="0"/>
                    </a:p>
                  </a:txBody>
                  <a:tcPr/>
                </a:tc>
                <a:tc>
                  <a:txBody>
                    <a:bodyPr/>
                    <a:lstStyle/>
                    <a:p>
                      <a:r>
                        <a:rPr lang="en-US" dirty="0" smtClean="0"/>
                        <a:t>Requested funds in USD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$25,000</a:t>
                      </a:r>
                    </a:p>
                    <a:p>
                      <a:endParaRPr lang="en-US" dirty="0"/>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5"/>
          <a:stretch>
            <a:fillRect/>
          </a:stretch>
        </p:blipFill>
        <p:spPr>
          <a:xfrm>
            <a:off x="2362200" y="6019800"/>
            <a:ext cx="1295400" cy="747593"/>
          </a:xfrm>
          <a:prstGeom prst="rect">
            <a:avLst/>
          </a:prstGeom>
        </p:spPr>
      </p:pic>
      <p:pic>
        <p:nvPicPr>
          <p:cNvPr id="11" name="Picture 10"/>
          <p:cNvPicPr/>
          <p:nvPr/>
        </p:nvPicPr>
        <p:blipFill>
          <a:blip r:embed="rId6"/>
          <a:stretch>
            <a:fillRect/>
          </a:stretch>
        </p:blipFill>
        <p:spPr>
          <a:xfrm>
            <a:off x="3810000" y="6019800"/>
            <a:ext cx="1447800" cy="733738"/>
          </a:xfrm>
          <a:prstGeom prst="rect">
            <a:avLst/>
          </a:prstGeom>
        </p:spPr>
      </p:pic>
      <p:pic>
        <p:nvPicPr>
          <p:cNvPr id="12" name="Picture 11"/>
          <p:cNvPicPr/>
          <p:nvPr/>
        </p:nvPicPr>
        <p:blipFill>
          <a:blip r:embed="rId7"/>
          <a:stretch>
            <a:fillRect/>
          </a:stretch>
        </p:blipFill>
        <p:spPr>
          <a:xfrm>
            <a:off x="5334001" y="6019800"/>
            <a:ext cx="1523999" cy="733738"/>
          </a:xfrm>
          <a:prstGeom prst="rect">
            <a:avLst/>
          </a:prstGeom>
        </p:spPr>
      </p:pic>
      <p:pic>
        <p:nvPicPr>
          <p:cNvPr id="13" name="Picture 12"/>
          <p:cNvPicPr/>
          <p:nvPr/>
        </p:nvPicPr>
        <p:blipFill>
          <a:blip r:embed="rId8"/>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28632782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47245315"/>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88323208"/>
              </p:ext>
            </p:extLst>
          </p:nvPr>
        </p:nvGraphicFramePr>
        <p:xfrm>
          <a:off x="633509" y="990600"/>
          <a:ext cx="8205691" cy="4939956"/>
        </p:xfrm>
        <a:graphic>
          <a:graphicData uri="http://schemas.openxmlformats.org/drawingml/2006/table">
            <a:tbl>
              <a:tblPr firstRow="1" bandRow="1">
                <a:tableStyleId>{5C22544A-7EE6-4342-B048-85BDC9FD1C3A}</a:tableStyleId>
              </a:tblPr>
              <a:tblGrid>
                <a:gridCol w="2643091"/>
                <a:gridCol w="5562600"/>
              </a:tblGrid>
              <a:tr h="1584831">
                <a:tc>
                  <a:txBody>
                    <a:bodyPr/>
                    <a:lstStyle/>
                    <a:p>
                      <a:r>
                        <a:rPr lang="en-US" dirty="0" smtClean="0">
                          <a:solidFill>
                            <a:schemeClr val="bg1"/>
                          </a:solidFill>
                        </a:rPr>
                        <a:t>Overview/Background:</a:t>
                      </a:r>
                      <a:endParaRPr lang="en-US" dirty="0">
                        <a:solidFill>
                          <a:schemeClr val="bg1"/>
                        </a:solidFill>
                      </a:endParaRPr>
                    </a:p>
                  </a:txBody>
                  <a:tcPr/>
                </a:tc>
                <a:tc>
                  <a:txBody>
                    <a:bodyPr/>
                    <a:lstStyle/>
                    <a:p>
                      <a:r>
                        <a:rPr lang="en-US" b="0" dirty="0" smtClean="0">
                          <a:solidFill>
                            <a:schemeClr val="bg1"/>
                          </a:solidFill>
                        </a:rPr>
                        <a:t>Smart Charcoal Briquette production is producing environmental friendly charcoal briquette, using biomass waste such as coconut shell and show dust. We did not cut down any tree during the manufacturing process.</a:t>
                      </a:r>
                      <a:endParaRPr lang="en-US" b="0" dirty="0">
                        <a:solidFill>
                          <a:schemeClr val="bg1"/>
                        </a:solidFill>
                      </a:endParaRPr>
                    </a:p>
                  </a:txBody>
                  <a:tcPr/>
                </a:tc>
              </a:tr>
              <a:tr h="1193370">
                <a:tc>
                  <a:txBody>
                    <a:bodyPr/>
                    <a:lstStyle/>
                    <a:p>
                      <a:r>
                        <a:rPr lang="en-US" b="1" dirty="0" smtClean="0"/>
                        <a:t>Objective</a:t>
                      </a:r>
                      <a:endParaRPr lang="en-US" b="1" dirty="0"/>
                    </a:p>
                  </a:txBody>
                  <a:tcPr/>
                </a:tc>
                <a:tc>
                  <a:txBody>
                    <a:bodyPr/>
                    <a:lstStyle/>
                    <a:p>
                      <a:r>
                        <a:rPr lang="en-US" dirty="0" smtClean="0"/>
                        <a:t>Our main aim is to produce Eco-friendly charcoal Briquette- Clean Cooking sustainable Energy in Sierra Leone. Our product is unique and ready to use in two minute, it can burn more than two hours, it ethical and sustainable, free from smoke, no toxic fumes and catches fire easily. Branding and Packaging, we have the best branding which is Cement paper bag. Our packaging will be in kilograms such as 2.5kg, 5kg, 10kg and 15kg. </a:t>
                      </a:r>
                      <a:endParaRPr lang="en-US" dirty="0"/>
                    </a:p>
                  </a:txBody>
                  <a:tcPr/>
                </a:tc>
              </a:tr>
              <a:tr h="106912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i="1" kern="1200" dirty="0" smtClean="0">
                          <a:solidFill>
                            <a:schemeClr val="dk1"/>
                          </a:solidFill>
                          <a:effectLst/>
                          <a:latin typeface="+mn-lt"/>
                          <a:ea typeface="+mn-ea"/>
                          <a:cs typeface="+mn-cs"/>
                        </a:rPr>
                        <a:t>Needs to be addressed:</a:t>
                      </a:r>
                      <a:endParaRPr kumimoji="0" lang="en-US" sz="1800" kern="1200" dirty="0" smtClean="0">
                        <a:solidFill>
                          <a:schemeClr val="dk1"/>
                        </a:solidFill>
                        <a:effectLst/>
                        <a:latin typeface="+mn-lt"/>
                        <a:ea typeface="+mn-ea"/>
                        <a:cs typeface="+mn-cs"/>
                      </a:endParaRPr>
                    </a:p>
                    <a:p>
                      <a:endParaRPr lang="en-US" dirty="0"/>
                    </a:p>
                  </a:txBody>
                  <a:tcPr/>
                </a:tc>
                <a:tc>
                  <a:txBody>
                    <a:bodyPr/>
                    <a:lstStyle/>
                    <a:p>
                      <a:r>
                        <a:rPr lang="en-US" dirty="0" smtClean="0"/>
                        <a:t>We establish this project to protect and save our planet/</a:t>
                      </a:r>
                    </a:p>
                    <a:p>
                      <a:r>
                        <a:rPr lang="en-US" dirty="0" smtClean="0"/>
                        <a:t>Communities, from deforestation, Woman in haling toxic fumes, Sea,</a:t>
                      </a:r>
                      <a:r>
                        <a:rPr lang="en-US" baseline="0" dirty="0" smtClean="0"/>
                        <a:t> Air </a:t>
                      </a:r>
                      <a:r>
                        <a:rPr lang="en-US" dirty="0" smtClean="0"/>
                        <a:t>and Land pollution, Landslide etc.</a:t>
                      </a:r>
                      <a:endParaRPr lang="en-US" dirty="0"/>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3967732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611707762"/>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24477031"/>
              </p:ext>
            </p:extLst>
          </p:nvPr>
        </p:nvGraphicFramePr>
        <p:xfrm>
          <a:off x="661218" y="1143000"/>
          <a:ext cx="8205691" cy="4632960"/>
        </p:xfrm>
        <a:graphic>
          <a:graphicData uri="http://schemas.openxmlformats.org/drawingml/2006/table">
            <a:tbl>
              <a:tblPr firstRow="1" bandRow="1">
                <a:tableStyleId>{5C22544A-7EE6-4342-B048-85BDC9FD1C3A}</a:tableStyleId>
              </a:tblPr>
              <a:tblGrid>
                <a:gridCol w="2643091"/>
                <a:gridCol w="5562600"/>
              </a:tblGrid>
              <a:tr h="4632960">
                <a:tc>
                  <a:txBody>
                    <a:bodyPr/>
                    <a:lstStyle/>
                    <a:p>
                      <a:r>
                        <a:rPr lang="en-US" dirty="0" smtClean="0">
                          <a:solidFill>
                            <a:schemeClr val="bg1"/>
                          </a:solidFill>
                        </a:rPr>
                        <a:t>Expected impact of outcomes and potential benefits:</a:t>
                      </a:r>
                      <a:endParaRPr lang="en-US" dirty="0">
                        <a:solidFill>
                          <a:schemeClr val="bg1"/>
                        </a:solidFill>
                      </a:endParaRPr>
                    </a:p>
                    <a:p>
                      <a:endParaRPr lang="en-US" dirty="0"/>
                    </a:p>
                  </a:txBody>
                  <a:tcPr/>
                </a:tc>
                <a:tc>
                  <a:txBody>
                    <a:bodyPr/>
                    <a:lstStyle/>
                    <a:p>
                      <a:r>
                        <a:rPr lang="en-US" b="0" dirty="0" smtClean="0">
                          <a:solidFill>
                            <a:schemeClr val="bg1"/>
                          </a:solidFill>
                        </a:rPr>
                        <a:t>By the end of this project am expecting the following impact and potential benefits to Sierra Leonean. Environmental, Social and Economic impact of briquette production:</a:t>
                      </a:r>
                    </a:p>
                    <a:p>
                      <a:r>
                        <a:rPr lang="en-US" b="1" dirty="0" smtClean="0">
                          <a:solidFill>
                            <a:schemeClr val="bg1"/>
                          </a:solidFill>
                        </a:rPr>
                        <a:t>Environmental Impact and potential benefits:</a:t>
                      </a:r>
                    </a:p>
                    <a:p>
                      <a:r>
                        <a:rPr lang="en-US" b="0" dirty="0" smtClean="0">
                          <a:solidFill>
                            <a:schemeClr val="bg1"/>
                          </a:solidFill>
                        </a:rPr>
                        <a:t>-Carbon Emission Reduction: One of the significant advantages of using charcoal briquettes is their lower carbon emission compared to traditional charcoal. Briquettes are made from recycled materials, such as Coconut shell, sawdust, or agricultural waste, which are compressed into uniform shapes. </a:t>
                      </a:r>
                    </a:p>
                    <a:p>
                      <a:r>
                        <a:rPr lang="en-US" b="0" dirty="0" smtClean="0">
                          <a:solidFill>
                            <a:schemeClr val="bg1"/>
                          </a:solidFill>
                        </a:rPr>
                        <a:t>-Deforestation Mitigation: The production of traditional charcoal often leads to deforestation as trees are harvested for their wood. This practice contributes to habitat loss, soil erosion, and a decline in biodiversity.</a:t>
                      </a:r>
                    </a:p>
                    <a:p>
                      <a:endParaRPr lang="en-US" b="0" dirty="0">
                        <a:solidFill>
                          <a:schemeClr val="bg1"/>
                        </a:solidFill>
                      </a:endParaRPr>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2680396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967744548"/>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08597737"/>
              </p:ext>
            </p:extLst>
          </p:nvPr>
        </p:nvGraphicFramePr>
        <p:xfrm>
          <a:off x="608109" y="1219200"/>
          <a:ext cx="8205691" cy="3931920"/>
        </p:xfrm>
        <a:graphic>
          <a:graphicData uri="http://schemas.openxmlformats.org/drawingml/2006/table">
            <a:tbl>
              <a:tblPr firstRow="1" bandRow="1">
                <a:tableStyleId>{5C22544A-7EE6-4342-B048-85BDC9FD1C3A}</a:tableStyleId>
              </a:tblPr>
              <a:tblGrid>
                <a:gridCol w="2643091"/>
                <a:gridCol w="5562600"/>
              </a:tblGrid>
              <a:tr h="3847326">
                <a:tc>
                  <a:txBody>
                    <a:bodyPr/>
                    <a:lstStyle/>
                    <a:p>
                      <a:r>
                        <a:rPr lang="en-US" dirty="0" smtClean="0">
                          <a:solidFill>
                            <a:schemeClr val="bg1"/>
                          </a:solidFill>
                        </a:rPr>
                        <a:t>Expected impact of outcomes and potential benefits:</a:t>
                      </a:r>
                      <a:endParaRPr lang="en-US" dirty="0">
                        <a:solidFill>
                          <a:schemeClr val="bg1"/>
                        </a:solidFill>
                      </a:endParaRPr>
                    </a:p>
                    <a:p>
                      <a:endParaRPr lang="en-US" dirty="0"/>
                    </a:p>
                  </a:txBody>
                  <a:tcPr/>
                </a:tc>
                <a:tc>
                  <a:txBody>
                    <a:bodyPr/>
                    <a:lstStyle/>
                    <a:p>
                      <a:r>
                        <a:rPr lang="en-US" b="1" dirty="0" smtClean="0">
                          <a:solidFill>
                            <a:schemeClr val="bg1"/>
                          </a:solidFill>
                        </a:rPr>
                        <a:t>Social Impact and potential benefits:</a:t>
                      </a:r>
                    </a:p>
                    <a:p>
                      <a:r>
                        <a:rPr lang="en-US" b="0" dirty="0" smtClean="0">
                          <a:solidFill>
                            <a:schemeClr val="bg1"/>
                          </a:solidFill>
                        </a:rPr>
                        <a:t>•Biomass briquettes are carbon-neutral, meaning they release no additional carbon dioxide into the atmosphere when burned</a:t>
                      </a:r>
                    </a:p>
                    <a:p>
                      <a:r>
                        <a:rPr lang="en-US" b="0" dirty="0" smtClean="0">
                          <a:solidFill>
                            <a:schemeClr val="bg1"/>
                          </a:solidFill>
                        </a:rPr>
                        <a:t>•By reducing reliance on fossil fuels, the adoption of biomass briquettes helps mitigate greenhouse gas emissions, thus contributing to climate change mitigation efforts.</a:t>
                      </a:r>
                    </a:p>
                    <a:p>
                      <a:r>
                        <a:rPr lang="en-US" b="0" dirty="0" smtClean="0">
                          <a:solidFill>
                            <a:schemeClr val="bg1"/>
                          </a:solidFill>
                        </a:rPr>
                        <a:t>•By diverting residues towards productive use, biomass briquettes play a crucial role in waste management and carbon sequestration, further enhancing their environmental credentials.</a:t>
                      </a:r>
                    </a:p>
                    <a:p>
                      <a:r>
                        <a:rPr lang="en-US" b="1" dirty="0" smtClean="0">
                          <a:solidFill>
                            <a:schemeClr val="bg1"/>
                          </a:solidFill>
                        </a:rPr>
                        <a:t>Economic Impact and potential benefits:</a:t>
                      </a:r>
                    </a:p>
                    <a:p>
                      <a:endParaRPr lang="en-US" b="0" dirty="0">
                        <a:solidFill>
                          <a:schemeClr val="bg1"/>
                        </a:solidFill>
                      </a:endParaRPr>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4088111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608327425"/>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76118711"/>
              </p:ext>
            </p:extLst>
          </p:nvPr>
        </p:nvGraphicFramePr>
        <p:xfrm>
          <a:off x="483009" y="1219200"/>
          <a:ext cx="8101782" cy="4800600"/>
        </p:xfrm>
        <a:graphic>
          <a:graphicData uri="http://schemas.openxmlformats.org/drawingml/2006/table">
            <a:tbl>
              <a:tblPr firstRow="1" bandRow="1">
                <a:tableStyleId>{5C22544A-7EE6-4342-B048-85BDC9FD1C3A}</a:tableStyleId>
              </a:tblPr>
              <a:tblGrid>
                <a:gridCol w="2707799"/>
                <a:gridCol w="5393983"/>
              </a:tblGrid>
              <a:tr h="4800600">
                <a:tc>
                  <a:txBody>
                    <a:bodyPr/>
                    <a:lstStyle/>
                    <a:p>
                      <a:r>
                        <a:rPr lang="en-US" dirty="0" smtClean="0">
                          <a:solidFill>
                            <a:schemeClr val="bg1"/>
                          </a:solidFill>
                        </a:rPr>
                        <a:t>Expected impact of outcomes and potential benefits:</a:t>
                      </a:r>
                      <a:endParaRPr lang="en-US" dirty="0">
                        <a:solidFill>
                          <a:schemeClr val="bg1"/>
                        </a:solidFill>
                      </a:endParaRPr>
                    </a:p>
                    <a:p>
                      <a:endParaRPr lang="en-US" dirty="0"/>
                    </a:p>
                  </a:txBody>
                  <a:tcPr/>
                </a:tc>
                <a:tc>
                  <a:txBody>
                    <a:bodyPr/>
                    <a:lstStyle/>
                    <a:p>
                      <a:r>
                        <a:rPr lang="en-US" b="1" dirty="0" smtClean="0">
                          <a:solidFill>
                            <a:schemeClr val="bg1"/>
                          </a:solidFill>
                        </a:rPr>
                        <a:t></a:t>
                      </a:r>
                      <a:r>
                        <a:rPr lang="en-US" b="0" dirty="0" smtClean="0">
                          <a:solidFill>
                            <a:schemeClr val="bg1"/>
                          </a:solidFill>
                        </a:rPr>
                        <a:t>98% of Sierra Leone population are using charcoal briquette and consumers have discovered the advantages of briquettes, and the demand for biomass briquettes has been growing. Renewable initiatives have further boosted the possibilities for briquetting, and therefore prices have increased, and suppliers have been struggling to keep up with the progressive market. Therefore, briquetting is a profitable business in most circumstances.</a:t>
                      </a:r>
                    </a:p>
                    <a:p>
                      <a:r>
                        <a:rPr lang="en-US" b="0" dirty="0" smtClean="0">
                          <a:solidFill>
                            <a:schemeClr val="bg1"/>
                          </a:solidFill>
                        </a:rPr>
                        <a:t></a:t>
                      </a:r>
                      <a:r>
                        <a:rPr lang="en-US" b="0" baseline="0" dirty="0" smtClean="0">
                          <a:solidFill>
                            <a:schemeClr val="bg1"/>
                          </a:solidFill>
                        </a:rPr>
                        <a:t> </a:t>
                      </a:r>
                      <a:r>
                        <a:rPr lang="en-US" b="0" dirty="0" smtClean="0">
                          <a:solidFill>
                            <a:schemeClr val="bg1"/>
                          </a:solidFill>
                        </a:rPr>
                        <a:t>Furthermore, densification of biomass is an important element in trading and handling biomass, as </a:t>
                      </a:r>
                      <a:r>
                        <a:rPr lang="en-US" b="0" dirty="0" err="1" smtClean="0">
                          <a:solidFill>
                            <a:schemeClr val="bg1"/>
                          </a:solidFill>
                        </a:rPr>
                        <a:t>densified</a:t>
                      </a:r>
                      <a:r>
                        <a:rPr lang="en-US" b="0" dirty="0" smtClean="0">
                          <a:solidFill>
                            <a:schemeClr val="bg1"/>
                          </a:solidFill>
                        </a:rPr>
                        <a:t> fuel offers logistical advantages and becomes a commodity ensuring high energy content and homogeneous quality</a:t>
                      </a:r>
                    </a:p>
                    <a:p>
                      <a:r>
                        <a:rPr lang="en-US" b="0" dirty="0" err="1" smtClean="0">
                          <a:solidFill>
                            <a:schemeClr val="bg1"/>
                          </a:solidFill>
                        </a:rPr>
                        <a:t>ocial</a:t>
                      </a:r>
                      <a:r>
                        <a:rPr lang="en-US" b="0" dirty="0" smtClean="0">
                          <a:solidFill>
                            <a:schemeClr val="bg1"/>
                          </a:solidFill>
                        </a:rPr>
                        <a:t> Impact and potential benefits</a:t>
                      </a:r>
                      <a:r>
                        <a:rPr lang="en-US" b="1" dirty="0" smtClean="0">
                          <a:solidFill>
                            <a:schemeClr val="bg1"/>
                          </a:solidFill>
                        </a:rPr>
                        <a:t>:</a:t>
                      </a:r>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128575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060556485"/>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79475127"/>
              </p:ext>
            </p:extLst>
          </p:nvPr>
        </p:nvGraphicFramePr>
        <p:xfrm>
          <a:off x="483008" y="1017693"/>
          <a:ext cx="8127591" cy="4968240"/>
        </p:xfrm>
        <a:graphic>
          <a:graphicData uri="http://schemas.openxmlformats.org/drawingml/2006/table">
            <a:tbl>
              <a:tblPr firstRow="1" bandRow="1">
                <a:tableStyleId>{5C22544A-7EE6-4342-B048-85BDC9FD1C3A}</a:tableStyleId>
              </a:tblPr>
              <a:tblGrid>
                <a:gridCol w="2716425"/>
                <a:gridCol w="5411166"/>
              </a:tblGrid>
              <a:tr h="4773507">
                <a:tc>
                  <a:txBody>
                    <a:bodyPr/>
                    <a:lstStyle/>
                    <a:p>
                      <a:r>
                        <a:rPr lang="en-US" dirty="0" smtClean="0">
                          <a:solidFill>
                            <a:schemeClr val="bg1"/>
                          </a:solidFill>
                        </a:rPr>
                        <a:t>Work planning, stakeholder involvement:</a:t>
                      </a:r>
                      <a:endParaRPr lang="en-US" dirty="0"/>
                    </a:p>
                  </a:txBody>
                  <a:tcPr/>
                </a:tc>
                <a:tc>
                  <a:txBody>
                    <a:bodyPr/>
                    <a:lstStyle/>
                    <a:p>
                      <a:r>
                        <a:rPr lang="en-US" sz="1600" b="0" dirty="0" smtClean="0">
                          <a:solidFill>
                            <a:schemeClr val="bg1"/>
                          </a:solidFill>
                        </a:rPr>
                        <a:t>We are engaging both the internal stakeholder and External stakeholder and ensuing they participate on this project. Below are our targeted stakeholders:</a:t>
                      </a:r>
                    </a:p>
                    <a:p>
                      <a:r>
                        <a:rPr lang="en-US" sz="1600" b="0" dirty="0" smtClean="0">
                          <a:solidFill>
                            <a:schemeClr val="bg1"/>
                          </a:solidFill>
                        </a:rPr>
                        <a:t>1. Project Manager: Responsible for planning and overseeing the project from start to finish.</a:t>
                      </a:r>
                    </a:p>
                    <a:p>
                      <a:r>
                        <a:rPr lang="en-US" sz="1600" b="0" dirty="0" smtClean="0">
                          <a:solidFill>
                            <a:schemeClr val="bg1"/>
                          </a:solidFill>
                        </a:rPr>
                        <a:t> 2. Team Members: Individuals directly working on the project tasks.</a:t>
                      </a:r>
                    </a:p>
                    <a:p>
                      <a:r>
                        <a:rPr lang="en-US" sz="1600" b="0" dirty="0" smtClean="0">
                          <a:solidFill>
                            <a:schemeClr val="bg1"/>
                          </a:solidFill>
                        </a:rPr>
                        <a:t> 3. Resource Managers: Responsible for securing resources necessary for project execution.</a:t>
                      </a:r>
                    </a:p>
                    <a:p>
                      <a:r>
                        <a:rPr lang="en-US" sz="1600" b="0" dirty="0" smtClean="0">
                          <a:solidFill>
                            <a:schemeClr val="bg1"/>
                          </a:solidFill>
                        </a:rPr>
                        <a:t> 4. Executives &amp; Senior Management: Provide strategic direction and make high-level decisions.</a:t>
                      </a:r>
                    </a:p>
                    <a:p>
                      <a:r>
                        <a:rPr lang="en-US" sz="1600" b="0" dirty="0" smtClean="0">
                          <a:solidFill>
                            <a:schemeClr val="bg1"/>
                          </a:solidFill>
                        </a:rPr>
                        <a:t> 5. Sponsors: Support and fund the project and the team working on it.</a:t>
                      </a:r>
                    </a:p>
                    <a:p>
                      <a:r>
                        <a:rPr lang="en-US" sz="1600" b="0" dirty="0" smtClean="0">
                          <a:solidFill>
                            <a:schemeClr val="bg1"/>
                          </a:solidFill>
                        </a:rPr>
                        <a:t> 6. Vendors: Provide goods or services needed for the project.</a:t>
                      </a:r>
                    </a:p>
                    <a:p>
                      <a:r>
                        <a:rPr lang="en-US" sz="1600" b="0" dirty="0" smtClean="0">
                          <a:solidFill>
                            <a:schemeClr val="bg1"/>
                          </a:solidFill>
                        </a:rPr>
                        <a:t> 7. End Users: The individuals who will use the product or service once the project is complete.</a:t>
                      </a:r>
                    </a:p>
                    <a:p>
                      <a:r>
                        <a:rPr lang="en-US" sz="1600" b="0" dirty="0" smtClean="0">
                          <a:solidFill>
                            <a:schemeClr val="bg1"/>
                          </a:solidFill>
                        </a:rPr>
                        <a:t> 8. Government: Government agencies that collect taxes and are concerned with the project’s broader social and economic impact</a:t>
                      </a:r>
                    </a:p>
                    <a:p>
                      <a:endParaRPr lang="en-US" sz="1600" b="0" dirty="0" smtClean="0">
                        <a:solidFill>
                          <a:schemeClr val="bg1"/>
                        </a:solidFill>
                      </a:endParaRPr>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1225854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929050294"/>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51866360"/>
              </p:ext>
            </p:extLst>
          </p:nvPr>
        </p:nvGraphicFramePr>
        <p:xfrm>
          <a:off x="633509" y="990600"/>
          <a:ext cx="8281891" cy="4891776"/>
        </p:xfrm>
        <a:graphic>
          <a:graphicData uri="http://schemas.openxmlformats.org/drawingml/2006/table">
            <a:tbl>
              <a:tblPr firstRow="1" bandRow="1">
                <a:tableStyleId>{5C22544A-7EE6-4342-B048-85BDC9FD1C3A}</a:tableStyleId>
              </a:tblPr>
              <a:tblGrid>
                <a:gridCol w="2667635"/>
                <a:gridCol w="5614256"/>
              </a:tblGrid>
              <a:tr h="1996704">
                <a:tc>
                  <a:txBody>
                    <a:bodyPr/>
                    <a:lstStyle/>
                    <a:p>
                      <a:r>
                        <a:rPr lang="en-US" dirty="0" smtClean="0">
                          <a:solidFill>
                            <a:schemeClr val="bg1"/>
                          </a:solidFill>
                        </a:rPr>
                        <a:t>Indicate the Multi Annual Roadmap(s) to which my proposal relates:</a:t>
                      </a:r>
                      <a:endParaRPr lang="en-US" dirty="0">
                        <a:solidFill>
                          <a:schemeClr val="bg1"/>
                        </a:solidFill>
                      </a:endParaRPr>
                    </a:p>
                  </a:txBody>
                  <a:tcPr/>
                </a:tc>
                <a:tc>
                  <a:txBody>
                    <a:bodyPr/>
                    <a:lstStyle/>
                    <a:p>
                      <a:r>
                        <a:rPr lang="en-US" b="0" dirty="0" smtClean="0">
                          <a:solidFill>
                            <a:schemeClr val="bg1"/>
                          </a:solidFill>
                        </a:rPr>
                        <a:t>1.</a:t>
                      </a:r>
                      <a:r>
                        <a:rPr lang="en-US" b="0" baseline="0" dirty="0" smtClean="0">
                          <a:solidFill>
                            <a:schemeClr val="bg1"/>
                          </a:solidFill>
                        </a:rPr>
                        <a:t> </a:t>
                      </a:r>
                      <a:r>
                        <a:rPr lang="en-US" b="0" dirty="0" smtClean="0">
                          <a:solidFill>
                            <a:schemeClr val="bg1"/>
                          </a:solidFill>
                        </a:rPr>
                        <a:t>Clean Cooking sustainable  Energy</a:t>
                      </a:r>
                    </a:p>
                    <a:p>
                      <a:r>
                        <a:rPr lang="en-US" b="0" dirty="0" smtClean="0">
                          <a:solidFill>
                            <a:schemeClr val="bg1"/>
                          </a:solidFill>
                        </a:rPr>
                        <a:t>2. West Management</a:t>
                      </a:r>
                    </a:p>
                    <a:p>
                      <a:r>
                        <a:rPr lang="en-US" b="0" dirty="0" smtClean="0">
                          <a:solidFill>
                            <a:schemeClr val="bg1"/>
                          </a:solidFill>
                        </a:rPr>
                        <a:t>3. Restoring Forest</a:t>
                      </a:r>
                    </a:p>
                    <a:p>
                      <a:r>
                        <a:rPr lang="en-US" b="0" dirty="0" smtClean="0">
                          <a:solidFill>
                            <a:schemeClr val="bg1"/>
                          </a:solidFill>
                        </a:rPr>
                        <a:t>4. Clean Air, Sea and Land Pollution</a:t>
                      </a:r>
                    </a:p>
                    <a:p>
                      <a:r>
                        <a:rPr lang="en-US" b="0" dirty="0" smtClean="0">
                          <a:solidFill>
                            <a:schemeClr val="bg1"/>
                          </a:solidFill>
                        </a:rPr>
                        <a:t>5. Carbon Emission Reduction</a:t>
                      </a:r>
                    </a:p>
                    <a:p>
                      <a:pPr marL="0" indent="0">
                        <a:buFont typeface="Courier New" pitchFamily="49" charset="0"/>
                        <a:buNone/>
                      </a:pPr>
                      <a:endParaRPr lang="en-US" b="0" dirty="0" smtClean="0">
                        <a:solidFill>
                          <a:schemeClr val="bg1"/>
                        </a:solidFill>
                      </a:endParaRPr>
                    </a:p>
                    <a:p>
                      <a:endParaRPr lang="en-US" b="0" dirty="0">
                        <a:solidFill>
                          <a:schemeClr val="bg1"/>
                        </a:solidFill>
                      </a:endParaRPr>
                    </a:p>
                  </a:txBody>
                  <a:tcPr/>
                </a:tc>
              </a:tr>
              <a:tr h="2880096">
                <a:tc>
                  <a:txBody>
                    <a:bodyPr/>
                    <a:lstStyle/>
                    <a:p>
                      <a:r>
                        <a:rPr lang="en-US" b="1" dirty="0" smtClean="0"/>
                        <a:t>Expected impacts at African and/or international</a:t>
                      </a:r>
                      <a:endParaRPr lang="en-US" b="1" dirty="0"/>
                    </a:p>
                    <a:p>
                      <a:endParaRPr lang="en-US" dirty="0"/>
                    </a:p>
                  </a:txBody>
                  <a:tcPr/>
                </a:tc>
                <a:tc>
                  <a:txBody>
                    <a:bodyPr/>
                    <a:lstStyle/>
                    <a:p>
                      <a:pPr marL="342900" indent="-342900">
                        <a:buAutoNum type="arabicPeriod"/>
                      </a:pPr>
                      <a:r>
                        <a:rPr lang="en-US" dirty="0" smtClean="0"/>
                        <a:t>Provide Employment Facility and Income in Rural Areas: Charcoal briquette production and trade contributes to the national economy by providing rural incomes, tax revenue and employment.</a:t>
                      </a:r>
                    </a:p>
                    <a:p>
                      <a:pPr marL="342900" indent="-342900">
                        <a:buAutoNum type="arabicPeriod"/>
                      </a:pPr>
                      <a:r>
                        <a:rPr lang="en-US" dirty="0" smtClean="0"/>
                        <a:t>Recycle the Waste and Reduce Pollution</a:t>
                      </a:r>
                    </a:p>
                    <a:p>
                      <a:pPr marL="342900" indent="-342900">
                        <a:buAutoNum type="arabicPeriod"/>
                      </a:pPr>
                      <a:r>
                        <a:rPr lang="en-US" dirty="0" smtClean="0"/>
                        <a:t>Improved Air Quality</a:t>
                      </a:r>
                    </a:p>
                    <a:p>
                      <a:pPr marL="342900" indent="-342900">
                        <a:buAutoNum type="arabicPeriod"/>
                      </a:pPr>
                      <a:r>
                        <a:rPr lang="en-US" dirty="0" smtClean="0"/>
                        <a:t>Sustainable Fuel Choice: Opting for charcoal briquettes supports sustainable fuel choices</a:t>
                      </a:r>
                      <a:endParaRPr lang="en-US" dirty="0"/>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10026164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819399"/>
          </a:xfrm>
        </p:spPr>
        <p:txBody>
          <a:bodyPr/>
          <a:lstStyle/>
          <a:p>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659603491"/>
              </p:ext>
            </p:extLst>
          </p:nvPr>
        </p:nvGraphicFramePr>
        <p:xfrm>
          <a:off x="1524000" y="1397000"/>
          <a:ext cx="6096000" cy="370840"/>
        </p:xfrm>
        <a:graphic>
          <a:graphicData uri="http://schemas.openxmlformats.org/drawingml/2006/table">
            <a:tbl>
              <a:tblPr firstRow="1" bandRow="1">
                <a:tableStyleId>{5C22544A-7EE6-4342-B048-85BDC9FD1C3A}</a:tableStyleId>
              </a:tblPr>
              <a:tblGrid>
                <a:gridCol w="3048000"/>
                <a:gridCol w="3048000"/>
              </a:tblGrid>
              <a:tr h="370840">
                <a:tc>
                  <a:txBody>
                    <a:bodyPr/>
                    <a:lstStyle/>
                    <a:p>
                      <a:endParaRPr lang="en-US" dirty="0"/>
                    </a:p>
                  </a:txBody>
                  <a:tcPr/>
                </a:tc>
                <a:tc>
                  <a:txBody>
                    <a:bodyPr/>
                    <a:lstStyle/>
                    <a:p>
                      <a:endParaRPr lang="en-US"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04050388"/>
              </p:ext>
            </p:extLst>
          </p:nvPr>
        </p:nvGraphicFramePr>
        <p:xfrm>
          <a:off x="633509" y="990600"/>
          <a:ext cx="8281892" cy="4312920"/>
        </p:xfrm>
        <a:graphic>
          <a:graphicData uri="http://schemas.openxmlformats.org/drawingml/2006/table">
            <a:tbl>
              <a:tblPr firstRow="1" bandRow="1">
                <a:tableStyleId>{073A0DAA-6AF3-43AB-8588-CEC1D06C72B9}</a:tableStyleId>
              </a:tblPr>
              <a:tblGrid>
                <a:gridCol w="661891"/>
                <a:gridCol w="5867400"/>
                <a:gridCol w="1752601"/>
              </a:tblGrid>
              <a:tr h="304800">
                <a:tc gridSpan="3">
                  <a:txBody>
                    <a:bodyPr/>
                    <a:lstStyle/>
                    <a:p>
                      <a:pPr algn="ctr"/>
                      <a:r>
                        <a:rPr lang="en-US" dirty="0" smtClean="0"/>
                        <a:t>BUDGET </a:t>
                      </a:r>
                      <a:endParaRPr lang="en-US" dirty="0">
                        <a:solidFill>
                          <a:schemeClr val="bg1"/>
                        </a:solidFill>
                      </a:endParaRPr>
                    </a:p>
                  </a:txBody>
                  <a:tcPr/>
                </a:tc>
                <a:tc hMerge="1">
                  <a:txBody>
                    <a:bodyPr/>
                    <a:lstStyle/>
                    <a:p>
                      <a:endParaRPr lang="en-US" b="0" dirty="0">
                        <a:solidFill>
                          <a:schemeClr val="bg1"/>
                        </a:solidFill>
                      </a:endParaRPr>
                    </a:p>
                  </a:txBody>
                  <a:tcPr/>
                </a:tc>
                <a:tc hMerge="1">
                  <a:txBody>
                    <a:bodyPr/>
                    <a:lstStyle/>
                    <a:p>
                      <a:pPr algn="ctr"/>
                      <a:endParaRPr lang="en-US" dirty="0">
                        <a:solidFill>
                          <a:schemeClr val="bg1"/>
                        </a:solidFill>
                      </a:endParaRPr>
                    </a:p>
                  </a:txBody>
                  <a:tcPr/>
                </a:tc>
              </a:tr>
              <a:tr h="243840">
                <a:tc>
                  <a:txBody>
                    <a:bodyPr/>
                    <a:lstStyle/>
                    <a:p>
                      <a:pPr algn="ctr"/>
                      <a:r>
                        <a:rPr lang="en-US" b="1" dirty="0" smtClean="0"/>
                        <a:t>S/N</a:t>
                      </a:r>
                      <a:endParaRPr lang="en-US" b="1" dirty="0"/>
                    </a:p>
                  </a:txBody>
                  <a:tcPr/>
                </a:tc>
                <a:tc>
                  <a:txBody>
                    <a:bodyPr/>
                    <a:lstStyle/>
                    <a:p>
                      <a:pPr marL="0" indent="0" algn="ctr">
                        <a:buNone/>
                      </a:pPr>
                      <a:r>
                        <a:rPr lang="en-US" b="1" dirty="0" smtClean="0"/>
                        <a:t>Description</a:t>
                      </a:r>
                      <a:r>
                        <a:rPr lang="en-US" b="1" baseline="0" dirty="0" smtClean="0"/>
                        <a:t> </a:t>
                      </a:r>
                      <a:endParaRPr lang="en-US" b="1" dirty="0"/>
                    </a:p>
                  </a:txBody>
                  <a:tcPr/>
                </a:tc>
                <a:tc>
                  <a:txBody>
                    <a:bodyPr/>
                    <a:lstStyle/>
                    <a:p>
                      <a:pPr marL="0" indent="0" algn="ctr">
                        <a:buNone/>
                      </a:pPr>
                      <a:r>
                        <a:rPr lang="en-US" b="1" dirty="0" smtClean="0"/>
                        <a:t>Amount</a:t>
                      </a:r>
                      <a:r>
                        <a:rPr lang="en-US" b="1" baseline="0" dirty="0" smtClean="0"/>
                        <a:t> (USD)</a:t>
                      </a:r>
                      <a:endParaRPr lang="en-US" b="1" dirty="0"/>
                    </a:p>
                  </a:txBody>
                  <a:tcPr/>
                </a:tc>
              </a:tr>
              <a:tr h="182880">
                <a:tc>
                  <a:txBody>
                    <a:bodyPr/>
                    <a:lstStyle/>
                    <a:p>
                      <a:r>
                        <a:rPr lang="en-US" dirty="0" smtClean="0"/>
                        <a:t>01.</a:t>
                      </a:r>
                      <a:endParaRPr lang="en-US" dirty="0"/>
                    </a:p>
                  </a:txBody>
                  <a:tcPr/>
                </a:tc>
                <a:tc>
                  <a:txBody>
                    <a:bodyPr/>
                    <a:lstStyle/>
                    <a:p>
                      <a:pPr marL="0" indent="0">
                        <a:buNone/>
                      </a:pPr>
                      <a:r>
                        <a:rPr lang="en-US" dirty="0" smtClean="0"/>
                        <a:t>Purchase of Advance Machines from China</a:t>
                      </a:r>
                    </a:p>
                    <a:p>
                      <a:pPr marL="0" indent="0">
                        <a:buNone/>
                      </a:pPr>
                      <a:r>
                        <a:rPr lang="en-US" dirty="0" smtClean="0"/>
                        <a:t>Crusher Machine, Extruder/Briquette Machine, Carbonization Machine and Dryer Machine </a:t>
                      </a:r>
                      <a:endParaRPr lang="en-US" dirty="0"/>
                    </a:p>
                  </a:txBody>
                  <a:tcPr/>
                </a:tc>
                <a:tc>
                  <a:txBody>
                    <a:bodyPr/>
                    <a:lstStyle/>
                    <a:p>
                      <a:pPr marL="0" indent="0">
                        <a:buNone/>
                      </a:pPr>
                      <a:r>
                        <a:rPr lang="en-US" dirty="0" smtClean="0"/>
                        <a:t>              13,000</a:t>
                      </a:r>
                      <a:endParaRPr lang="en-US" dirty="0"/>
                    </a:p>
                  </a:txBody>
                  <a:tcPr/>
                </a:tc>
              </a:tr>
              <a:tr h="381000">
                <a:tc>
                  <a:txBody>
                    <a:bodyPr/>
                    <a:lstStyle/>
                    <a:p>
                      <a:r>
                        <a:rPr lang="en-US" dirty="0" smtClean="0"/>
                        <a:t>02.</a:t>
                      </a:r>
                      <a:endParaRPr lang="en-US" dirty="0"/>
                    </a:p>
                  </a:txBody>
                  <a:tcPr/>
                </a:tc>
                <a:tc>
                  <a:txBody>
                    <a:bodyPr/>
                    <a:lstStyle/>
                    <a:p>
                      <a:pPr marL="0" indent="0">
                        <a:buNone/>
                      </a:pPr>
                      <a:r>
                        <a:rPr lang="en-US" dirty="0" smtClean="0"/>
                        <a:t>Shipment and Clearing from China port to Freetown port</a:t>
                      </a:r>
                      <a:endParaRPr lang="en-US" dirty="0"/>
                    </a:p>
                  </a:txBody>
                  <a:tcPr/>
                </a:tc>
                <a:tc>
                  <a:txBody>
                    <a:bodyPr/>
                    <a:lstStyle/>
                    <a:p>
                      <a:pPr marL="0" indent="0">
                        <a:buNone/>
                      </a:pPr>
                      <a:r>
                        <a:rPr lang="en-US" dirty="0" smtClean="0"/>
                        <a:t>                4,500</a:t>
                      </a:r>
                      <a:endParaRPr lang="en-US" dirty="0"/>
                    </a:p>
                  </a:txBody>
                  <a:tcPr/>
                </a:tc>
              </a:tr>
              <a:tr h="198120">
                <a:tc>
                  <a:txBody>
                    <a:bodyPr/>
                    <a:lstStyle/>
                    <a:p>
                      <a:r>
                        <a:rPr lang="en-US" dirty="0" smtClean="0"/>
                        <a:t>03.</a:t>
                      </a:r>
                      <a:endParaRPr lang="en-US" dirty="0"/>
                    </a:p>
                  </a:txBody>
                  <a:tcPr/>
                </a:tc>
                <a:tc>
                  <a:txBody>
                    <a:bodyPr/>
                    <a:lstStyle/>
                    <a:p>
                      <a:pPr marL="0" indent="0">
                        <a:buNone/>
                      </a:pPr>
                      <a:r>
                        <a:rPr lang="en-US" dirty="0" smtClean="0"/>
                        <a:t>15KVA-20KVA Generator </a:t>
                      </a:r>
                      <a:endParaRPr lang="en-US" dirty="0"/>
                    </a:p>
                  </a:txBody>
                  <a:tcPr/>
                </a:tc>
                <a:tc>
                  <a:txBody>
                    <a:bodyPr/>
                    <a:lstStyle/>
                    <a:p>
                      <a:pPr marL="0" indent="0">
                        <a:buNone/>
                      </a:pPr>
                      <a:r>
                        <a:rPr lang="en-US" dirty="0" smtClean="0"/>
                        <a:t>                3,000</a:t>
                      </a:r>
                      <a:endParaRPr lang="en-US" dirty="0"/>
                    </a:p>
                  </a:txBody>
                  <a:tcPr/>
                </a:tc>
              </a:tr>
              <a:tr h="441960">
                <a:tc>
                  <a:txBody>
                    <a:bodyPr/>
                    <a:lstStyle/>
                    <a:p>
                      <a:r>
                        <a:rPr lang="en-US" dirty="0" smtClean="0"/>
                        <a:t>04</a:t>
                      </a:r>
                      <a:endParaRPr lang="en-US" dirty="0"/>
                    </a:p>
                  </a:txBody>
                  <a:tcPr/>
                </a:tc>
                <a:tc>
                  <a:txBody>
                    <a:bodyPr/>
                    <a:lstStyle/>
                    <a:p>
                      <a:pPr marL="0" indent="0">
                        <a:buNone/>
                      </a:pPr>
                      <a:r>
                        <a:rPr lang="en-US" dirty="0" smtClean="0"/>
                        <a:t>Delivery Van</a:t>
                      </a:r>
                      <a:endParaRPr lang="en-US" dirty="0"/>
                    </a:p>
                  </a:txBody>
                  <a:tcPr/>
                </a:tc>
                <a:tc>
                  <a:txBody>
                    <a:bodyPr/>
                    <a:lstStyle/>
                    <a:p>
                      <a:pPr marL="0" indent="0">
                        <a:buNone/>
                      </a:pPr>
                      <a:r>
                        <a:rPr lang="en-US" dirty="0" smtClean="0"/>
                        <a:t>                3,000</a:t>
                      </a:r>
                      <a:endParaRPr lang="en-US" dirty="0"/>
                    </a:p>
                  </a:txBody>
                  <a:tcPr/>
                </a:tc>
              </a:tr>
              <a:tr h="441960">
                <a:tc>
                  <a:txBody>
                    <a:bodyPr/>
                    <a:lstStyle/>
                    <a:p>
                      <a:r>
                        <a:rPr lang="en-US" dirty="0" smtClean="0"/>
                        <a:t>05</a:t>
                      </a:r>
                      <a:endParaRPr lang="en-US" dirty="0"/>
                    </a:p>
                  </a:txBody>
                  <a:tcPr/>
                </a:tc>
                <a:tc>
                  <a:txBody>
                    <a:bodyPr/>
                    <a:lstStyle/>
                    <a:p>
                      <a:pPr marL="0" indent="0">
                        <a:buNone/>
                      </a:pPr>
                      <a:r>
                        <a:rPr kumimoji="0" lang="en-US" sz="1800" kern="1200" dirty="0" smtClean="0">
                          <a:solidFill>
                            <a:schemeClr val="dk1"/>
                          </a:solidFill>
                          <a:effectLst/>
                          <a:latin typeface="+mn-lt"/>
                          <a:ea typeface="+mn-ea"/>
                          <a:cs typeface="+mn-cs"/>
                        </a:rPr>
                        <a:t>Transport and payment of raw material from various dumpsite to the factory</a:t>
                      </a:r>
                      <a:endParaRPr lang="en-US" dirty="0"/>
                    </a:p>
                  </a:txBody>
                  <a:tcPr/>
                </a:tc>
                <a:tc>
                  <a:txBody>
                    <a:bodyPr/>
                    <a:lstStyle/>
                    <a:p>
                      <a:pPr marL="0" indent="0">
                        <a:buNone/>
                      </a:pPr>
                      <a:r>
                        <a:rPr lang="en-US" dirty="0" smtClean="0"/>
                        <a:t>                1,500</a:t>
                      </a:r>
                      <a:endParaRPr lang="en-US" dirty="0"/>
                    </a:p>
                  </a:txBody>
                  <a:tcPr/>
                </a:tc>
              </a:tr>
              <a:tr h="838200">
                <a:tc>
                  <a:txBody>
                    <a:bodyPr/>
                    <a:lstStyle/>
                    <a:p>
                      <a:endParaRPr lang="en-US" dirty="0"/>
                    </a:p>
                  </a:txBody>
                  <a:tcPr/>
                </a:tc>
                <a:tc>
                  <a:txBody>
                    <a:bodyPr/>
                    <a:lstStyle/>
                    <a:p>
                      <a:pPr marL="0" indent="0">
                        <a:buNone/>
                      </a:pPr>
                      <a:r>
                        <a:rPr lang="en-US" b="1" dirty="0" smtClean="0"/>
                        <a:t>Grand Total</a:t>
                      </a:r>
                      <a:r>
                        <a:rPr lang="en-US" b="1" baseline="0" dirty="0" smtClean="0"/>
                        <a:t> </a:t>
                      </a:r>
                      <a:endParaRPr lang="en-US" b="1" dirty="0"/>
                    </a:p>
                  </a:txBody>
                  <a:tcPr/>
                </a:tc>
                <a:tc>
                  <a:txBody>
                    <a:bodyPr/>
                    <a:lstStyle/>
                    <a:p>
                      <a:pPr marL="0" indent="0">
                        <a:buNone/>
                      </a:pPr>
                      <a:r>
                        <a:rPr lang="en-US" b="1" dirty="0" smtClean="0"/>
                        <a:t>              25,000</a:t>
                      </a:r>
                      <a:endParaRPr lang="en-US" b="1" dirty="0"/>
                    </a:p>
                  </a:txBody>
                  <a:tcPr/>
                </a:tc>
              </a:tr>
            </a:tbl>
          </a:graphicData>
        </a:graphic>
      </p:graphicFrame>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Tree>
    <p:extLst>
      <p:ext uri="{BB962C8B-B14F-4D97-AF65-F5344CB8AC3E}">
        <p14:creationId xmlns:p14="http://schemas.microsoft.com/office/powerpoint/2010/main" val="1871961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 </a:t>
            </a:r>
            <a:endParaRPr lang="en-US" dirty="0"/>
          </a:p>
        </p:txBody>
      </p:sp>
      <p:sp>
        <p:nvSpPr>
          <p:cNvPr id="4" name="TextBox 3"/>
          <p:cNvSpPr txBox="1"/>
          <p:nvPr/>
        </p:nvSpPr>
        <p:spPr>
          <a:xfrm>
            <a:off x="1000222" y="228600"/>
            <a:ext cx="7315200" cy="461665"/>
          </a:xfrm>
          <a:prstGeom prst="rect">
            <a:avLst/>
          </a:prstGeom>
          <a:noFill/>
        </p:spPr>
        <p:txBody>
          <a:bodyPr wrap="square" rtlCol="0">
            <a:spAutoFit/>
          </a:bodyPr>
          <a:lstStyle/>
          <a:p>
            <a:pPr algn="ctr"/>
            <a:r>
              <a:rPr 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Smart Charcoal Briquette Production (SL) Ltd.</a:t>
            </a: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object 2"/>
          <p:cNvSpPr>
            <a:spLocks noChangeArrowheads="1"/>
          </p:cNvSpPr>
          <p:nvPr/>
        </p:nvSpPr>
        <p:spPr bwMode="auto">
          <a:xfrm>
            <a:off x="266797" y="76200"/>
            <a:ext cx="733425" cy="838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1" hangingPunct="1"/>
            <a:endParaRPr lang="en-US"/>
          </a:p>
        </p:txBody>
      </p:sp>
      <p:sp>
        <p:nvSpPr>
          <p:cNvPr id="8" name="TextBox 7"/>
          <p:cNvSpPr txBox="1"/>
          <p:nvPr/>
        </p:nvSpPr>
        <p:spPr>
          <a:xfrm>
            <a:off x="76200" y="6172200"/>
            <a:ext cx="2133600" cy="369332"/>
          </a:xfrm>
          <a:prstGeom prst="rect">
            <a:avLst/>
          </a:prstGeom>
          <a:noFill/>
        </p:spPr>
        <p:txBody>
          <a:bodyPr wrap="square" rtlCol="0">
            <a:spAutoFit/>
          </a:bodyPr>
          <a:lstStyle/>
          <a:p>
            <a:r>
              <a:rPr lang="en-US" dirty="0" smtClean="0">
                <a:solidFill>
                  <a:schemeClr val="bg1"/>
                </a:solidFill>
              </a:rPr>
              <a:t>Pilot Test</a:t>
            </a:r>
            <a:endParaRPr lang="en-US" dirty="0">
              <a:solidFill>
                <a:schemeClr val="bg1"/>
              </a:solidFill>
            </a:endParaRPr>
          </a:p>
        </p:txBody>
      </p:sp>
      <p:sp>
        <p:nvSpPr>
          <p:cNvPr id="9" name="Right Arrow 8"/>
          <p:cNvSpPr/>
          <p:nvPr/>
        </p:nvSpPr>
        <p:spPr>
          <a:xfrm>
            <a:off x="1143000" y="6248400"/>
            <a:ext cx="838200" cy="293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p:nvPr/>
        </p:nvPicPr>
        <p:blipFill>
          <a:blip r:embed="rId3"/>
          <a:stretch>
            <a:fillRect/>
          </a:stretch>
        </p:blipFill>
        <p:spPr>
          <a:xfrm>
            <a:off x="2362200" y="6019800"/>
            <a:ext cx="1295400" cy="747593"/>
          </a:xfrm>
          <a:prstGeom prst="rect">
            <a:avLst/>
          </a:prstGeom>
        </p:spPr>
      </p:pic>
      <p:pic>
        <p:nvPicPr>
          <p:cNvPr id="11" name="Picture 10"/>
          <p:cNvPicPr/>
          <p:nvPr/>
        </p:nvPicPr>
        <p:blipFill>
          <a:blip r:embed="rId4"/>
          <a:stretch>
            <a:fillRect/>
          </a:stretch>
        </p:blipFill>
        <p:spPr>
          <a:xfrm>
            <a:off x="3810000" y="6019800"/>
            <a:ext cx="1447800" cy="733738"/>
          </a:xfrm>
          <a:prstGeom prst="rect">
            <a:avLst/>
          </a:prstGeom>
        </p:spPr>
      </p:pic>
      <p:pic>
        <p:nvPicPr>
          <p:cNvPr id="12" name="Picture 11"/>
          <p:cNvPicPr/>
          <p:nvPr/>
        </p:nvPicPr>
        <p:blipFill>
          <a:blip r:embed="rId5"/>
          <a:stretch>
            <a:fillRect/>
          </a:stretch>
        </p:blipFill>
        <p:spPr>
          <a:xfrm>
            <a:off x="5334001" y="6019800"/>
            <a:ext cx="1523999" cy="733738"/>
          </a:xfrm>
          <a:prstGeom prst="rect">
            <a:avLst/>
          </a:prstGeom>
        </p:spPr>
      </p:pic>
      <p:pic>
        <p:nvPicPr>
          <p:cNvPr id="13" name="Picture 12"/>
          <p:cNvPicPr/>
          <p:nvPr/>
        </p:nvPicPr>
        <p:blipFill>
          <a:blip r:embed="rId6"/>
          <a:stretch>
            <a:fillRect/>
          </a:stretch>
        </p:blipFill>
        <p:spPr>
          <a:xfrm>
            <a:off x="7010400" y="6019800"/>
            <a:ext cx="1219200" cy="726810"/>
          </a:xfrm>
          <a:prstGeom prst="rect">
            <a:avLst/>
          </a:prstGeom>
        </p:spPr>
      </p:pic>
      <p:sp>
        <p:nvSpPr>
          <p:cNvPr id="16" name="Rectangle 15"/>
          <p:cNvSpPr/>
          <p:nvPr/>
        </p:nvSpPr>
        <p:spPr>
          <a:xfrm>
            <a:off x="3009900" y="2133600"/>
            <a:ext cx="3848100" cy="2585323"/>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cap="none" spc="0" dirty="0" smtClean="0">
                <a:ln w="50800"/>
                <a:solidFill>
                  <a:schemeClr val="bg1">
                    <a:shade val="50000"/>
                  </a:schemeClr>
                </a:solidFill>
                <a:effectLst/>
              </a:rPr>
              <a:t>THANK YOU</a:t>
            </a:r>
          </a:p>
          <a:p>
            <a:pPr algn="ctr"/>
            <a:r>
              <a:rPr lang="en-US" sz="5400" b="1" dirty="0" smtClean="0">
                <a:ln w="50800"/>
                <a:solidFill>
                  <a:schemeClr val="bg1">
                    <a:shade val="50000"/>
                  </a:schemeClr>
                </a:solidFill>
              </a:rPr>
              <a:t>ANY</a:t>
            </a:r>
          </a:p>
          <a:p>
            <a:pPr algn="ctr"/>
            <a:r>
              <a:rPr lang="en-US" sz="5400" b="1" cap="none" spc="0" dirty="0" smtClean="0">
                <a:ln w="50800"/>
                <a:solidFill>
                  <a:schemeClr val="bg1">
                    <a:shade val="50000"/>
                  </a:schemeClr>
                </a:solidFill>
                <a:effectLst/>
              </a:rPr>
              <a:t>QUESTION?</a:t>
            </a:r>
            <a:endParaRPr lang="en-US" sz="5400" b="1" cap="none" spc="0" dirty="0">
              <a:ln w="50800"/>
              <a:solidFill>
                <a:schemeClr val="bg1">
                  <a:shade val="50000"/>
                </a:schemeClr>
              </a:solidFill>
              <a:effectLst/>
            </a:endParaRPr>
          </a:p>
        </p:txBody>
      </p:sp>
    </p:spTree>
    <p:extLst>
      <p:ext uri="{BB962C8B-B14F-4D97-AF65-F5344CB8AC3E}">
        <p14:creationId xmlns:p14="http://schemas.microsoft.com/office/powerpoint/2010/main" val="3760828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628</TotalTime>
  <Words>1008</Words>
  <Application>Microsoft Office PowerPoint</Application>
  <PresentationFormat>On-screen Show (4:3)</PresentationFormat>
  <Paragraphs>119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Median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Accountant</dc:creator>
  <cp:lastModifiedBy>Accountant</cp:lastModifiedBy>
  <cp:revision>31</cp:revision>
  <dcterms:created xsi:type="dcterms:W3CDTF">2025-04-15T01:09:23Z</dcterms:created>
  <dcterms:modified xsi:type="dcterms:W3CDTF">2025-04-16T18:44:50Z</dcterms:modified>
</cp:coreProperties>
</file>