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3" r:id="rId4"/>
    <p:sldId id="264" r:id="rId5"/>
    <p:sldId id="258" r:id="rId6"/>
    <p:sldId id="266" r:id="rId7"/>
    <p:sldId id="257" r:id="rId8"/>
    <p:sldId id="260" r:id="rId9"/>
    <p:sldId id="265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B1650F-B927-4D41-8EC9-DA96494EE4AE}">
          <p14:sldIdLst>
            <p14:sldId id="256"/>
            <p14:sldId id="259"/>
          </p14:sldIdLst>
        </p14:section>
        <p14:section name="Untitled Section" id="{D5128D3F-64B7-44D2-B464-0D2BD2207DA7}">
          <p14:sldIdLst>
            <p14:sldId id="263"/>
            <p14:sldId id="264"/>
          </p14:sldIdLst>
        </p14:section>
        <p14:section name="Untitled Section" id="{26A10E01-6F91-43D5-AE75-69FA6B306973}">
          <p14:sldIdLst>
            <p14:sldId id="258"/>
            <p14:sldId id="266"/>
            <p14:sldId id="257"/>
            <p14:sldId id="260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E5F7"/>
    <a:srgbClr val="CC0099"/>
    <a:srgbClr val="5EEC3C"/>
    <a:srgbClr val="FE9202"/>
    <a:srgbClr val="E7FF01"/>
    <a:srgbClr val="E39A39"/>
    <a:srgbClr val="1D3A00"/>
    <a:srgbClr val="990099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7" autoAdjust="0"/>
    <p:restoredTop sz="94660"/>
  </p:normalViewPr>
  <p:slideViewPr>
    <p:cSldViewPr>
      <p:cViewPr varScale="1">
        <p:scale>
          <a:sx n="93" d="100"/>
          <a:sy n="93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182570"/>
            <a:ext cx="7940660" cy="106893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5"/>
            <a:ext cx="794066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35E5F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5E5F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1361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891995"/>
            <a:ext cx="8856890" cy="916229"/>
          </a:xfrm>
          <a:noFill/>
        </p:spPr>
        <p:txBody>
          <a:bodyPr>
            <a:noAutofit/>
          </a:bodyPr>
          <a:lstStyle/>
          <a:p>
            <a:r>
              <a:rPr lang="en-GB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GB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en-GB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GB" sz="2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PREDICTION OF ELECTRICITY CONSUMPTION </a:t>
            </a:r>
            <a:br>
              <a:rPr lang="en-GB" sz="2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en-GB" sz="2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FOR HOUSEHOLD APPLIANCES.</a:t>
            </a:r>
            <a:br>
              <a:rPr lang="en-GB" sz="2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en-GB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GB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en-GB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DataLab</a:t>
            </a:r>
            <a:r>
              <a:rPr lang="en-GB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Certification Project (Team Unique) </a:t>
            </a:r>
            <a:br>
              <a:rPr lang="en-GB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en-GB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Supervisors and Markers: </a:t>
            </a:r>
            <a:r>
              <a:rPr lang="en-GB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Oyeleke</a:t>
            </a:r>
            <a:r>
              <a:rPr lang="en-GB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GB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Olayemi</a:t>
            </a:r>
            <a:r>
              <a:rPr lang="en-GB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&amp; </a:t>
            </a:r>
            <a:r>
              <a:rPr lang="en-GB" sz="20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Ezinwanne</a:t>
            </a:r>
            <a:r>
              <a:rPr lang="en-GB" sz="2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Aka </a:t>
            </a:r>
            <a:endParaRPr lang="en-US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119" y="3640684"/>
            <a:ext cx="5499349" cy="610821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Presenter: </a:t>
            </a:r>
            <a:r>
              <a:rPr lang="en-U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Adamu</a:t>
            </a:r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Nurudeen (</a:t>
            </a:r>
            <a:r>
              <a:rPr lang="en-U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DataLab</a:t>
            </a:r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Intern)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8419" y="4556915"/>
            <a:ext cx="53401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https://github.com/Deen360Adamu/DataLabProject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0605" y="1350110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THANK YOU FOR LISTENING</a:t>
            </a:r>
            <a:endParaRPr lang="en-GB" sz="3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3350360" y="2113635"/>
            <a:ext cx="2901395" cy="1985165"/>
          </a:xfrm>
          <a:prstGeom prst="smileyFace">
            <a:avLst>
              <a:gd name="adj" fmla="val 4653"/>
            </a:avLst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72062" y="1082876"/>
            <a:ext cx="1985165" cy="572644"/>
          </a:xfrm>
        </p:spPr>
        <p:txBody>
          <a:bodyPr>
            <a:normAutofit/>
          </a:bodyPr>
          <a:lstStyle/>
          <a:p>
            <a:r>
              <a:rPr lang="en-US" sz="2400" b="1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655520"/>
            <a:ext cx="5191970" cy="229057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Introduction</a:t>
            </a:r>
            <a:endParaRPr lang="en-GB" sz="2000" b="1" dirty="0"/>
          </a:p>
          <a:p>
            <a:pPr algn="just"/>
            <a:r>
              <a:rPr lang="en-GB" sz="2000" b="1" dirty="0"/>
              <a:t>Data study and Exploratory Analysis </a:t>
            </a:r>
          </a:p>
          <a:p>
            <a:pPr algn="just"/>
            <a:r>
              <a:rPr lang="en-US" sz="2000" b="1" dirty="0"/>
              <a:t>Identification and Trimming of Outliers</a:t>
            </a:r>
          </a:p>
          <a:p>
            <a:pPr algn="just"/>
            <a:r>
              <a:rPr lang="en-GB" sz="2000" b="1" dirty="0"/>
              <a:t>Machine Learning Predictive Model</a:t>
            </a:r>
          </a:p>
          <a:p>
            <a:pPr algn="just"/>
            <a:r>
              <a:rPr lang="en-GB" sz="2000" b="1" dirty="0"/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508272" y="242556"/>
            <a:ext cx="56500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https://github.com/Deen360Adamu/DataLabProject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26651"/>
            <a:ext cx="3655770" cy="45050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n-GB" sz="1800" b="1" dirty="0">
                <a:solidFill>
                  <a:schemeClr val="tx1"/>
                </a:solidFill>
              </a:rPr>
              <a:t>Data study and Exploratory Analysis 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349" y="2936386"/>
            <a:ext cx="9000445" cy="1773234"/>
          </a:xfrm>
        </p:spPr>
        <p:txBody>
          <a:bodyPr>
            <a:normAutofit/>
          </a:bodyPr>
          <a:lstStyle/>
          <a:p>
            <a:pPr algn="just"/>
            <a:r>
              <a:rPr lang="en-GB" sz="1600" b="1" dirty="0" smtClean="0"/>
              <a:t>Python programming language was utilised for this project.</a:t>
            </a:r>
          </a:p>
          <a:p>
            <a:pPr algn="just"/>
            <a:r>
              <a:rPr lang="en-GB" sz="1600" b="1" dirty="0" smtClean="0"/>
              <a:t>The data provided was studied carefully for missing values and NAN, and it was found out the data was clean for analysis.</a:t>
            </a:r>
          </a:p>
          <a:p>
            <a:pPr algn="just"/>
            <a:r>
              <a:rPr lang="en-GB" sz="1600" b="1" dirty="0" smtClean="0"/>
              <a:t>Nine appliances’ (Fridge-Freezer, Washing Machine, Dishwasher, Television Site, Microwave, Toaster, Hi-Fi, Kettle and Overhead Fan) electricity </a:t>
            </a:r>
            <a:r>
              <a:rPr lang="en-GB" sz="1600" b="1" smtClean="0"/>
              <a:t>consumption were </a:t>
            </a:r>
            <a:r>
              <a:rPr lang="en-GB" sz="1600" b="1" dirty="0" smtClean="0"/>
              <a:t>studies based on time and date against the aggregate load.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4" y="586585"/>
            <a:ext cx="8995871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This project is </a:t>
            </a:r>
            <a:r>
              <a:rPr lang="en-GB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focused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at executing a </a:t>
            </a:r>
            <a:r>
              <a:rPr lang="en-GB" sz="1600" b="1" dirty="0">
                <a:solidFill>
                  <a:schemeClr val="bg1"/>
                </a:solidFill>
              </a:rPr>
              <a:t>research into energy conservation and advanced energy services, ranging from non-intrusive appliance load monitoring, demand response measures, tailored energy and retrofit advice, appliance usage analysis, consumption and time-use statistics and smart home/building automation.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2137870" cy="5865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35E5F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Introduction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572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56" y="891995"/>
            <a:ext cx="8856890" cy="3500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E920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044700"/>
            <a:ext cx="8856890" cy="33363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394" y="586585"/>
            <a:ext cx="6251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CONSUMPTION OF INDIVIDUAL APPLIANCES IN GRAPHS ON MONTHLY BASIS </a:t>
            </a:r>
            <a:endParaRPr lang="en-GB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04210"/>
            <a:ext cx="8394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b="1" u="sng" dirty="0" smtClean="0">
                <a:solidFill>
                  <a:schemeClr val="bg1"/>
                </a:solidFill>
              </a:rPr>
              <a:t>Observations</a:t>
            </a:r>
          </a:p>
          <a:p>
            <a:pPr marL="171450" indent="-171450" algn="just">
              <a:buFontTx/>
              <a:buChar char="-"/>
            </a:pPr>
            <a:r>
              <a:rPr lang="en-GB" sz="1200" b="1" dirty="0" smtClean="0">
                <a:solidFill>
                  <a:schemeClr val="bg1"/>
                </a:solidFill>
              </a:rPr>
              <a:t>In the month of December, owners of the household barely used electrical appliances.</a:t>
            </a:r>
          </a:p>
          <a:p>
            <a:pPr marL="171450" indent="-171450" algn="just">
              <a:buFontTx/>
              <a:buChar char="-"/>
            </a:pPr>
            <a:r>
              <a:rPr lang="en-GB" sz="1200" b="1" dirty="0" smtClean="0">
                <a:solidFill>
                  <a:schemeClr val="bg1"/>
                </a:solidFill>
              </a:rPr>
              <a:t>Television Site and Microwave are mostly used but don’t consume as much energy as Washing Machine and Fridge-Freezer.</a:t>
            </a:r>
          </a:p>
          <a:p>
            <a:pPr algn="just"/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5329"/>
            <a:ext cx="3656075" cy="5212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800" b="1" dirty="0" smtClean="0">
                <a:solidFill>
                  <a:schemeClr val="tx1"/>
                </a:solidFill>
              </a:rPr>
              <a:t>Data study and Exploratory Analysis 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5949" y="554624"/>
            <a:ext cx="7344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lgerian" panose="04020705040A02060702" pitchFamily="82" charset="0"/>
              </a:rPr>
              <a:t>Fig 1</a:t>
            </a:r>
            <a:endParaRPr lang="en-GB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4877410" cy="4338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n-GB" sz="2000" b="1" dirty="0">
                <a:solidFill>
                  <a:schemeClr val="tx1"/>
                </a:solidFill>
              </a:rPr>
              <a:t>Data study and Exploratory </a:t>
            </a:r>
            <a:r>
              <a:rPr lang="en-GB" sz="2000" b="1" dirty="0" smtClean="0">
                <a:solidFill>
                  <a:schemeClr val="tx1"/>
                </a:solidFill>
              </a:rPr>
              <a:t>Analysis Cont’d 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3555" y="408780"/>
            <a:ext cx="8856890" cy="38048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4" y="586584"/>
            <a:ext cx="8206237" cy="35122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3555" y="4213628"/>
            <a:ext cx="72071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u="sng" dirty="0" smtClean="0">
                <a:solidFill>
                  <a:schemeClr val="bg1"/>
                </a:solidFill>
              </a:rPr>
              <a:t>Observations</a:t>
            </a:r>
            <a:r>
              <a:rPr lang="en-GB" sz="1400" b="1" i="1" dirty="0" smtClean="0">
                <a:solidFill>
                  <a:schemeClr val="bg1"/>
                </a:solidFill>
              </a:rPr>
              <a:t>: After grouping the hours into different period of the day, it can be deduced that </a:t>
            </a:r>
          </a:p>
          <a:p>
            <a:pPr marL="342900" indent="-342900">
              <a:buAutoNum type="arabicPeriod"/>
            </a:pPr>
            <a:r>
              <a:rPr lang="en-GB" sz="1400" b="1" i="1" dirty="0" smtClean="0">
                <a:solidFill>
                  <a:schemeClr val="bg1"/>
                </a:solidFill>
              </a:rPr>
              <a:t>Fridge is mostly ON</a:t>
            </a:r>
          </a:p>
          <a:p>
            <a:pPr marL="342900" indent="-342900">
              <a:buAutoNum type="arabicPeriod"/>
            </a:pPr>
            <a:r>
              <a:rPr lang="en-GB" sz="1400" b="1" i="1" dirty="0" smtClean="0">
                <a:solidFill>
                  <a:schemeClr val="bg1"/>
                </a:solidFill>
              </a:rPr>
              <a:t>Hi-Fi was mostly used in the October than September</a:t>
            </a:r>
          </a:p>
          <a:p>
            <a:pPr marL="342900" indent="-342900">
              <a:buAutoNum type="arabicPeriod"/>
            </a:pPr>
            <a:r>
              <a:rPr lang="en-GB" sz="1400" b="1" i="1" dirty="0" err="1" smtClean="0">
                <a:solidFill>
                  <a:schemeClr val="bg1"/>
                </a:solidFill>
              </a:rPr>
              <a:t>Etc</a:t>
            </a:r>
            <a:r>
              <a:rPr lang="en-GB" sz="1400" b="1" i="1" dirty="0" smtClean="0">
                <a:solidFill>
                  <a:schemeClr val="bg1"/>
                </a:solidFill>
              </a:rPr>
              <a:t> </a:t>
            </a:r>
            <a:endParaRPr lang="en-GB" sz="1400" b="1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949" y="128470"/>
            <a:ext cx="7344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lgerian" panose="04020705040A02060702" pitchFamily="82" charset="0"/>
              </a:rPr>
              <a:t>Fig 2</a:t>
            </a:r>
            <a:endParaRPr lang="en-GB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705" y="433880"/>
            <a:ext cx="8847740" cy="4709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9" y="1808225"/>
            <a:ext cx="8310319" cy="33595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7564" y="433880"/>
            <a:ext cx="863417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b="1" u="sng" dirty="0" smtClean="0"/>
              <a:t>Observation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b="1" i="1" dirty="0" smtClean="0"/>
              <a:t>On </a:t>
            </a:r>
            <a:r>
              <a:rPr lang="en-GB" sz="1200" b="1" i="1" dirty="0"/>
              <a:t>the average, Dishwasher consumed the largest amount of energy while the Overhead Fan consumed the </a:t>
            </a:r>
            <a:r>
              <a:rPr lang="en-GB" sz="1200" b="1" i="1" dirty="0" smtClean="0"/>
              <a:t>least.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200" b="1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b="1" i="1" dirty="0" smtClean="0"/>
              <a:t>Microwave</a:t>
            </a:r>
            <a:r>
              <a:rPr lang="en-GB" sz="1200" b="1" i="1" dirty="0"/>
              <a:t>, Hi-Fi, Toaster and Overhead fan each consumed lower than 5 units of the total energy consumption of the period </a:t>
            </a:r>
            <a:r>
              <a:rPr lang="en-GB" sz="1200" b="1" i="1" dirty="0" smtClean="0"/>
              <a:t>studied.</a:t>
            </a:r>
            <a:endParaRPr lang="en-GB" sz="1200" b="1" i="1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4877410" cy="4338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n-GB" sz="2000" b="1" dirty="0">
                <a:solidFill>
                  <a:schemeClr val="tx1"/>
                </a:solidFill>
              </a:rPr>
              <a:t>Data study and Exploratory </a:t>
            </a:r>
            <a:r>
              <a:rPr lang="en-GB" sz="2000" b="1" dirty="0" smtClean="0">
                <a:solidFill>
                  <a:schemeClr val="tx1"/>
                </a:solidFill>
              </a:rPr>
              <a:t>Analysis Cont’d 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65949" y="64548"/>
            <a:ext cx="7344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lgerian" panose="04020705040A02060702" pitchFamily="82" charset="0"/>
              </a:rPr>
              <a:t>Fig 3</a:t>
            </a:r>
            <a:endParaRPr lang="en-GB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6719019" cy="36649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555" y="586585"/>
            <a:ext cx="885689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" y="-24235"/>
            <a:ext cx="3961180" cy="38614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Identification and Trimming of Outliers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9150" y="361914"/>
            <a:ext cx="4428445" cy="4781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" y="492384"/>
            <a:ext cx="3817881" cy="1492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" y="2458216"/>
            <a:ext cx="1502379" cy="1604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78" y="2458216"/>
            <a:ext cx="1537583" cy="15316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3567" y="660322"/>
            <a:ext cx="74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Before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77733" y="2531416"/>
            <a:ext cx="619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After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1261" y="4210665"/>
            <a:ext cx="4470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b="1" dirty="0" smtClean="0">
                <a:solidFill>
                  <a:schemeClr val="bg1"/>
                </a:solidFill>
              </a:rPr>
              <a:t>Technically: The unusual afternoon activities recorded in fig2. in the month of December can be attributed and classified as outliers.</a:t>
            </a:r>
          </a:p>
          <a:p>
            <a:pPr algn="just"/>
            <a:r>
              <a:rPr lang="en-GB" sz="1100" b="1" dirty="0" smtClean="0">
                <a:solidFill>
                  <a:schemeClr val="bg1"/>
                </a:solidFill>
              </a:rPr>
              <a:t>Else, the house owner probably stays in the house only in the afternoon in December.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516" y="1092380"/>
            <a:ext cx="90922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lgerian" panose="04020705040A02060702" pitchFamily="82" charset="0"/>
              </a:rPr>
              <a:t>Fig 4a</a:t>
            </a:r>
            <a:endParaRPr lang="en-GB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73" y="2941936"/>
            <a:ext cx="88357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lgerian" panose="04020705040A02060702" pitchFamily="82" charset="0"/>
              </a:rPr>
              <a:t>Fig 4B</a:t>
            </a:r>
            <a:endParaRPr lang="en-GB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5488230" y="0"/>
            <a:ext cx="3664920" cy="3861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>
                <a:solidFill>
                  <a:schemeClr val="tx1"/>
                </a:solidFill>
              </a:rPr>
              <a:t>Consumption </a:t>
            </a:r>
            <a:r>
              <a:rPr lang="en-GB" sz="1800" b="1" dirty="0" smtClean="0">
                <a:solidFill>
                  <a:schemeClr val="tx1"/>
                </a:solidFill>
              </a:rPr>
              <a:t>Rate Implementation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61406" y="386149"/>
            <a:ext cx="4682594" cy="224676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chemeClr val="bg1"/>
                </a:solidFill>
              </a:rPr>
              <a:t>An </a:t>
            </a:r>
            <a:r>
              <a:rPr lang="en-GB" sz="1400" b="1" dirty="0">
                <a:solidFill>
                  <a:schemeClr val="bg1"/>
                </a:solidFill>
              </a:rPr>
              <a:t>analysis that tells the customer when his/her usage falls under the following categories: </a:t>
            </a:r>
            <a:endParaRPr lang="en-GB" sz="1400" b="1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rgbClr val="FFFF00"/>
                </a:solidFill>
              </a:rPr>
              <a:t>Low</a:t>
            </a:r>
            <a:r>
              <a:rPr lang="en-GB" sz="1400" b="1" dirty="0" smtClean="0">
                <a:solidFill>
                  <a:schemeClr val="bg1"/>
                </a:solidFill>
              </a:rPr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rgbClr val="5EEC3C"/>
                </a:solidFill>
              </a:rPr>
              <a:t>Medium </a:t>
            </a:r>
            <a:r>
              <a:rPr lang="en-GB" sz="1400" b="1" dirty="0">
                <a:solidFill>
                  <a:schemeClr val="bg1"/>
                </a:solidFill>
              </a:rPr>
              <a:t>or</a:t>
            </a:r>
            <a:r>
              <a:rPr lang="en-GB" sz="1400" b="1" dirty="0">
                <a:solidFill>
                  <a:srgbClr val="FF0000"/>
                </a:solidFill>
              </a:rPr>
              <a:t> </a:t>
            </a:r>
            <a:endParaRPr lang="en-GB" sz="1400" b="1" dirty="0" smtClean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rgbClr val="FF0000"/>
                </a:solidFill>
              </a:rPr>
              <a:t>High </a:t>
            </a:r>
            <a:r>
              <a:rPr lang="en-GB" sz="1400" b="1" dirty="0" smtClean="0">
                <a:solidFill>
                  <a:schemeClr val="bg1"/>
                </a:solidFill>
              </a:rPr>
              <a:t>was carried out using python.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bg1"/>
              </a:solidFill>
            </a:endParaRPr>
          </a:p>
          <a:p>
            <a:pPr algn="just"/>
            <a:endParaRPr lang="en-GB" sz="1400" b="1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 smtClean="0">
                <a:solidFill>
                  <a:schemeClr val="bg1"/>
                </a:solidFill>
              </a:rPr>
              <a:t>When the usage is below 1800kWh, it is categorised as Low, when the usage is above 4300kWh else it is categorized </a:t>
            </a:r>
            <a:r>
              <a:rPr lang="en-GB" sz="1400" b="1" dirty="0">
                <a:solidFill>
                  <a:schemeClr val="bg1"/>
                </a:solidFill>
              </a:rPr>
              <a:t>m</a:t>
            </a:r>
            <a:r>
              <a:rPr lang="en-GB" sz="1400" b="1" dirty="0" smtClean="0">
                <a:solidFill>
                  <a:schemeClr val="bg1"/>
                </a:solidFill>
              </a:rPr>
              <a:t>edium.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1406" y="2727119"/>
            <a:ext cx="4682594" cy="12772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just"/>
            <a:r>
              <a:rPr lang="en-US" sz="1400" b="1" u="sng" dirty="0">
                <a:solidFill>
                  <a:schemeClr val="bg1"/>
                </a:solidFill>
              </a:rPr>
              <a:t>Usage </a:t>
            </a:r>
            <a:endParaRPr lang="en-US" sz="1400" b="1" u="sng" dirty="0" smtClean="0">
              <a:solidFill>
                <a:schemeClr val="bg1"/>
              </a:solidFill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Low: 461842 instances 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Medium </a:t>
            </a:r>
            <a:r>
              <a:rPr lang="en-US" sz="1400" b="1" dirty="0">
                <a:solidFill>
                  <a:schemeClr val="bg1"/>
                </a:solidFill>
              </a:rPr>
              <a:t>21892 </a:t>
            </a:r>
            <a:r>
              <a:rPr lang="en-US" sz="1400" b="1" dirty="0" smtClean="0">
                <a:solidFill>
                  <a:schemeClr val="bg1"/>
                </a:solidFill>
              </a:rPr>
              <a:t>instances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High : 3517 instances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3991" y="4659571"/>
            <a:ext cx="4008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https://github.com/Deen360Adamu/DataLabProject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3"/>
              <p:cNvSpPr txBox="1">
                <a:spLocks/>
              </p:cNvSpPr>
              <p:nvPr/>
            </p:nvSpPr>
            <p:spPr>
              <a:xfrm>
                <a:off x="0" y="10247"/>
                <a:ext cx="3044949" cy="3054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90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𝒔𝒄𝒐𝒓𝒆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𝒗𝒂𝒍𝒖𝒆𝒔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𝒄𝒐𝒎𝒑𝒂𝒓𝒊𝒔𝒐𝒏</m:t>
                    </m:r>
                  </m:oMath>
                </a14:m>
                <a:r>
                  <a:rPr lang="en-GB" sz="1600" b="1" dirty="0"/>
                  <a:t>	</a:t>
                </a:r>
              </a:p>
            </p:txBody>
          </p:sp>
        </mc:Choice>
        <mc:Fallback xmlns="">
          <p:sp>
            <p:nvSpPr>
              <p:cNvPr id="7" name="Tit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47"/>
                <a:ext cx="3044949" cy="305409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6092" y="2970973"/>
            <a:ext cx="2101573" cy="51244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b="1" dirty="0"/>
              <a:t>Decision Tree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Test r2 score: -0.707(70.7%)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Test RMSE: 563.90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76840" y="2970973"/>
            <a:ext cx="2137870" cy="507831"/>
          </a:xfrm>
          <a:prstGeom prst="rect">
            <a:avLst/>
          </a:prstGeom>
          <a:solidFill>
            <a:srgbClr val="35E5F7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b="1" dirty="0"/>
              <a:t>Random Forest </a:t>
            </a:r>
            <a:r>
              <a:rPr lang="en-GB" sz="1100" b="1" dirty="0" smtClean="0"/>
              <a:t>Model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Test r2 score: -0.707(</a:t>
            </a:r>
            <a:r>
              <a:rPr lang="en-US" sz="11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70.7</a:t>
            </a:r>
            <a:r>
              <a:rPr lang="en-US" sz="1100" dirty="0">
                <a:solidFill>
                  <a:srgbClr val="000000"/>
                </a:solidFill>
                <a:cs typeface="Courier New" panose="02070309020205020404" pitchFamily="49" charset="0"/>
              </a:rPr>
              <a:t>%)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Test RMSE: 563.86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976178" y="2980149"/>
            <a:ext cx="2413447" cy="50783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b="1" dirty="0"/>
              <a:t>XGBOOST </a:t>
            </a:r>
            <a:r>
              <a:rPr lang="en-GB" sz="1100" b="1" dirty="0" smtClean="0"/>
              <a:t>Model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Test r2 score: -0.689</a:t>
            </a:r>
            <a:r>
              <a:rPr lang="en-US" sz="1100" dirty="0">
                <a:solidFill>
                  <a:srgbClr val="000000"/>
                </a:solidFill>
                <a:cs typeface="Courier New" panose="02070309020205020404" pitchFamily="49" charset="0"/>
              </a:rPr>
              <a:t>(68.9%)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Test RMSE: 567.17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01319" y="2159859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" y="436357"/>
            <a:ext cx="3730174" cy="228809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97832" y="608764"/>
            <a:ext cx="1308547" cy="41549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900" b="1" dirty="0">
                <a:solidFill>
                  <a:srgbClr val="000000"/>
                </a:solidFill>
              </a:rPr>
              <a:t>Linear </a:t>
            </a:r>
            <a:r>
              <a:rPr lang="en-GB" sz="900" b="1" dirty="0" smtClean="0">
                <a:solidFill>
                  <a:srgbClr val="000000"/>
                </a:solidFill>
              </a:rPr>
              <a:t>Regression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Test r2 score: -0.69</a:t>
            </a:r>
            <a:r>
              <a:rPr kumimoji="0" lang="en-US" sz="9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(69%)</a:t>
            </a:r>
            <a:endParaRPr kumimoji="0" lang="en-US" sz="9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Test RMSE: 567.08</a:t>
            </a:r>
            <a:endParaRPr lang="en-US" sz="9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365379"/>
            <a:ext cx="3664920" cy="2359076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167984" y="608764"/>
            <a:ext cx="1374346" cy="384721"/>
          </a:xfrm>
          <a:prstGeom prst="rect">
            <a:avLst/>
          </a:prstGeom>
          <a:solidFill>
            <a:srgbClr val="CC0099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700" b="1" dirty="0"/>
              <a:t>K-Nearest </a:t>
            </a:r>
            <a:r>
              <a:rPr lang="en-GB" sz="700" b="1" dirty="0" smtClean="0"/>
              <a:t>Neighbours </a:t>
            </a:r>
            <a:r>
              <a:rPr lang="en-GB" sz="700" b="1" dirty="0"/>
              <a:t>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Test r2 score: -0.6899(68.9%)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Test RMSE: 567.14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872" y="4124845"/>
            <a:ext cx="9009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From these models, Random Forest was able to attain the highest r2 of 70.7%.</a:t>
            </a:r>
          </a:p>
          <a:p>
            <a:r>
              <a:rPr lang="en-GB" sz="1600" dirty="0" smtClean="0">
                <a:solidFill>
                  <a:schemeClr val="bg1"/>
                </a:solidFill>
              </a:rPr>
              <a:t>The negative r2 in all models indicates that the chosen model fits worse than a horizontal line.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8472" y="180713"/>
            <a:ext cx="7344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lgerian" panose="04020705040A02060702" pitchFamily="82" charset="0"/>
              </a:rPr>
              <a:t>Fig </a:t>
            </a:r>
            <a:r>
              <a:rPr lang="en-GB" dirty="0">
                <a:solidFill>
                  <a:schemeClr val="bg1"/>
                </a:solidFill>
                <a:latin typeface="Algerian" panose="04020705040A02060702" pitchFamily="8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55" y="659743"/>
            <a:ext cx="15639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CONCLUSIONS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3555" y="1076673"/>
            <a:ext cx="8704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The occupants of the house used as case study are constant consumers of electricity.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b="1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Except for the month of December,  there is always an appliance in use at all time of the day; morning, afternoon, evening and night.</a:t>
            </a:r>
          </a:p>
          <a:p>
            <a:pPr algn="just"/>
            <a:endParaRPr lang="en-GB" sz="2000" b="1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Appliances consume different amount of energy, thus being the most used appliance does not translate being the highest energy consuming appliance.</a:t>
            </a:r>
          </a:p>
          <a:p>
            <a:pPr algn="just"/>
            <a:endParaRPr lang="en-GB" sz="2000" b="1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Data analysis has proven to be a very helpful tool in giving a picture of how electricity is consumed and able to provide very valid predictions of future usage via modelling.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5770" y="231977"/>
            <a:ext cx="549280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https://github.com/Deen360Adamu/DataLabProject</a:t>
            </a:r>
          </a:p>
        </p:txBody>
      </p:sp>
    </p:spTree>
    <p:extLst>
      <p:ext uri="{BB962C8B-B14F-4D97-AF65-F5344CB8AC3E}">
        <p14:creationId xmlns:p14="http://schemas.microsoft.com/office/powerpoint/2010/main" val="352690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On-screen Show (16:9)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Bahnschrift SemiBold Condensed</vt:lpstr>
      <vt:lpstr>Calibri</vt:lpstr>
      <vt:lpstr>Cambria Math</vt:lpstr>
      <vt:lpstr>Courier New</vt:lpstr>
      <vt:lpstr>Helvetica Neue</vt:lpstr>
      <vt:lpstr>Office Theme</vt:lpstr>
      <vt:lpstr>  PREDICTION OF ELECTRICITY CONSUMPTION  FOR HOUSEHOLD APPLIANCES.  DataLab Certification Project (Team Unique)  Supervisors and Markers: Oyeleke Olayemi &amp; Ezinwanne Aka </vt:lpstr>
      <vt:lpstr>OUTLINE</vt:lpstr>
      <vt:lpstr>Data study and Exploratory Analysis </vt:lpstr>
      <vt:lpstr>PowerPoint Presentation</vt:lpstr>
      <vt:lpstr>Data study and Exploratory Analysis Cont’d </vt:lpstr>
      <vt:lpstr>Data study and Exploratory Analysis Cont’d </vt:lpstr>
      <vt:lpstr>Identification and Trimming of Outliers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2022-08-03T12:24:18Z</dcterms:modified>
</cp:coreProperties>
</file>