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1" r:id="rId6"/>
    <p:sldId id="262" r:id="rId7"/>
    <p:sldId id="263" r:id="rId8"/>
    <p:sldId id="268" r:id="rId9"/>
    <p:sldId id="270" r:id="rId10"/>
    <p:sldId id="271" r:id="rId11"/>
    <p:sldId id="272" r:id="rId12"/>
    <p:sldId id="273" r:id="rId13"/>
    <p:sldId id="274" r:id="rId14"/>
    <p:sldId id="275" r:id="rId15"/>
    <p:sldId id="266"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65" autoAdjust="0"/>
    <p:restoredTop sz="94660"/>
  </p:normalViewPr>
  <p:slideViewPr>
    <p:cSldViewPr snapToGrid="0">
      <p:cViewPr varScale="1">
        <p:scale>
          <a:sx n="71" d="100"/>
          <a:sy n="71" d="100"/>
        </p:scale>
        <p:origin x="72" y="15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29c9fe74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2629c9fe74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29c9fe7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629c9fe7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9c9fe74f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9c9fe74f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29c9fe74f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29c9fe74f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29c9fe74f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29c9fe74f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29c9fe74f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29c9fe74f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2af4a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2af4a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2af4a92b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2af4a92b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7467600" cy="8572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0"/>
            <a:ext cx="7467600" cy="3655314"/>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1200"/>
              </a:spcBef>
              <a:spcAft>
                <a:spcPts val="0"/>
              </a:spcAft>
              <a:buSzPts val="1440"/>
              <a:buChar char="○"/>
              <a:defRPr/>
            </a:lvl2pPr>
            <a:lvl3pPr marL="1371600" lvl="2" indent="-297180" algn="l">
              <a:spcBef>
                <a:spcPts val="1200"/>
              </a:spcBef>
              <a:spcAft>
                <a:spcPts val="0"/>
              </a:spcAft>
              <a:buSzPts val="1080"/>
              <a:buChar char="■"/>
              <a:defRPr/>
            </a:lvl3pPr>
            <a:lvl4pPr marL="1828800" lvl="3" indent="-297180" algn="l">
              <a:spcBef>
                <a:spcPts val="1200"/>
              </a:spcBef>
              <a:spcAft>
                <a:spcPts val="0"/>
              </a:spcAft>
              <a:buSzPts val="1080"/>
              <a:buChar char="●"/>
              <a:defRPr/>
            </a:lvl4pPr>
            <a:lvl5pPr marL="2286000" lvl="4" indent="-306323" algn="l">
              <a:spcBef>
                <a:spcPts val="1200"/>
              </a:spcBef>
              <a:spcAft>
                <a:spcPts val="0"/>
              </a:spcAft>
              <a:buSzPts val="1224"/>
              <a:buChar char="○"/>
              <a:defRPr/>
            </a:lvl5pPr>
            <a:lvl6pPr marL="2743200" lvl="5" indent="-342900" algn="l">
              <a:spcBef>
                <a:spcPts val="1200"/>
              </a:spcBef>
              <a:spcAft>
                <a:spcPts val="0"/>
              </a:spcAft>
              <a:buSzPts val="1800"/>
              <a:buChar char="■"/>
              <a:defRPr/>
            </a:lvl6pPr>
            <a:lvl7pPr marL="3200400" lvl="6" indent="-297179" algn="l">
              <a:spcBef>
                <a:spcPts val="1200"/>
              </a:spcBef>
              <a:spcAft>
                <a:spcPts val="0"/>
              </a:spcAft>
              <a:buSzPts val="108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1200"/>
              </a:spcAft>
              <a:buSzPts val="1800"/>
              <a:buChar char="■"/>
              <a:defRPr/>
            </a:lvl9pPr>
          </a:lstStyle>
          <a:p>
            <a:endParaRPr/>
          </a:p>
        </p:txBody>
      </p:sp>
      <p:sp>
        <p:nvSpPr>
          <p:cNvPr id="53" name="Google Shape;53;p13"/>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
        <p:nvSpPr>
          <p:cNvPr id="55" name="Google Shape;55;p13"/>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mc/articles/PMC8504731/" TargetMode="External"/><Relationship Id="rId2" Type="http://schemas.openxmlformats.org/officeDocument/2006/relationships/hyperlink" Target="https://www.sciencedirect.com/science/article/pii/S1319157823000034" TargetMode="External"/><Relationship Id="rId1" Type="http://schemas.openxmlformats.org/officeDocument/2006/relationships/slideLayout" Target="../slideLayouts/slideLayout3.xml"/><Relationship Id="rId6" Type="http://schemas.openxmlformats.org/officeDocument/2006/relationships/hyperlink" Target="https://papers.ssrn.com/sol3/papers.cfm?abstract_id=4208185" TargetMode="External"/><Relationship Id="rId5" Type="http://schemas.openxmlformats.org/officeDocument/2006/relationships/hyperlink" Target="https://www.javatpoint.com/machine-learning-random-forest-algorithm" TargetMode="External"/><Relationship Id="rId4" Type="http://schemas.openxmlformats.org/officeDocument/2006/relationships/hyperlink" Target="https://ijcrt.org/papers/IJCRTI020051.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1319157823000034#b0520" TargetMode="External"/><Relationship Id="rId2" Type="http://schemas.openxmlformats.org/officeDocument/2006/relationships/hyperlink" Target="https://www.sciencedirect.com/science/article/pii/S1319157823000034#b0340" TargetMode="External"/><Relationship Id="rId1" Type="http://schemas.openxmlformats.org/officeDocument/2006/relationships/slideLayout" Target="../slideLayouts/slideLayout3.xml"/><Relationship Id="rId5" Type="http://schemas.openxmlformats.org/officeDocument/2006/relationships/hyperlink" Target="https://www.sciencedirect.com/science/article/pii/S1319157823000034#b0090" TargetMode="External"/><Relationship Id="rId4" Type="http://schemas.openxmlformats.org/officeDocument/2006/relationships/hyperlink" Target="https://www.sciencedirect.com/science/article/pii/S1319157823000034#b025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895350" y="126999"/>
            <a:ext cx="7994650" cy="148077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2800"/>
              <a:buFont typeface="Times New Roman"/>
              <a:buNone/>
            </a:pPr>
            <a:br>
              <a:rPr lang="en-GB" sz="2800" dirty="0">
                <a:solidFill>
                  <a:schemeClr val="dk1"/>
                </a:solidFill>
                <a:latin typeface="Times New Roman"/>
                <a:ea typeface="Times New Roman"/>
                <a:cs typeface="Times New Roman"/>
                <a:sym typeface="Times New Roman"/>
              </a:rPr>
            </a:br>
            <a:br>
              <a:rPr lang="en-GB" sz="2800" dirty="0">
                <a:solidFill>
                  <a:schemeClr val="dk1"/>
                </a:solidFill>
                <a:latin typeface="Times New Roman"/>
                <a:ea typeface="Times New Roman"/>
                <a:cs typeface="Times New Roman"/>
                <a:sym typeface="Times New Roman"/>
              </a:rPr>
            </a:br>
            <a:br>
              <a:rPr lang="en-GB"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GB" sz="2800" dirty="0">
                <a:solidFill>
                  <a:schemeClr val="dk1"/>
                </a:solidFill>
                <a:latin typeface="Times New Roman" panose="02020603050405020304" pitchFamily="18" charset="0"/>
                <a:ea typeface="Times New Roman"/>
                <a:cs typeface="Times New Roman" panose="02020603050405020304" pitchFamily="18" charset="0"/>
                <a:sym typeface="Times New Roman"/>
              </a:rPr>
              <a:t>DETECTION OF PHISHING WEBSITES</a:t>
            </a:r>
            <a:br>
              <a:rPr lang="en-GB"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GB" sz="2800" dirty="0">
                <a:latin typeface="Times New Roman" panose="02020603050405020304" pitchFamily="18" charset="0"/>
                <a:ea typeface="Times New Roman"/>
                <a:cs typeface="Times New Roman" panose="02020603050405020304" pitchFamily="18" charset="0"/>
                <a:sym typeface="Times New Roman"/>
              </a:rPr>
              <a:t>USING MACHINE LEARNING</a:t>
            </a:r>
            <a:endParaRPr sz="280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1200"/>
              </a:spcBef>
              <a:spcAft>
                <a:spcPts val="0"/>
              </a:spcAft>
              <a:buClr>
                <a:schemeClr val="dk1"/>
              </a:buClr>
              <a:buSzPts val="2800"/>
              <a:buFont typeface="Times New Roman"/>
              <a:buNone/>
            </a:pPr>
            <a:endParaRPr sz="2400" dirty="0">
              <a:latin typeface="Times New Roman"/>
              <a:ea typeface="Times New Roman"/>
              <a:cs typeface="Times New Roman"/>
              <a:sym typeface="Times New Roman"/>
            </a:endParaRPr>
          </a:p>
        </p:txBody>
      </p:sp>
      <p:sp>
        <p:nvSpPr>
          <p:cNvPr id="61" name="Google Shape;61;p14"/>
          <p:cNvSpPr txBox="1">
            <a:spLocks noGrp="1"/>
          </p:cNvSpPr>
          <p:nvPr>
            <p:ph type="subTitle" idx="1"/>
          </p:nvPr>
        </p:nvSpPr>
        <p:spPr>
          <a:xfrm>
            <a:off x="1485825" y="2000250"/>
            <a:ext cx="6705600" cy="33525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SzPct val="70000"/>
              <a:buNone/>
            </a:pPr>
            <a:r>
              <a:rPr lang="en-GB" sz="2200" i="1" u="sng" dirty="0">
                <a:solidFill>
                  <a:schemeClr val="dk1"/>
                </a:solidFill>
              </a:rPr>
              <a:t>Presented by </a:t>
            </a:r>
            <a:endParaRPr sz="2200" i="1" u="sng" dirty="0">
              <a:solidFill>
                <a:schemeClr val="dk1"/>
              </a:solidFill>
            </a:endParaRPr>
          </a:p>
          <a:p>
            <a:pPr marL="0" lvl="0" indent="0" algn="ctr" rtl="0">
              <a:spcBef>
                <a:spcPts val="600"/>
              </a:spcBef>
              <a:spcAft>
                <a:spcPts val="0"/>
              </a:spcAft>
              <a:buSzPct val="70000"/>
              <a:buNone/>
            </a:pPr>
            <a:r>
              <a:rPr lang="en-GB" sz="2000" dirty="0">
                <a:solidFill>
                  <a:schemeClr val="dk1"/>
                </a:solidFill>
              </a:rPr>
              <a:t>    Lakshan Balaji R K (20EUCS069)</a:t>
            </a:r>
            <a:endParaRPr sz="2000" dirty="0">
              <a:solidFill>
                <a:schemeClr val="dk1"/>
              </a:solidFill>
            </a:endParaRPr>
          </a:p>
          <a:p>
            <a:pPr marL="0" lvl="0" indent="0" algn="ctr" rtl="0">
              <a:spcBef>
                <a:spcPts val="600"/>
              </a:spcBef>
              <a:spcAft>
                <a:spcPts val="0"/>
              </a:spcAft>
              <a:buSzPct val="70000"/>
              <a:buNone/>
            </a:pPr>
            <a:r>
              <a:rPr lang="en-GB" sz="2000" dirty="0">
                <a:solidFill>
                  <a:schemeClr val="dk1"/>
                </a:solidFill>
              </a:rPr>
              <a:t>      </a:t>
            </a:r>
            <a:r>
              <a:rPr lang="en-GB" sz="2000" dirty="0" err="1">
                <a:solidFill>
                  <a:schemeClr val="dk1"/>
                </a:solidFill>
              </a:rPr>
              <a:t>Dhinakaran</a:t>
            </a:r>
            <a:r>
              <a:rPr lang="en-GB" sz="2000" dirty="0">
                <a:solidFill>
                  <a:schemeClr val="dk1"/>
                </a:solidFill>
              </a:rPr>
              <a:t> V (21EUCS504)</a:t>
            </a:r>
            <a:endParaRPr sz="2000" dirty="0">
              <a:solidFill>
                <a:schemeClr val="dk1"/>
              </a:solidFill>
            </a:endParaRPr>
          </a:p>
          <a:p>
            <a:pPr marL="0" lvl="0" indent="0" algn="ctr" rtl="0">
              <a:spcBef>
                <a:spcPts val="600"/>
              </a:spcBef>
              <a:spcAft>
                <a:spcPts val="0"/>
              </a:spcAft>
              <a:buSzPct val="70000"/>
              <a:buNone/>
            </a:pPr>
            <a:r>
              <a:rPr lang="en-GB" sz="2000" dirty="0">
                <a:solidFill>
                  <a:schemeClr val="dk1"/>
                </a:solidFill>
              </a:rPr>
              <a:t>         Sruthi R (21EUCS514)</a:t>
            </a:r>
            <a:endParaRPr lang="en-US" sz="2000" dirty="0">
              <a:solidFill>
                <a:schemeClr val="dk1"/>
              </a:solidFill>
            </a:endParaRPr>
          </a:p>
          <a:p>
            <a:pPr marL="0" lvl="0" indent="0" algn="ctr" rtl="0">
              <a:spcBef>
                <a:spcPts val="600"/>
              </a:spcBef>
              <a:spcAft>
                <a:spcPts val="0"/>
              </a:spcAft>
              <a:buSzPct val="45000"/>
              <a:buNone/>
            </a:pPr>
            <a:endParaRPr lang="en-US" i="1" dirty="0">
              <a:solidFill>
                <a:schemeClr val="dk1"/>
              </a:solidFill>
            </a:endParaRPr>
          </a:p>
          <a:p>
            <a:pPr marL="0" lvl="0" indent="0" algn="ctr" rtl="0">
              <a:spcBef>
                <a:spcPts val="600"/>
              </a:spcBef>
              <a:spcAft>
                <a:spcPts val="0"/>
              </a:spcAft>
              <a:buSzPct val="70000"/>
              <a:buNone/>
            </a:pPr>
            <a:r>
              <a:rPr lang="en-GB" sz="1900" i="1" u="sng" dirty="0">
                <a:solidFill>
                  <a:schemeClr val="dk1"/>
                </a:solidFill>
              </a:rPr>
              <a:t>Guided by</a:t>
            </a:r>
            <a:endParaRPr sz="1900" dirty="0"/>
          </a:p>
          <a:p>
            <a:pPr marL="0" lvl="0" indent="0" algn="ctr" rtl="0">
              <a:spcBef>
                <a:spcPts val="600"/>
              </a:spcBef>
              <a:spcAft>
                <a:spcPts val="0"/>
              </a:spcAft>
              <a:buSzPct val="70000"/>
              <a:buNone/>
            </a:pPr>
            <a:r>
              <a:rPr lang="en-GB" sz="1900" i="1" dirty="0" err="1">
                <a:solidFill>
                  <a:schemeClr val="dk1"/>
                </a:solidFill>
              </a:rPr>
              <a:t>Dr.K.Ramesh</a:t>
            </a:r>
            <a:r>
              <a:rPr lang="en-GB" sz="1900" i="1" dirty="0">
                <a:solidFill>
                  <a:schemeClr val="dk1"/>
                </a:solidFill>
              </a:rPr>
              <a:t> </a:t>
            </a:r>
          </a:p>
          <a:p>
            <a:pPr marL="0" lvl="0" indent="0" algn="ctr" rtl="0">
              <a:spcBef>
                <a:spcPts val="600"/>
              </a:spcBef>
              <a:spcAft>
                <a:spcPts val="0"/>
              </a:spcAft>
              <a:buSzPct val="70000"/>
              <a:buNone/>
            </a:pPr>
            <a:r>
              <a:rPr lang="en-GB" sz="1900" i="1" dirty="0">
                <a:solidFill>
                  <a:schemeClr val="dk1"/>
                </a:solidFill>
              </a:rPr>
              <a:t>Professor , Department of CSE</a:t>
            </a:r>
            <a:endParaRPr sz="1900" dirty="0"/>
          </a:p>
          <a:p>
            <a:pPr marL="0" lvl="0" indent="0" algn="ctr" rtl="0">
              <a:spcBef>
                <a:spcPts val="600"/>
              </a:spcBef>
              <a:spcAft>
                <a:spcPts val="0"/>
              </a:spcAft>
              <a:buSzPct val="70000"/>
              <a:buNone/>
            </a:pPr>
            <a:r>
              <a:rPr lang="en-GB" sz="1900" i="1" dirty="0">
                <a:solidFill>
                  <a:schemeClr val="dk1"/>
                </a:solidFill>
              </a:rPr>
              <a:t>Sri Krishna College of Engineering &amp; Technology (Autonomous)</a:t>
            </a:r>
            <a:endParaRPr sz="1900" dirty="0"/>
          </a:p>
          <a:p>
            <a:pPr marL="0" lvl="0" indent="0" algn="ctr" rtl="0">
              <a:spcBef>
                <a:spcPts val="600"/>
              </a:spcBef>
              <a:spcAft>
                <a:spcPts val="0"/>
              </a:spcAft>
              <a:buSzPct val="70000"/>
              <a:buNone/>
            </a:pPr>
            <a:r>
              <a:rPr lang="en-GB" sz="1900" i="1" dirty="0">
                <a:solidFill>
                  <a:schemeClr val="dk1"/>
                </a:solidFill>
              </a:rPr>
              <a:t>Coimbatore</a:t>
            </a:r>
            <a:endParaRPr sz="1900" dirty="0">
              <a:solidFill>
                <a:schemeClr val="dk1"/>
              </a:solidFill>
            </a:endParaRPr>
          </a:p>
        </p:txBody>
      </p:sp>
      <p:pic>
        <p:nvPicPr>
          <p:cNvPr id="62" name="Google Shape;62;p14" descr="C:\Users\hp g6\Downloads\13692697_1047796028637760_5175658476619122010_n.jpg"/>
          <p:cNvPicPr preferRelativeResize="0"/>
          <p:nvPr/>
        </p:nvPicPr>
        <p:blipFill rotWithShape="1">
          <a:blip r:embed="rId3">
            <a:alphaModFix/>
          </a:blip>
          <a:srcRect/>
          <a:stretch/>
        </p:blipFill>
        <p:spPr>
          <a:xfrm>
            <a:off x="4429125" y="1085850"/>
            <a:ext cx="97155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545E-8C4F-4BDB-A97C-5937C4B502A1}"/>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PROPOSED SYSTEM WITH MERITS</a:t>
            </a:r>
          </a:p>
        </p:txBody>
      </p:sp>
      <p:sp>
        <p:nvSpPr>
          <p:cNvPr id="3" name="Text Placeholder 2">
            <a:extLst>
              <a:ext uri="{FF2B5EF4-FFF2-40B4-BE49-F238E27FC236}">
                <a16:creationId xmlns:a16="http://schemas.microsoft.com/office/drawing/2014/main" id="{FC872465-9FBC-4ED7-915D-98DA5B61C687}"/>
              </a:ext>
            </a:extLst>
          </p:cNvPr>
          <p:cNvSpPr>
            <a:spLocks noGrp="1"/>
          </p:cNvSpPr>
          <p:nvPr>
            <p:ph type="body" idx="1"/>
          </p:nvPr>
        </p:nvSpPr>
        <p:spPr/>
        <p:txBody>
          <a:bodyPr/>
          <a:lstStyle/>
          <a:p>
            <a:r>
              <a:rPr lang="en-US" dirty="0"/>
              <a:t>The Existing system is an interactive and responsive website that will be used to detect whether a website is legitimate or phishing. This website is made using different web designing languages which include HTML, CSS, </a:t>
            </a:r>
            <a:r>
              <a:rPr lang="en-US" dirty="0" err="1"/>
              <a:t>Javascript</a:t>
            </a:r>
            <a:r>
              <a:rPr lang="en-US" dirty="0"/>
              <a:t> and Flask framework in Python. The proposed system is developed using the Gradient Boosting Classifier.</a:t>
            </a:r>
          </a:p>
          <a:p>
            <a:pPr marL="114300" indent="0">
              <a:buNone/>
            </a:pPr>
            <a:r>
              <a:rPr lang="en-US" b="1" dirty="0"/>
              <a:t>Merits:</a:t>
            </a:r>
          </a:p>
          <a:p>
            <a:r>
              <a:rPr lang="en-US" dirty="0"/>
              <a:t>UI is provided.</a:t>
            </a:r>
          </a:p>
          <a:p>
            <a:r>
              <a:rPr lang="en-US" dirty="0"/>
              <a:t>Model is trained using many features.</a:t>
            </a:r>
          </a:p>
          <a:p>
            <a:r>
              <a:rPr lang="en-US" dirty="0"/>
              <a:t>High level of accuracy.</a:t>
            </a:r>
          </a:p>
          <a:p>
            <a:r>
              <a:rPr lang="en-US" dirty="0"/>
              <a:t>Can handle some of the missing parameters natively.</a:t>
            </a:r>
          </a:p>
          <a:p>
            <a:pPr marL="114300" indent="0">
              <a:buNone/>
            </a:pPr>
            <a:endParaRPr lang="en-US" dirty="0"/>
          </a:p>
        </p:txBody>
      </p:sp>
    </p:spTree>
    <p:extLst>
      <p:ext uri="{BB962C8B-B14F-4D97-AF65-F5344CB8AC3E}">
        <p14:creationId xmlns:p14="http://schemas.microsoft.com/office/powerpoint/2010/main" val="207685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1771-12C8-445D-A04F-C136A5E732FB}"/>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SYSTEM ARCHITECTURE</a:t>
            </a:r>
          </a:p>
        </p:txBody>
      </p:sp>
      <p:sp>
        <p:nvSpPr>
          <p:cNvPr id="26" name="Can 1">
            <a:extLst>
              <a:ext uri="{FF2B5EF4-FFF2-40B4-BE49-F238E27FC236}">
                <a16:creationId xmlns:a16="http://schemas.microsoft.com/office/drawing/2014/main" id="{2B33C29E-9432-44F6-AEC0-0FD96F83A59E}"/>
              </a:ext>
            </a:extLst>
          </p:cNvPr>
          <p:cNvSpPr>
            <a:spLocks noChangeArrowheads="1"/>
          </p:cNvSpPr>
          <p:nvPr/>
        </p:nvSpPr>
        <p:spPr bwMode="auto">
          <a:xfrm>
            <a:off x="1333500" y="2095500"/>
            <a:ext cx="942975" cy="1276350"/>
          </a:xfrm>
          <a:prstGeom prst="can">
            <a:avLst>
              <a:gd name="adj" fmla="val 25003"/>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Dataset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Flowchart: Process 5">
            <a:extLst>
              <a:ext uri="{FF2B5EF4-FFF2-40B4-BE49-F238E27FC236}">
                <a16:creationId xmlns:a16="http://schemas.microsoft.com/office/drawing/2014/main" id="{5535A7FC-82E0-4632-9412-590E2F21550A}"/>
              </a:ext>
            </a:extLst>
          </p:cNvPr>
          <p:cNvSpPr>
            <a:spLocks noChangeArrowheads="1"/>
          </p:cNvSpPr>
          <p:nvPr/>
        </p:nvSpPr>
        <p:spPr bwMode="auto">
          <a:xfrm>
            <a:off x="4029075" y="1771650"/>
            <a:ext cx="1085850" cy="1600200"/>
          </a:xfrm>
          <a:prstGeom prst="flowChartProcess">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Gradient Boosting Classifier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Oval 39">
            <a:extLst>
              <a:ext uri="{FF2B5EF4-FFF2-40B4-BE49-F238E27FC236}">
                <a16:creationId xmlns:a16="http://schemas.microsoft.com/office/drawing/2014/main" id="{443C6E76-E167-4814-BD1E-C3175EA98E44}"/>
              </a:ext>
            </a:extLst>
          </p:cNvPr>
          <p:cNvSpPr>
            <a:spLocks noChangeArrowheads="1"/>
          </p:cNvSpPr>
          <p:nvPr/>
        </p:nvSpPr>
        <p:spPr bwMode="auto">
          <a:xfrm>
            <a:off x="2486025" y="1857375"/>
            <a:ext cx="1323975" cy="158115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Pre-processing and Feature Selection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ounded Rectangle 6">
            <a:extLst>
              <a:ext uri="{FF2B5EF4-FFF2-40B4-BE49-F238E27FC236}">
                <a16:creationId xmlns:a16="http://schemas.microsoft.com/office/drawing/2014/main" id="{38B6786D-6CDE-4CA7-9D63-F91A435A095C}"/>
              </a:ext>
            </a:extLst>
          </p:cNvPr>
          <p:cNvSpPr>
            <a:spLocks noChangeArrowheads="1"/>
          </p:cNvSpPr>
          <p:nvPr/>
        </p:nvSpPr>
        <p:spPr bwMode="auto">
          <a:xfrm>
            <a:off x="5438775" y="1884362"/>
            <a:ext cx="1333500" cy="1430338"/>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Predicted Results: Phishing Website or Legitimate website</a:t>
            </a:r>
            <a:r>
              <a:rPr kumimoji="0" lang="en-US" altLang="en-US" sz="1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Straight Arrow Connector 11">
            <a:extLst>
              <a:ext uri="{FF2B5EF4-FFF2-40B4-BE49-F238E27FC236}">
                <a16:creationId xmlns:a16="http://schemas.microsoft.com/office/drawing/2014/main" id="{8B77EDC6-9581-4F3E-B923-021E19715188}"/>
              </a:ext>
            </a:extLst>
          </p:cNvPr>
          <p:cNvSpPr>
            <a:spLocks noChangeShapeType="1"/>
          </p:cNvSpPr>
          <p:nvPr/>
        </p:nvSpPr>
        <p:spPr bwMode="auto">
          <a:xfrm>
            <a:off x="6772275" y="2579687"/>
            <a:ext cx="295275"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ounded Rectangle 7">
            <a:extLst>
              <a:ext uri="{FF2B5EF4-FFF2-40B4-BE49-F238E27FC236}">
                <a16:creationId xmlns:a16="http://schemas.microsoft.com/office/drawing/2014/main" id="{4E94CACB-7009-4389-AB07-3C0BFCD40CA3}"/>
              </a:ext>
            </a:extLst>
          </p:cNvPr>
          <p:cNvSpPr>
            <a:spLocks noChangeArrowheads="1"/>
          </p:cNvSpPr>
          <p:nvPr/>
        </p:nvSpPr>
        <p:spPr bwMode="auto">
          <a:xfrm>
            <a:off x="7067550" y="2249487"/>
            <a:ext cx="1114425" cy="838200"/>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Performance Analysis and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Straight Arrow Connector 10">
            <a:extLst>
              <a:ext uri="{FF2B5EF4-FFF2-40B4-BE49-F238E27FC236}">
                <a16:creationId xmlns:a16="http://schemas.microsoft.com/office/drawing/2014/main" id="{4E51868D-26B2-4CD4-B0CA-49466C6534C3}"/>
              </a:ext>
            </a:extLst>
          </p:cNvPr>
          <p:cNvSpPr>
            <a:spLocks noChangeShapeType="1"/>
          </p:cNvSpPr>
          <p:nvPr/>
        </p:nvSpPr>
        <p:spPr bwMode="auto">
          <a:xfrm>
            <a:off x="5114925" y="2532062"/>
            <a:ext cx="323850"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Straight Arrow Connector 9">
            <a:extLst>
              <a:ext uri="{FF2B5EF4-FFF2-40B4-BE49-F238E27FC236}">
                <a16:creationId xmlns:a16="http://schemas.microsoft.com/office/drawing/2014/main" id="{64000888-F8AA-41EC-8E25-60BFE615E4E6}"/>
              </a:ext>
            </a:extLst>
          </p:cNvPr>
          <p:cNvSpPr>
            <a:spLocks noChangeShapeType="1"/>
          </p:cNvSpPr>
          <p:nvPr/>
        </p:nvSpPr>
        <p:spPr bwMode="auto">
          <a:xfrm>
            <a:off x="3810000" y="2589212"/>
            <a:ext cx="219075"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Straight Arrow Connector 8">
            <a:extLst>
              <a:ext uri="{FF2B5EF4-FFF2-40B4-BE49-F238E27FC236}">
                <a16:creationId xmlns:a16="http://schemas.microsoft.com/office/drawing/2014/main" id="{1AA1A6F0-3A3F-4535-A448-9F9EE14177C5}"/>
              </a:ext>
            </a:extLst>
          </p:cNvPr>
          <p:cNvSpPr>
            <a:spLocks noChangeShapeType="1"/>
          </p:cNvSpPr>
          <p:nvPr/>
        </p:nvSpPr>
        <p:spPr bwMode="auto">
          <a:xfrm>
            <a:off x="2276475" y="2579687"/>
            <a:ext cx="209550" cy="9525"/>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34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BC22-077E-4F15-8D2A-5834214039B6}"/>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SYSTEM MODULES</a:t>
            </a:r>
          </a:p>
        </p:txBody>
      </p:sp>
      <p:sp>
        <p:nvSpPr>
          <p:cNvPr id="3" name="Text Placeholder 2">
            <a:extLst>
              <a:ext uri="{FF2B5EF4-FFF2-40B4-BE49-F238E27FC236}">
                <a16:creationId xmlns:a16="http://schemas.microsoft.com/office/drawing/2014/main" id="{7DF60513-0278-4DF9-88CF-92DC158B0677}"/>
              </a:ext>
            </a:extLst>
          </p:cNvPr>
          <p:cNvSpPr>
            <a:spLocks noGrp="1"/>
          </p:cNvSpPr>
          <p:nvPr>
            <p:ph type="body" idx="1"/>
          </p:nvPr>
        </p:nvSpPr>
        <p:spPr/>
        <p:txBody>
          <a:bodyPr/>
          <a:lstStyle/>
          <a:p>
            <a:r>
              <a:rPr lang="en-US" dirty="0"/>
              <a:t>UI designed using HTML, CSS.</a:t>
            </a:r>
          </a:p>
          <a:p>
            <a:r>
              <a:rPr lang="en-US" dirty="0"/>
              <a:t>Scripted using </a:t>
            </a:r>
            <a:r>
              <a:rPr lang="en-US" dirty="0" err="1"/>
              <a:t>Javascript</a:t>
            </a:r>
            <a:r>
              <a:rPr lang="en-US" dirty="0"/>
              <a:t>.</a:t>
            </a:r>
          </a:p>
          <a:p>
            <a:r>
              <a:rPr lang="en-US" dirty="0"/>
              <a:t>Flask framework is implemented using python.</a:t>
            </a:r>
          </a:p>
          <a:p>
            <a:r>
              <a:rPr lang="en-US" dirty="0"/>
              <a:t>Implementation of ML algorithm using JUPYTER Notebooks</a:t>
            </a:r>
          </a:p>
          <a:p>
            <a:pPr lvl="1"/>
            <a:r>
              <a:rPr lang="en-US" sz="1800" dirty="0"/>
              <a:t>Loading the data</a:t>
            </a:r>
          </a:p>
          <a:p>
            <a:pPr lvl="1"/>
            <a:r>
              <a:rPr lang="en-US" sz="1800" dirty="0"/>
              <a:t>Familiarizing with data &amp; EDA</a:t>
            </a:r>
          </a:p>
          <a:p>
            <a:pPr lvl="1"/>
            <a:r>
              <a:rPr lang="en-US" sz="1800" dirty="0"/>
              <a:t>Visualizing the data</a:t>
            </a:r>
          </a:p>
          <a:p>
            <a:pPr lvl="1"/>
            <a:r>
              <a:rPr lang="en-US" sz="1800" dirty="0"/>
              <a:t>Splitting the data</a:t>
            </a:r>
          </a:p>
          <a:p>
            <a:pPr lvl="1"/>
            <a:r>
              <a:rPr lang="en-US" sz="1800" dirty="0"/>
              <a:t>Training the data</a:t>
            </a:r>
          </a:p>
        </p:txBody>
      </p:sp>
    </p:spTree>
    <p:extLst>
      <p:ext uri="{BB962C8B-B14F-4D97-AF65-F5344CB8AC3E}">
        <p14:creationId xmlns:p14="http://schemas.microsoft.com/office/powerpoint/2010/main" val="73786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5280-8687-46E8-87B7-BF3E175ADFE8}"/>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SAMPLE OUTPUT</a:t>
            </a:r>
          </a:p>
        </p:txBody>
      </p:sp>
      <p:pic>
        <p:nvPicPr>
          <p:cNvPr id="4" name="Picture 3" descr="Screenshot 2023-01-28 at 08-25-56 URL">
            <a:extLst>
              <a:ext uri="{FF2B5EF4-FFF2-40B4-BE49-F238E27FC236}">
                <a16:creationId xmlns:a16="http://schemas.microsoft.com/office/drawing/2014/main" id="{CE6369E1-46B8-489F-A65E-5B110007D0C9}"/>
              </a:ext>
            </a:extLst>
          </p:cNvPr>
          <p:cNvPicPr/>
          <p:nvPr/>
        </p:nvPicPr>
        <p:blipFill>
          <a:blip r:embed="rId2"/>
          <a:stretch>
            <a:fillRect/>
          </a:stretch>
        </p:blipFill>
        <p:spPr>
          <a:xfrm>
            <a:off x="579120" y="1071880"/>
            <a:ext cx="3662680" cy="1766888"/>
          </a:xfrm>
          <a:prstGeom prst="rect">
            <a:avLst/>
          </a:prstGeom>
        </p:spPr>
      </p:pic>
      <p:pic>
        <p:nvPicPr>
          <p:cNvPr id="5" name="Picture 4" descr="Screenshot 2023-01-28 at 08-26-13 URL">
            <a:extLst>
              <a:ext uri="{FF2B5EF4-FFF2-40B4-BE49-F238E27FC236}">
                <a16:creationId xmlns:a16="http://schemas.microsoft.com/office/drawing/2014/main" id="{48D9A105-BAB2-4DFD-B833-6C0889C91361}"/>
              </a:ext>
            </a:extLst>
          </p:cNvPr>
          <p:cNvPicPr/>
          <p:nvPr/>
        </p:nvPicPr>
        <p:blipFill>
          <a:blip r:embed="rId3"/>
          <a:stretch>
            <a:fillRect/>
          </a:stretch>
        </p:blipFill>
        <p:spPr>
          <a:xfrm>
            <a:off x="4762502" y="1071880"/>
            <a:ext cx="4203698" cy="1766888"/>
          </a:xfrm>
          <a:prstGeom prst="rect">
            <a:avLst/>
          </a:prstGeom>
        </p:spPr>
      </p:pic>
      <p:pic>
        <p:nvPicPr>
          <p:cNvPr id="6" name="Picture 5" descr="Screenshot 2023-01-28 at 08-41-56 URL">
            <a:extLst>
              <a:ext uri="{FF2B5EF4-FFF2-40B4-BE49-F238E27FC236}">
                <a16:creationId xmlns:a16="http://schemas.microsoft.com/office/drawing/2014/main" id="{EC089F1C-D58C-49DA-BB77-F9BFE9E65AA0}"/>
              </a:ext>
            </a:extLst>
          </p:cNvPr>
          <p:cNvPicPr/>
          <p:nvPr/>
        </p:nvPicPr>
        <p:blipFill>
          <a:blip r:embed="rId4"/>
          <a:stretch>
            <a:fillRect/>
          </a:stretch>
        </p:blipFill>
        <p:spPr>
          <a:xfrm>
            <a:off x="579120" y="3176062"/>
            <a:ext cx="3662680" cy="1522413"/>
          </a:xfrm>
          <a:prstGeom prst="rect">
            <a:avLst/>
          </a:prstGeom>
        </p:spPr>
      </p:pic>
      <p:pic>
        <p:nvPicPr>
          <p:cNvPr id="7" name="Picture 6" descr="Screenshot 2023-01-28 at 08-29-30 URL">
            <a:extLst>
              <a:ext uri="{FF2B5EF4-FFF2-40B4-BE49-F238E27FC236}">
                <a16:creationId xmlns:a16="http://schemas.microsoft.com/office/drawing/2014/main" id="{41A9580A-B720-49AC-BB22-C18191C0D333}"/>
              </a:ext>
            </a:extLst>
          </p:cNvPr>
          <p:cNvPicPr/>
          <p:nvPr/>
        </p:nvPicPr>
        <p:blipFill>
          <a:blip r:embed="rId5"/>
          <a:stretch>
            <a:fillRect/>
          </a:stretch>
        </p:blipFill>
        <p:spPr>
          <a:xfrm>
            <a:off x="4762502" y="3099435"/>
            <a:ext cx="3314698" cy="1599040"/>
          </a:xfrm>
          <a:prstGeom prst="rect">
            <a:avLst/>
          </a:prstGeom>
        </p:spPr>
      </p:pic>
    </p:spTree>
    <p:extLst>
      <p:ext uri="{BB962C8B-B14F-4D97-AF65-F5344CB8AC3E}">
        <p14:creationId xmlns:p14="http://schemas.microsoft.com/office/powerpoint/2010/main" val="148953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28 at 08-29-43 URL">
            <a:extLst>
              <a:ext uri="{FF2B5EF4-FFF2-40B4-BE49-F238E27FC236}">
                <a16:creationId xmlns:a16="http://schemas.microsoft.com/office/drawing/2014/main" id="{7410B141-FEDF-4A11-A8AB-D4C01366C103}"/>
              </a:ext>
            </a:extLst>
          </p:cNvPr>
          <p:cNvPicPr/>
          <p:nvPr/>
        </p:nvPicPr>
        <p:blipFill>
          <a:blip r:embed="rId2"/>
          <a:stretch>
            <a:fillRect/>
          </a:stretch>
        </p:blipFill>
        <p:spPr>
          <a:xfrm>
            <a:off x="775970" y="257572"/>
            <a:ext cx="3205480" cy="1870075"/>
          </a:xfrm>
          <a:prstGeom prst="rect">
            <a:avLst/>
          </a:prstGeom>
        </p:spPr>
      </p:pic>
      <p:pic>
        <p:nvPicPr>
          <p:cNvPr id="5" name="Picture 4" descr="Screenshot 2023-01-28 at 08-30-27 URL">
            <a:extLst>
              <a:ext uri="{FF2B5EF4-FFF2-40B4-BE49-F238E27FC236}">
                <a16:creationId xmlns:a16="http://schemas.microsoft.com/office/drawing/2014/main" id="{EA776D31-9BA8-4A94-B683-C04A5B4F2547}"/>
              </a:ext>
            </a:extLst>
          </p:cNvPr>
          <p:cNvPicPr/>
          <p:nvPr/>
        </p:nvPicPr>
        <p:blipFill>
          <a:blip r:embed="rId3"/>
          <a:stretch>
            <a:fillRect/>
          </a:stretch>
        </p:blipFill>
        <p:spPr>
          <a:xfrm>
            <a:off x="4572000" y="257572"/>
            <a:ext cx="3675380" cy="4628356"/>
          </a:xfrm>
          <a:prstGeom prst="rect">
            <a:avLst/>
          </a:prstGeom>
        </p:spPr>
      </p:pic>
      <p:pic>
        <p:nvPicPr>
          <p:cNvPr id="6" name="Picture 5" descr="Screenshot 2023-01-28 at 08-30-34 URL">
            <a:extLst>
              <a:ext uri="{FF2B5EF4-FFF2-40B4-BE49-F238E27FC236}">
                <a16:creationId xmlns:a16="http://schemas.microsoft.com/office/drawing/2014/main" id="{7E9F80AA-B2B6-43F2-B63F-AB2575D4764F}"/>
              </a:ext>
            </a:extLst>
          </p:cNvPr>
          <p:cNvPicPr/>
          <p:nvPr/>
        </p:nvPicPr>
        <p:blipFill>
          <a:blip r:embed="rId4"/>
          <a:stretch>
            <a:fillRect/>
          </a:stretch>
        </p:blipFill>
        <p:spPr>
          <a:xfrm>
            <a:off x="1125220" y="2391013"/>
            <a:ext cx="2303780" cy="2494915"/>
          </a:xfrm>
          <a:prstGeom prst="rect">
            <a:avLst/>
          </a:prstGeom>
        </p:spPr>
      </p:pic>
    </p:spTree>
    <p:extLst>
      <p:ext uri="{BB962C8B-B14F-4D97-AF65-F5344CB8AC3E}">
        <p14:creationId xmlns:p14="http://schemas.microsoft.com/office/powerpoint/2010/main" val="1943438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Conclusion</a:t>
            </a:r>
            <a:endParaRPr sz="3000" dirty="0">
              <a:latin typeface="Times New Roman"/>
              <a:ea typeface="Times New Roman"/>
              <a:cs typeface="Times New Roman"/>
              <a:sym typeface="Times New Roman"/>
            </a:endParaRPr>
          </a:p>
        </p:txBody>
      </p:sp>
      <p:sp>
        <p:nvSpPr>
          <p:cNvPr id="124" name="Google Shape;124;p24"/>
          <p:cNvSpPr txBox="1"/>
          <p:nvPr/>
        </p:nvSpPr>
        <p:spPr>
          <a:xfrm>
            <a:off x="525125" y="1156450"/>
            <a:ext cx="8212800" cy="3308568"/>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Times New Roman"/>
              <a:buChar char="●"/>
            </a:pPr>
            <a:r>
              <a:rPr lang="en-GB" sz="1800" dirty="0">
                <a:solidFill>
                  <a:schemeClr val="dk1"/>
                </a:solidFill>
                <a:latin typeface="Times New Roman"/>
                <a:ea typeface="Times New Roman"/>
                <a:cs typeface="Times New Roman"/>
                <a:sym typeface="Times New Roman"/>
              </a:rPr>
              <a:t>The main purpose of phishing detection system is providing a feasible way of identifying fake phishing websites. </a:t>
            </a:r>
          </a:p>
          <a:p>
            <a:pPr marL="457200" lvl="0" indent="-317500" algn="l" rtl="0">
              <a:lnSpc>
                <a:spcPct val="150000"/>
              </a:lnSpc>
              <a:spcBef>
                <a:spcPts val="0"/>
              </a:spcBef>
              <a:spcAft>
                <a:spcPts val="0"/>
              </a:spcAft>
              <a:buClr>
                <a:schemeClr val="dk1"/>
              </a:buClr>
              <a:buSzPts val="1400"/>
              <a:buFont typeface="Times New Roman"/>
              <a:buChar char="●"/>
            </a:pPr>
            <a:r>
              <a:rPr lang="en-GB" sz="1800" dirty="0">
                <a:solidFill>
                  <a:schemeClr val="dk1"/>
                </a:solidFill>
                <a:latin typeface="Times New Roman"/>
                <a:ea typeface="Times New Roman"/>
                <a:cs typeface="Times New Roman"/>
                <a:sym typeface="Times New Roman"/>
              </a:rPr>
              <a:t>The proposed system can be accessed through a website and appropriate details can be entered.</a:t>
            </a:r>
            <a:endParaRPr sz="18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800" dirty="0">
                <a:solidFill>
                  <a:schemeClr val="dk1"/>
                </a:solidFill>
                <a:latin typeface="Times New Roman"/>
                <a:ea typeface="Times New Roman"/>
                <a:cs typeface="Times New Roman"/>
                <a:sym typeface="Times New Roman"/>
              </a:rPr>
              <a:t>From the result of the model, we can conclude that the proposed system can give slightly accurate results with respect to the given dataset.</a:t>
            </a:r>
            <a:endParaRPr sz="18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800" dirty="0">
                <a:solidFill>
                  <a:schemeClr val="dk1"/>
                </a:solidFill>
                <a:latin typeface="Times New Roman"/>
                <a:ea typeface="Times New Roman"/>
                <a:cs typeface="Times New Roman"/>
                <a:sym typeface="Times New Roman"/>
              </a:rPr>
              <a:t>The model has its drawbacks if the provided dataset is not accurate.</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67B6-2747-49A2-9497-9B553A026B9E}"/>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9652FF49-C028-4616-922A-F33DAE1C6D21}"/>
              </a:ext>
            </a:extLst>
          </p:cNvPr>
          <p:cNvSpPr>
            <a:spLocks noGrp="1"/>
          </p:cNvSpPr>
          <p:nvPr>
            <p:ph type="body" idx="1"/>
          </p:nvPr>
        </p:nvSpPr>
        <p:spPr/>
        <p:txBody>
          <a:bodyPr>
            <a:normAutofit/>
          </a:bodyPr>
          <a:lstStyle/>
          <a:p>
            <a:r>
              <a:rPr lang="en-US" sz="1600" dirty="0">
                <a:latin typeface="Times New Roman" panose="02020603050405020304" pitchFamily="18" charset="0"/>
                <a:cs typeface="Times New Roman" panose="02020603050405020304" pitchFamily="18" charset="0"/>
                <a:hlinkClick r:id="rId2"/>
              </a:rPr>
              <a:t>https://www.sciencedirect.com/science/article/pii/S1319157823000034</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https://www.researchgate.net/publication/328541785_Phishing_Website_Detection_using_Machine_Learning_Algorithms</a:t>
            </a:r>
          </a:p>
          <a:p>
            <a:r>
              <a:rPr lang="en-US" sz="1600" dirty="0">
                <a:latin typeface="Times New Roman" panose="02020603050405020304" pitchFamily="18" charset="0"/>
                <a:cs typeface="Times New Roman" panose="02020603050405020304" pitchFamily="18" charset="0"/>
                <a:hlinkClick r:id="rId3"/>
              </a:rPr>
              <a:t>https://www.ncbi.nlm.nih.gov/pmc/articles/PMC8504731/</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https://www.mdpi.com/2076-3417/13/8/4649</a:t>
            </a:r>
          </a:p>
          <a:p>
            <a:r>
              <a:rPr lang="en-US" sz="1600" dirty="0">
                <a:latin typeface="Times New Roman" panose="02020603050405020304" pitchFamily="18" charset="0"/>
                <a:cs typeface="Times New Roman" panose="02020603050405020304" pitchFamily="18" charset="0"/>
                <a:hlinkClick r:id="rId4"/>
              </a:rPr>
              <a:t>https://ijcrt.org/papers/IJCRTI020051.pdf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https://ieeexplore.ieee.org/document/8769571</a:t>
            </a:r>
          </a:p>
          <a:p>
            <a:r>
              <a:rPr lang="en-US" sz="1600" dirty="0">
                <a:latin typeface="Times New Roman" panose="02020603050405020304" pitchFamily="18" charset="0"/>
                <a:cs typeface="Times New Roman" panose="02020603050405020304" pitchFamily="18" charset="0"/>
                <a:hlinkClick r:id="rId5"/>
              </a:rPr>
              <a:t>https://www.javatpoint.com/machine-learning-random-forest-algorithm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https://nevonprojects.com/detecting-phishing-websites-using-machine-learning/</a:t>
            </a:r>
          </a:p>
          <a:p>
            <a:r>
              <a:rPr lang="en-US" sz="1600" dirty="0">
                <a:latin typeface="Times New Roman" panose="02020603050405020304" pitchFamily="18" charset="0"/>
                <a:cs typeface="Times New Roman" panose="02020603050405020304" pitchFamily="18" charset="0"/>
                <a:hlinkClick r:id="rId6"/>
              </a:rPr>
              <a:t>https://papers.ssrn.com/sol3/papers.cfm?abstract_id=4208185</a:t>
            </a:r>
            <a:endParaRPr lang="en-US" sz="1600" dirty="0">
              <a:latin typeface="Times New Roman" panose="02020603050405020304" pitchFamily="18" charset="0"/>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392757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08800" y="244350"/>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Abstract</a:t>
            </a:r>
            <a:endParaRPr sz="3000" dirty="0">
              <a:latin typeface="Times New Roman"/>
              <a:ea typeface="Times New Roman"/>
              <a:cs typeface="Times New Roman"/>
              <a:sym typeface="Times New Roman"/>
            </a:endParaRPr>
          </a:p>
        </p:txBody>
      </p:sp>
      <p:sp>
        <p:nvSpPr>
          <p:cNvPr id="68" name="Google Shape;68;p15"/>
          <p:cNvSpPr txBox="1">
            <a:spLocks noGrp="1"/>
          </p:cNvSpPr>
          <p:nvPr>
            <p:ph type="subTitle" idx="1"/>
          </p:nvPr>
        </p:nvSpPr>
        <p:spPr>
          <a:xfrm>
            <a:off x="208800" y="1086257"/>
            <a:ext cx="8520600" cy="3723000"/>
          </a:xfrm>
          <a:prstGeom prst="rect">
            <a:avLst/>
          </a:prstGeom>
        </p:spPr>
        <p:txBody>
          <a:bodyPr spcFirstLastPara="1" wrap="square" lIns="91425" tIns="91425" rIns="91425" bIns="91425" anchor="t" anchorCtr="0">
            <a:normAutofit lnSpcReduction="10000"/>
          </a:bodyPr>
          <a:lstStyle/>
          <a:p>
            <a:pPr lvl="0" indent="-317500" algn="just">
              <a:buSzPts val="1400"/>
              <a:buFont typeface="Times New Roman"/>
              <a:buChar char="●"/>
            </a:pPr>
            <a:r>
              <a:rPr lang="en-US" sz="1800" dirty="0">
                <a:solidFill>
                  <a:srgbClr val="606060"/>
                </a:solidFill>
                <a:latin typeface="Times New Roman" panose="02020603050405020304" pitchFamily="18" charset="0"/>
                <a:cs typeface="Times New Roman" panose="02020603050405020304" pitchFamily="18" charset="0"/>
              </a:rPr>
              <a:t>Criminals seeking sensitive information construct illegal clones of actual websites and e-mail accounts. The e-mail will be made up of real firm logos and slogans. When a user clicks on a link provided by these hackers, the hackers gain access to all of the user’s private information, including bank account information, personal login passwords, and images.</a:t>
            </a:r>
          </a:p>
          <a:p>
            <a:pPr lvl="0" indent="-317500" algn="just">
              <a:buSzPts val="1400"/>
              <a:buFont typeface="Times New Roman"/>
              <a:buChar char="●"/>
            </a:pPr>
            <a:endParaRPr lang="en-US" sz="1400" dirty="0">
              <a:solidFill>
                <a:srgbClr val="606060"/>
              </a:solidFill>
              <a:latin typeface="Times New Roman" panose="02020603050405020304" pitchFamily="18" charset="0"/>
              <a:cs typeface="Times New Roman" panose="02020603050405020304" pitchFamily="18" charset="0"/>
            </a:endParaRPr>
          </a:p>
          <a:p>
            <a:pPr lvl="0" indent="-317500" algn="just">
              <a:buSzPts val="1400"/>
              <a:buFont typeface="Times New Roman"/>
              <a:buChar char="●"/>
            </a:pPr>
            <a:endParaRPr lang="en-US" sz="1400" dirty="0">
              <a:solidFill>
                <a:srgbClr val="606060"/>
              </a:solidFill>
              <a:latin typeface="Times New Roman" panose="02020603050405020304" pitchFamily="18" charset="0"/>
              <a:cs typeface="Times New Roman" panose="02020603050405020304" pitchFamily="18" charset="0"/>
            </a:endParaRPr>
          </a:p>
          <a:p>
            <a:pPr lvl="0" indent="-317500" algn="just">
              <a:buSzPts val="1400"/>
              <a:buFont typeface="Times New Roman"/>
              <a:buChar char="●"/>
            </a:pPr>
            <a:endParaRPr lang="en-US" sz="1400" dirty="0">
              <a:solidFill>
                <a:srgbClr val="606060"/>
              </a:solidFill>
              <a:latin typeface="Times New Roman" panose="02020603050405020304" pitchFamily="18" charset="0"/>
              <a:cs typeface="Times New Roman" panose="02020603050405020304" pitchFamily="18" charset="0"/>
            </a:endParaRPr>
          </a:p>
          <a:p>
            <a:pPr lvl="0" indent="-317500" algn="just">
              <a:buSzPts val="1400"/>
              <a:buFont typeface="Times New Roman"/>
              <a:buChar char="●"/>
            </a:pPr>
            <a:r>
              <a:rPr lang="en-US" sz="1800" dirty="0">
                <a:solidFill>
                  <a:srgbClr val="606060"/>
                </a:solidFill>
                <a:latin typeface="Times New Roman" panose="02020603050405020304" pitchFamily="18" charset="0"/>
                <a:cs typeface="Times New Roman" panose="02020603050405020304" pitchFamily="18" charset="0"/>
              </a:rPr>
              <a:t>Phishing is a widespread tactic used to trick gullible people into disclosing their personal information by using bogus websites. Phishing website URLs are designed to steal personal data, including user names, passwords, and online financial activities. Phishers employ websites that resemble those genuine websites both aesthetically and linguistically. Utilizing anti-phishing methods to identify phishing is necessary to stop the rapid advancement of phishing techniques as a result of advancing technology.</a:t>
            </a:r>
          </a:p>
          <a:p>
            <a:pPr lvl="0" indent="-317500" algn="just">
              <a:buSzPts val="1400"/>
              <a:buFont typeface="Times New Roman"/>
              <a:buChar char="●"/>
            </a:pPr>
            <a:endParaRPr sz="1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3169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Objective</a:t>
            </a:r>
            <a:endParaRPr sz="3000" dirty="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lvl="0" indent="-317500">
              <a:lnSpc>
                <a:spcPct val="150000"/>
              </a:lnSpc>
              <a:buSzPts val="1400"/>
              <a:buFont typeface="Times New Roman"/>
              <a:buChar char="●"/>
            </a:pPr>
            <a:r>
              <a:rPr lang="en-US" dirty="0">
                <a:latin typeface="Times New Roman"/>
                <a:ea typeface="Times New Roman"/>
                <a:cs typeface="Times New Roman"/>
                <a:sym typeface="Times New Roman"/>
              </a:rPr>
              <a:t>The system should be able to identify phishing websites as early as possible to minimize the potential damage caused by attackers.</a:t>
            </a:r>
          </a:p>
          <a:p>
            <a:pPr marL="139700" lvl="0" indent="0">
              <a:lnSpc>
                <a:spcPct val="150000"/>
              </a:lnSpc>
              <a:buSzPts val="1400"/>
              <a:buNone/>
            </a:pPr>
            <a:endParaRPr lang="en-US" sz="1400" dirty="0">
              <a:latin typeface="Times New Roman"/>
              <a:ea typeface="Times New Roman"/>
              <a:cs typeface="Times New Roman"/>
              <a:sym typeface="Times New Roman"/>
            </a:endParaRPr>
          </a:p>
          <a:p>
            <a:pPr lvl="0" indent="-317500">
              <a:lnSpc>
                <a:spcPct val="150000"/>
              </a:lnSpc>
              <a:spcBef>
                <a:spcPts val="1200"/>
              </a:spcBef>
              <a:buSzPts val="1400"/>
              <a:buFont typeface="Times New Roman"/>
              <a:buChar char="●"/>
            </a:pPr>
            <a:r>
              <a:rPr lang="en-US" dirty="0">
                <a:latin typeface="Times New Roman"/>
                <a:ea typeface="Times New Roman"/>
                <a:cs typeface="Times New Roman"/>
                <a:sym typeface="Times New Roman"/>
              </a:rPr>
              <a:t>The detection system should have a low false positive rate to avoid flagging legitimate websites as phishing sites, as this can lead to user inconvenience.</a:t>
            </a:r>
          </a:p>
          <a:p>
            <a:pPr marL="139700" lvl="0" indent="0">
              <a:lnSpc>
                <a:spcPct val="150000"/>
              </a:lnSpc>
              <a:spcBef>
                <a:spcPts val="1200"/>
              </a:spcBef>
              <a:buSzPts val="1400"/>
              <a:buNone/>
            </a:pPr>
            <a:endParaRPr lang="en-US" sz="1400" dirty="0">
              <a:latin typeface="Times New Roman"/>
              <a:ea typeface="Times New Roman"/>
              <a:cs typeface="Times New Roman"/>
              <a:sym typeface="Times New Roman"/>
            </a:endParaRPr>
          </a:p>
          <a:p>
            <a:pPr lvl="0" indent="-317500">
              <a:lnSpc>
                <a:spcPct val="150000"/>
              </a:lnSpc>
              <a:spcBef>
                <a:spcPts val="1200"/>
              </a:spcBef>
              <a:buSzPts val="1400"/>
              <a:buFont typeface="Times New Roman"/>
              <a:buChar char="●"/>
            </a:pPr>
            <a:r>
              <a:rPr lang="en-US" dirty="0">
                <a:latin typeface="Times New Roman"/>
                <a:ea typeface="Times New Roman"/>
                <a:cs typeface="Times New Roman"/>
                <a:sym typeface="Times New Roman"/>
              </a:rPr>
              <a:t>Incorporate historical data about known phishing websites to improve the system's accuracy. This can involve leveraging threat intelligence feeds and databases.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311700" y="1152475"/>
            <a:ext cx="8520600" cy="3892800"/>
          </a:xfrm>
          <a:prstGeom prst="rect">
            <a:avLst/>
          </a:prstGeom>
        </p:spPr>
        <p:txBody>
          <a:bodyPr spcFirstLastPara="1" wrap="square" lIns="91425" tIns="91425" rIns="91425" bIns="91425" anchor="t" anchorCtr="0">
            <a:normAutofit fontScale="32500" lnSpcReduction="20000"/>
          </a:bodyPr>
          <a:lstStyle/>
          <a:p>
            <a:pPr lvl="0" indent="-317500">
              <a:buSzPct val="100000"/>
              <a:buFont typeface="Times New Roman"/>
              <a:buChar char="●"/>
            </a:pPr>
            <a:r>
              <a:rPr lang="en-US" sz="5600" dirty="0">
                <a:latin typeface="Times New Roman"/>
                <a:ea typeface="Times New Roman"/>
                <a:cs typeface="Times New Roman"/>
                <a:sym typeface="Times New Roman"/>
              </a:rPr>
              <a:t>Phishing is a type of cyber attack in which attackers attempt to trick individuals into divulging sensitive information, such as usernames, passwords, and financial details, by posing as a trustworthy entity.</a:t>
            </a:r>
            <a:endParaRPr sz="5600" dirty="0">
              <a:latin typeface="Times New Roman"/>
              <a:ea typeface="Times New Roman"/>
              <a:cs typeface="Times New Roman"/>
              <a:sym typeface="Times New Roman"/>
            </a:endParaRPr>
          </a:p>
          <a:p>
            <a:pPr lvl="0" indent="-317500">
              <a:spcBef>
                <a:spcPts val="1200"/>
              </a:spcBef>
              <a:buSzPct val="100000"/>
              <a:buFont typeface="Times New Roman"/>
              <a:buChar char="●"/>
            </a:pPr>
            <a:r>
              <a:rPr lang="en-US" sz="5600" dirty="0">
                <a:latin typeface="Times New Roman"/>
                <a:ea typeface="Times New Roman"/>
                <a:cs typeface="Times New Roman"/>
                <a:sym typeface="Times New Roman"/>
              </a:rPr>
              <a:t>The attackers typically use deceptive emails, messages, or websites to mimic legitimate organizations or individuals to manipulate the target into providing confidential information or performing actions that could compromise their security.</a:t>
            </a:r>
            <a:endParaRPr sz="5600" dirty="0">
              <a:latin typeface="Times New Roman"/>
              <a:ea typeface="Times New Roman"/>
              <a:cs typeface="Times New Roman"/>
              <a:sym typeface="Times New Roman"/>
            </a:endParaRPr>
          </a:p>
          <a:p>
            <a:pPr lvl="0" indent="-317500">
              <a:spcBef>
                <a:spcPts val="1200"/>
              </a:spcBef>
              <a:buSzPct val="100000"/>
              <a:buFont typeface="Times New Roman"/>
              <a:buChar char="●"/>
            </a:pPr>
            <a:r>
              <a:rPr lang="en-US" sz="5600" dirty="0">
                <a:latin typeface="Times New Roman"/>
                <a:ea typeface="Times New Roman"/>
                <a:cs typeface="Times New Roman"/>
                <a:sym typeface="Times New Roman"/>
              </a:rPr>
              <a:t>Phishing attacks are often carried out with the goal of stealing sensitive information for financial gain, identity theft, or unauthorized access to systems and accounts. </a:t>
            </a:r>
            <a:endParaRPr sz="5600" dirty="0">
              <a:latin typeface="Times New Roman"/>
              <a:ea typeface="Times New Roman"/>
              <a:cs typeface="Times New Roman"/>
              <a:sym typeface="Times New Roman"/>
            </a:endParaRPr>
          </a:p>
          <a:p>
            <a:pPr lvl="0" indent="-317500">
              <a:spcBef>
                <a:spcPts val="1200"/>
              </a:spcBef>
              <a:buSzPct val="100000"/>
              <a:buFont typeface="Times New Roman"/>
              <a:buChar char="●"/>
            </a:pPr>
            <a:r>
              <a:rPr lang="en-US" sz="5600" dirty="0">
                <a:latin typeface="Times New Roman"/>
                <a:ea typeface="Times New Roman"/>
                <a:cs typeface="Times New Roman"/>
                <a:sym typeface="Times New Roman"/>
              </a:rPr>
              <a:t>A phishing website is a fraudulent website designed to deceive visitors into believing that they are interacting with a legitimate and trustworthy entity.</a:t>
            </a:r>
            <a:endParaRPr sz="5600" dirty="0">
              <a:latin typeface="Times New Roman"/>
              <a:ea typeface="Times New Roman"/>
              <a:cs typeface="Times New Roman"/>
              <a:sym typeface="Times New Roman"/>
            </a:endParaRPr>
          </a:p>
          <a:p>
            <a:pPr marL="0" lvl="0" indent="0" algn="l" rtl="0">
              <a:spcBef>
                <a:spcPts val="1200"/>
              </a:spcBef>
              <a:spcAft>
                <a:spcPts val="0"/>
              </a:spcAft>
              <a:buNone/>
            </a:pPr>
            <a:endParaRPr sz="1400" dirty="0"/>
          </a:p>
          <a:p>
            <a:pPr marL="0" lvl="0" indent="0" algn="l" rtl="0">
              <a:spcBef>
                <a:spcPts val="1200"/>
              </a:spcBef>
              <a:spcAft>
                <a:spcPts val="0"/>
              </a:spcAft>
              <a:buNone/>
            </a:pPr>
            <a:endParaRPr sz="1400" dirty="0"/>
          </a:p>
          <a:p>
            <a:pPr marL="0" lvl="0" indent="0" algn="l" rtl="0">
              <a:spcBef>
                <a:spcPts val="1200"/>
              </a:spcBef>
              <a:spcAft>
                <a:spcPts val="0"/>
              </a:spcAft>
              <a:buNone/>
            </a:pPr>
            <a:endParaRPr sz="1400" dirty="0"/>
          </a:p>
          <a:p>
            <a:pPr marL="0" lvl="0" indent="0" algn="l" rtl="0">
              <a:spcBef>
                <a:spcPts val="1200"/>
              </a:spcBef>
              <a:spcAft>
                <a:spcPts val="0"/>
              </a:spcAft>
              <a:buNone/>
            </a:pPr>
            <a:endParaRPr sz="1400" dirty="0"/>
          </a:p>
          <a:p>
            <a:pPr marL="0" lvl="0" indent="0" algn="l" rtl="0">
              <a:spcBef>
                <a:spcPts val="1200"/>
              </a:spcBef>
              <a:spcAft>
                <a:spcPts val="0"/>
              </a:spcAft>
              <a:buNone/>
            </a:pPr>
            <a:endParaRPr sz="1400" dirty="0"/>
          </a:p>
          <a:p>
            <a:pPr marL="0" lvl="0" indent="0" algn="l" rtl="0">
              <a:spcBef>
                <a:spcPts val="1200"/>
              </a:spcBef>
              <a:spcAft>
                <a:spcPts val="0"/>
              </a:spcAft>
              <a:buClr>
                <a:schemeClr val="dk1"/>
              </a:buClr>
              <a:buSzPct val="78571"/>
              <a:buFont typeface="Arial"/>
              <a:buNone/>
            </a:pPr>
            <a:endParaRPr sz="1400"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Domain Review</a:t>
            </a:r>
            <a:endParaRPr sz="3000" dirty="0">
              <a:latin typeface="Times New Roman"/>
              <a:ea typeface="Times New Roman"/>
              <a:cs typeface="Times New Roman"/>
              <a:sym typeface="Times New Roman"/>
            </a:endParaRPr>
          </a:p>
        </p:txBody>
      </p:sp>
      <p:pic>
        <p:nvPicPr>
          <p:cNvPr id="1026" name="Picture 2" descr="10 Companies Using Machine Learning in Cool Ways">
            <a:extLst>
              <a:ext uri="{FF2B5EF4-FFF2-40B4-BE49-F238E27FC236}">
                <a16:creationId xmlns:a16="http://schemas.microsoft.com/office/drawing/2014/main" id="{A7BA82E8-0F79-4B4B-B1D7-D9CC55B8C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88" y="1346200"/>
            <a:ext cx="4125127" cy="29504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C62EBA6-EFED-42C5-9A2E-D5DBB45AE028}"/>
              </a:ext>
            </a:extLst>
          </p:cNvPr>
          <p:cNvPicPr>
            <a:picLocks noChangeAspect="1"/>
          </p:cNvPicPr>
          <p:nvPr/>
        </p:nvPicPr>
        <p:blipFill>
          <a:blip r:embed="rId4"/>
          <a:stretch>
            <a:fillRect/>
          </a:stretch>
        </p:blipFill>
        <p:spPr>
          <a:xfrm>
            <a:off x="5399087" y="1346200"/>
            <a:ext cx="2804887" cy="26050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Machine Learning</a:t>
            </a:r>
            <a:endParaRPr sz="3000" dirty="0">
              <a:latin typeface="Times New Roman"/>
              <a:ea typeface="Times New Roman"/>
              <a:cs typeface="Times New Roman"/>
              <a:sym typeface="Times New Roman"/>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just" rtl="0">
              <a:lnSpc>
                <a:spcPct val="130000"/>
              </a:lnSpc>
              <a:spcBef>
                <a:spcPts val="0"/>
              </a:spcBef>
              <a:spcAft>
                <a:spcPts val="0"/>
              </a:spcAft>
              <a:buSzPts val="1400"/>
              <a:buFont typeface="Times New Roman"/>
              <a:buChar char="●"/>
            </a:pPr>
            <a:r>
              <a:rPr lang="en-GB" dirty="0">
                <a:latin typeface="Times New Roman"/>
                <a:ea typeface="Times New Roman"/>
                <a:cs typeface="Times New Roman"/>
                <a:sym typeface="Times New Roman"/>
              </a:rPr>
              <a:t>Machine learning is a subset of artificial intelligence (AI) that focuses on the development of algorithms and statistical models, allowing computer systems to improve their performance on a specific task over time without being explicitly programmed.</a:t>
            </a:r>
            <a:endParaRPr dirty="0">
              <a:latin typeface="Times New Roman"/>
              <a:ea typeface="Times New Roman"/>
              <a:cs typeface="Times New Roman"/>
              <a:sym typeface="Times New Roman"/>
            </a:endParaRPr>
          </a:p>
          <a:p>
            <a:pPr marL="457200" lvl="0" indent="-317500" algn="just" rtl="0">
              <a:lnSpc>
                <a:spcPct val="130000"/>
              </a:lnSpc>
              <a:spcBef>
                <a:spcPts val="0"/>
              </a:spcBef>
              <a:spcAft>
                <a:spcPts val="0"/>
              </a:spcAft>
              <a:buSzPts val="1400"/>
              <a:buFont typeface="Times New Roman"/>
              <a:buChar char="●"/>
            </a:pPr>
            <a:r>
              <a:rPr lang="en-GB" dirty="0">
                <a:latin typeface="Times New Roman"/>
                <a:ea typeface="Times New Roman"/>
                <a:cs typeface="Times New Roman"/>
                <a:sym typeface="Times New Roman"/>
              </a:rPr>
              <a:t> Supervised Learning is a category of machine learning where the model is trained on a labelled dataset, learning the relationship between input data and corresponding output labels. It is commonly used for tasks such as classification and regression.</a:t>
            </a:r>
            <a:endParaRPr dirty="0">
              <a:latin typeface="Times New Roman"/>
              <a:ea typeface="Times New Roman"/>
              <a:cs typeface="Times New Roman"/>
              <a:sym typeface="Times New Roman"/>
            </a:endParaRPr>
          </a:p>
          <a:p>
            <a:pPr marL="457200" lvl="0" indent="-317500" algn="just" rtl="0">
              <a:lnSpc>
                <a:spcPct val="130000"/>
              </a:lnSpc>
              <a:spcBef>
                <a:spcPts val="0"/>
              </a:spcBef>
              <a:spcAft>
                <a:spcPts val="0"/>
              </a:spcAft>
              <a:buSzPts val="1400"/>
              <a:buFont typeface="Times New Roman"/>
              <a:buChar char="●"/>
            </a:pPr>
            <a:r>
              <a:rPr lang="en-GB" dirty="0">
                <a:latin typeface="Times New Roman"/>
                <a:ea typeface="Times New Roman"/>
                <a:cs typeface="Times New Roman"/>
                <a:sym typeface="Times New Roman"/>
              </a:rPr>
              <a:t>Various metrics, such as accuracy, precision, recall, and F1 score, are used to assess the performance of machine learning models. The choice of metrics depends on the nature of the task and the desired outcome.</a:t>
            </a:r>
            <a:endParaRPr dirty="0">
              <a:latin typeface="Times New Roman"/>
              <a:ea typeface="Times New Roman"/>
              <a:cs typeface="Times New Roman"/>
              <a:sym typeface="Times New Roman"/>
            </a:endParaRPr>
          </a:p>
          <a:p>
            <a:pPr marL="457200" lvl="0" indent="0" algn="just" rtl="0">
              <a:lnSpc>
                <a:spcPct val="95000"/>
              </a:lnSpc>
              <a:spcBef>
                <a:spcPts val="1200"/>
              </a:spcBef>
              <a:spcAft>
                <a:spcPts val="1200"/>
              </a:spcAft>
              <a:buSzPts val="935"/>
              <a:buNone/>
            </a:pPr>
            <a:endParaRPr sz="119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4617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Gradient Boosting Classifier</a:t>
            </a:r>
            <a:endParaRPr sz="3000" dirty="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311700" y="1065977"/>
            <a:ext cx="8520600" cy="3416400"/>
          </a:xfrm>
          <a:prstGeom prst="rect">
            <a:avLst/>
          </a:prstGeom>
        </p:spPr>
        <p:txBody>
          <a:bodyPr spcFirstLastPara="1" wrap="square" lIns="91425" tIns="91425" rIns="91425" bIns="91425" anchor="t" anchorCtr="0">
            <a:noAutofit/>
          </a:bodyPr>
          <a:lstStyle/>
          <a:p>
            <a:pPr lvl="0" indent="-317500">
              <a:lnSpc>
                <a:spcPct val="150000"/>
              </a:lnSpc>
              <a:buClr>
                <a:srgbClr val="374151"/>
              </a:buClr>
              <a:buSzPts val="1400"/>
              <a:buFont typeface="Times New Roman"/>
              <a:buChar char="●"/>
            </a:pPr>
            <a:r>
              <a:rPr lang="en-US" dirty="0">
                <a:solidFill>
                  <a:srgbClr val="374151"/>
                </a:solidFill>
                <a:latin typeface="Times New Roman"/>
                <a:ea typeface="Times New Roman"/>
                <a:cs typeface="Times New Roman"/>
                <a:sym typeface="Times New Roman"/>
              </a:rPr>
              <a:t>Random Forest is an ensemble learning algorithm that operates by constructing a multitude of decision trees at training time and outputting the class that is the mode of the classes (classification) or mean prediction (regression) of the individual trees.</a:t>
            </a:r>
          </a:p>
          <a:p>
            <a:pPr lvl="0" indent="-317500">
              <a:lnSpc>
                <a:spcPct val="150000"/>
              </a:lnSpc>
              <a:buClr>
                <a:srgbClr val="374151"/>
              </a:buClr>
              <a:buSzPts val="1400"/>
              <a:buFont typeface="Times New Roman"/>
              <a:buChar char="●"/>
            </a:pPr>
            <a:r>
              <a:rPr lang="en-US" dirty="0">
                <a:solidFill>
                  <a:srgbClr val="374151"/>
                </a:solidFill>
                <a:latin typeface="Times New Roman"/>
                <a:ea typeface="Times New Roman"/>
                <a:cs typeface="Times New Roman"/>
                <a:sym typeface="Times New Roman"/>
              </a:rPr>
              <a:t>It is an extension of bagging (Bootstrap Aggregating) that builds multiple decision trees and merges them together to get a more accurate and stable prediction.</a:t>
            </a:r>
          </a:p>
          <a:p>
            <a:pPr lvl="0" indent="-317500">
              <a:lnSpc>
                <a:spcPct val="150000"/>
              </a:lnSpc>
              <a:buClr>
                <a:srgbClr val="374151"/>
              </a:buClr>
              <a:buSzPts val="1400"/>
              <a:buFont typeface="Times New Roman"/>
              <a:buChar char="●"/>
            </a:pPr>
            <a:r>
              <a:rPr lang="en-US" dirty="0">
                <a:solidFill>
                  <a:srgbClr val="374151"/>
                </a:solidFill>
                <a:latin typeface="Times New Roman"/>
                <a:ea typeface="Times New Roman"/>
                <a:cs typeface="Times New Roman"/>
                <a:sym typeface="Times New Roman"/>
              </a:rPr>
              <a:t>Random Forest is a versatile and powerful algorithm that is widely used for both classification and regression tasks in various domains such as finance, healthcare, and natural language processing.</a:t>
            </a:r>
            <a:endParaRPr lang="en-GB" dirty="0">
              <a:solidFill>
                <a:srgbClr val="37415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613358-6DBA-4294-A1AF-BCE2BCFE65C6}"/>
              </a:ext>
            </a:extLst>
          </p:cNvPr>
          <p:cNvGraphicFramePr>
            <a:graphicFrameLocks noGrp="1"/>
          </p:cNvGraphicFramePr>
          <p:nvPr>
            <p:extLst>
              <p:ext uri="{D42A27DB-BD31-4B8C-83A1-F6EECF244321}">
                <p14:modId xmlns:p14="http://schemas.microsoft.com/office/powerpoint/2010/main" val="2408890100"/>
              </p:ext>
            </p:extLst>
          </p:nvPr>
        </p:nvGraphicFramePr>
        <p:xfrm>
          <a:off x="389377" y="640605"/>
          <a:ext cx="8365246" cy="4058395"/>
        </p:xfrm>
        <a:graphic>
          <a:graphicData uri="http://schemas.openxmlformats.org/drawingml/2006/table">
            <a:tbl>
              <a:tblPr firstRow="1" bandRow="1">
                <a:tableStyleId>{5C22544A-7EE6-4342-B048-85BDC9FD1C3A}</a:tableStyleId>
              </a:tblPr>
              <a:tblGrid>
                <a:gridCol w="819096">
                  <a:extLst>
                    <a:ext uri="{9D8B030D-6E8A-4147-A177-3AD203B41FA5}">
                      <a16:colId xmlns:a16="http://schemas.microsoft.com/office/drawing/2014/main" val="4044368316"/>
                    </a:ext>
                  </a:extLst>
                </a:gridCol>
                <a:gridCol w="549596">
                  <a:extLst>
                    <a:ext uri="{9D8B030D-6E8A-4147-A177-3AD203B41FA5}">
                      <a16:colId xmlns:a16="http://schemas.microsoft.com/office/drawing/2014/main" val="3130492368"/>
                    </a:ext>
                  </a:extLst>
                </a:gridCol>
                <a:gridCol w="839834">
                  <a:extLst>
                    <a:ext uri="{9D8B030D-6E8A-4147-A177-3AD203B41FA5}">
                      <a16:colId xmlns:a16="http://schemas.microsoft.com/office/drawing/2014/main" val="2535711184"/>
                    </a:ext>
                  </a:extLst>
                </a:gridCol>
                <a:gridCol w="3357361">
                  <a:extLst>
                    <a:ext uri="{9D8B030D-6E8A-4147-A177-3AD203B41FA5}">
                      <a16:colId xmlns:a16="http://schemas.microsoft.com/office/drawing/2014/main" val="1232459198"/>
                    </a:ext>
                  </a:extLst>
                </a:gridCol>
                <a:gridCol w="1393633">
                  <a:extLst>
                    <a:ext uri="{9D8B030D-6E8A-4147-A177-3AD203B41FA5}">
                      <a16:colId xmlns:a16="http://schemas.microsoft.com/office/drawing/2014/main" val="1086060163"/>
                    </a:ext>
                  </a:extLst>
                </a:gridCol>
                <a:gridCol w="1405726">
                  <a:extLst>
                    <a:ext uri="{9D8B030D-6E8A-4147-A177-3AD203B41FA5}">
                      <a16:colId xmlns:a16="http://schemas.microsoft.com/office/drawing/2014/main" val="1893728783"/>
                    </a:ext>
                  </a:extLst>
                </a:gridCol>
              </a:tblGrid>
              <a:tr h="4684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Author and Year</a:t>
                      </a:r>
                    </a:p>
                    <a:p>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SLR or Not</a:t>
                      </a:r>
                    </a:p>
                    <a:p>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Analyzed Analytics</a:t>
                      </a:r>
                    </a:p>
                    <a:p>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Aim</a:t>
                      </a:r>
                    </a:p>
                    <a:p>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Main Findings</a:t>
                      </a:r>
                    </a:p>
                    <a:p>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Limitations</a:t>
                      </a:r>
                    </a:p>
                    <a:p>
                      <a:endParaRPr lang="en-US" sz="900" dirty="0"/>
                    </a:p>
                  </a:txBody>
                  <a:tcPr/>
                </a:tc>
                <a:extLst>
                  <a:ext uri="{0D108BD9-81ED-4DB2-BD59-A6C34878D82A}">
                    <a16:rowId xmlns:a16="http://schemas.microsoft.com/office/drawing/2014/main" val="2169477317"/>
                  </a:ext>
                </a:extLst>
              </a:tr>
              <a:tr h="1073654">
                <a:tc>
                  <a:txBody>
                    <a:bodyPr/>
                    <a:lstStyle/>
                    <a:p>
                      <a:r>
                        <a:rPr lang="en-US" sz="900" b="0" i="0" u="none" strike="noStrike" cap="none" dirty="0" err="1">
                          <a:solidFill>
                            <a:schemeClr val="dk1"/>
                          </a:solidFill>
                          <a:effectLst/>
                          <a:latin typeface="+mn-lt"/>
                          <a:ea typeface="+mn-ea"/>
                          <a:cs typeface="+mn-cs"/>
                          <a:sym typeface="Arial"/>
                          <a:hlinkClick r:id="rId2"/>
                        </a:rPr>
                        <a:t>Qabajeh</a:t>
                      </a:r>
                      <a:r>
                        <a:rPr lang="en-US" sz="900" b="0" i="0" u="none" strike="noStrike" cap="none" dirty="0">
                          <a:solidFill>
                            <a:schemeClr val="dk1"/>
                          </a:solidFill>
                          <a:effectLst/>
                          <a:latin typeface="+mn-lt"/>
                          <a:ea typeface="+mn-ea"/>
                          <a:cs typeface="+mn-cs"/>
                          <a:sym typeface="Arial"/>
                          <a:hlinkClick r:id="rId2"/>
                        </a:rPr>
                        <a:t> et al., 2018</a:t>
                      </a:r>
                      <a:endParaRPr lang="en-US" sz="900" dirty="0"/>
                    </a:p>
                  </a:txBody>
                  <a:tcPr/>
                </a:tc>
                <a:tc>
                  <a:txBody>
                    <a:bodyPr/>
                    <a:lstStyle/>
                    <a:p>
                      <a:r>
                        <a:rPr lang="en-US" sz="900" dirty="0"/>
                        <a:t>No</a:t>
                      </a:r>
                    </a:p>
                  </a:txBody>
                  <a:tcPr/>
                </a:tc>
                <a:tc>
                  <a:txBody>
                    <a:bodyPr/>
                    <a:lstStyle/>
                    <a:p>
                      <a:r>
                        <a:rPr lang="en-US" sz="900" dirty="0"/>
                        <a:t>67</a:t>
                      </a:r>
                    </a:p>
                  </a:txBody>
                  <a:tcPr/>
                </a:tc>
                <a:tc>
                  <a:txBody>
                    <a:bodyPr/>
                    <a:lstStyle/>
                    <a:p>
                      <a:r>
                        <a:rPr lang="en-US" sz="900" b="0" i="0" u="none" strike="noStrike" cap="none" dirty="0">
                          <a:solidFill>
                            <a:schemeClr val="dk1"/>
                          </a:solidFill>
                          <a:effectLst/>
                          <a:latin typeface="+mn-lt"/>
                          <a:ea typeface="+mn-ea"/>
                          <a:cs typeface="+mn-cs"/>
                          <a:sym typeface="Arial"/>
                        </a:rPr>
                        <a:t>This review paper compares traditional anti-phishing methods, which includes raising awareness, educating users, conducting periodic training or workshop, and using a legal perspective. The Computerized anti-phishing techniques talk about list-based and machine-learning techniques.</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Machine Learning and rule induction are suitable to combat phishing due to their high detection rate and, more importantly, the easy-to-understand outcomes.</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Sixty-seven studies were analyzed in work, and the research did not discuss Deep Learning techniques.</a:t>
                      </a:r>
                      <a:endParaRPr lang="en-US" sz="900" dirty="0"/>
                    </a:p>
                  </a:txBody>
                  <a:tcPr/>
                </a:tc>
                <a:extLst>
                  <a:ext uri="{0D108BD9-81ED-4DB2-BD59-A6C34878D82A}">
                    <a16:rowId xmlns:a16="http://schemas.microsoft.com/office/drawing/2014/main" val="2265196895"/>
                  </a:ext>
                </a:extLst>
              </a:tr>
              <a:tr h="906255">
                <a:tc>
                  <a:txBody>
                    <a:bodyPr/>
                    <a:lstStyle/>
                    <a:p>
                      <a:r>
                        <a:rPr lang="en-US" sz="900" b="0" i="0" u="none" strike="noStrike" cap="none" dirty="0" err="1">
                          <a:solidFill>
                            <a:schemeClr val="dk1"/>
                          </a:solidFill>
                          <a:effectLst/>
                          <a:latin typeface="+mn-lt"/>
                          <a:ea typeface="+mn-ea"/>
                          <a:cs typeface="+mn-cs"/>
                          <a:sym typeface="Arial"/>
                          <a:hlinkClick r:id="rId3"/>
                        </a:rPr>
                        <a:t>Zuraiq</a:t>
                      </a:r>
                      <a:r>
                        <a:rPr lang="en-US" sz="900" b="0" i="0" u="none" strike="noStrike" cap="none" dirty="0">
                          <a:solidFill>
                            <a:schemeClr val="dk1"/>
                          </a:solidFill>
                          <a:effectLst/>
                          <a:latin typeface="+mn-lt"/>
                          <a:ea typeface="+mn-ea"/>
                          <a:cs typeface="+mn-cs"/>
                          <a:sym typeface="Arial"/>
                          <a:hlinkClick r:id="rId3"/>
                        </a:rPr>
                        <a:t> and </a:t>
                      </a:r>
                      <a:r>
                        <a:rPr lang="en-US" sz="900" b="0" i="0" u="none" strike="noStrike" cap="none" dirty="0" err="1">
                          <a:solidFill>
                            <a:schemeClr val="dk1"/>
                          </a:solidFill>
                          <a:effectLst/>
                          <a:latin typeface="+mn-lt"/>
                          <a:ea typeface="+mn-ea"/>
                          <a:cs typeface="+mn-cs"/>
                          <a:sym typeface="Arial"/>
                          <a:hlinkClick r:id="rId3"/>
                        </a:rPr>
                        <a:t>Alkasassbeh</a:t>
                      </a:r>
                      <a:r>
                        <a:rPr lang="en-US" sz="900" b="0" i="0" u="none" strike="noStrike" cap="none" dirty="0">
                          <a:solidFill>
                            <a:schemeClr val="dk1"/>
                          </a:solidFill>
                          <a:effectLst/>
                          <a:latin typeface="+mn-lt"/>
                          <a:ea typeface="+mn-ea"/>
                          <a:cs typeface="+mn-cs"/>
                          <a:sym typeface="Arial"/>
                          <a:hlinkClick r:id="rId3"/>
                        </a:rPr>
                        <a:t>, 2019</a:t>
                      </a:r>
                      <a:endParaRPr lang="en-US" sz="900" dirty="0"/>
                    </a:p>
                  </a:txBody>
                  <a:tcPr/>
                </a:tc>
                <a:tc>
                  <a:txBody>
                    <a:bodyPr/>
                    <a:lstStyle/>
                    <a:p>
                      <a:r>
                        <a:rPr lang="en-US" sz="900" dirty="0"/>
                        <a:t>No</a:t>
                      </a:r>
                    </a:p>
                  </a:txBody>
                  <a:tcPr/>
                </a:tc>
                <a:tc>
                  <a:txBody>
                    <a:bodyPr/>
                    <a:lstStyle/>
                    <a:p>
                      <a:r>
                        <a:rPr lang="en-US" sz="900" dirty="0"/>
                        <a:t>18</a:t>
                      </a:r>
                    </a:p>
                  </a:txBody>
                  <a:tcPr/>
                </a:tc>
                <a:tc>
                  <a:txBody>
                    <a:bodyPr/>
                    <a:lstStyle/>
                    <a:p>
                      <a:r>
                        <a:rPr lang="en-US" sz="900" b="0" i="0" u="none" strike="noStrike" cap="none" dirty="0">
                          <a:solidFill>
                            <a:schemeClr val="dk1"/>
                          </a:solidFill>
                          <a:effectLst/>
                          <a:latin typeface="+mn-lt"/>
                          <a:ea typeface="+mn-ea"/>
                          <a:cs typeface="+mn-cs"/>
                          <a:sym typeface="Arial"/>
                        </a:rPr>
                        <a:t>This study examines several phishing detection methods, including heuristic, content-based, and fuzzy rule-based methods.</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The study indicated no perfect method for identifying phishing websites</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The work analyzed only 18 studies and did not include Machine Learning, List-based, and Deep Learning approaches.</a:t>
                      </a:r>
                      <a:endParaRPr lang="en-US" sz="900" dirty="0"/>
                    </a:p>
                  </a:txBody>
                  <a:tcPr/>
                </a:tc>
                <a:extLst>
                  <a:ext uri="{0D108BD9-81ED-4DB2-BD59-A6C34878D82A}">
                    <a16:rowId xmlns:a16="http://schemas.microsoft.com/office/drawing/2014/main" val="3147856480"/>
                  </a:ext>
                </a:extLst>
              </a:tr>
              <a:tr h="791955">
                <a:tc>
                  <a:txBody>
                    <a:bodyPr/>
                    <a:lstStyle/>
                    <a:p>
                      <a:r>
                        <a:rPr lang="en-US" sz="900" b="0" i="0" u="none" strike="noStrike" cap="none" dirty="0">
                          <a:solidFill>
                            <a:schemeClr val="dk1"/>
                          </a:solidFill>
                          <a:effectLst/>
                          <a:latin typeface="+mn-lt"/>
                          <a:ea typeface="+mn-ea"/>
                          <a:cs typeface="+mn-cs"/>
                          <a:sym typeface="Arial"/>
                          <a:hlinkClick r:id="rId4"/>
                        </a:rPr>
                        <a:t>Kunju et al., 2019</a:t>
                      </a:r>
                      <a:endParaRPr lang="en-US" sz="900" dirty="0"/>
                    </a:p>
                  </a:txBody>
                  <a:tcPr/>
                </a:tc>
                <a:tc>
                  <a:txBody>
                    <a:bodyPr/>
                    <a:lstStyle/>
                    <a:p>
                      <a:r>
                        <a:rPr lang="en-US" sz="900" dirty="0"/>
                        <a:t>No</a:t>
                      </a:r>
                    </a:p>
                  </a:txBody>
                  <a:tcPr/>
                </a:tc>
                <a:tc>
                  <a:txBody>
                    <a:bodyPr/>
                    <a:lstStyle/>
                    <a:p>
                      <a:r>
                        <a:rPr lang="en-US" sz="900" dirty="0"/>
                        <a:t>14</a:t>
                      </a:r>
                    </a:p>
                  </a:txBody>
                  <a:tcPr/>
                </a:tc>
                <a:tc>
                  <a:txBody>
                    <a:bodyPr/>
                    <a:lstStyle/>
                    <a:p>
                      <a:r>
                        <a:rPr lang="en-US" sz="900" b="0" i="0" u="none" strike="noStrike" cap="none" dirty="0">
                          <a:solidFill>
                            <a:schemeClr val="dk1"/>
                          </a:solidFill>
                          <a:effectLst/>
                          <a:latin typeface="+mn-lt"/>
                          <a:ea typeface="+mn-ea"/>
                          <a:cs typeface="+mn-cs"/>
                          <a:sym typeface="Arial"/>
                        </a:rPr>
                        <a:t>This paper provides an overview of many Machine Learning algorithms for identifying phishing websites, including </a:t>
                      </a:r>
                      <a:r>
                        <a:rPr lang="en-US" sz="900" b="0" i="0" u="none" strike="noStrike" cap="none" dirty="0" err="1">
                          <a:solidFill>
                            <a:schemeClr val="dk1"/>
                          </a:solidFill>
                          <a:effectLst/>
                          <a:latin typeface="+mn-lt"/>
                          <a:ea typeface="+mn-ea"/>
                          <a:cs typeface="+mn-cs"/>
                          <a:sym typeface="Arial"/>
                        </a:rPr>
                        <a:t>kNN</a:t>
                      </a:r>
                      <a:r>
                        <a:rPr lang="en-US" sz="900" b="0" i="0" u="none" strike="noStrike" cap="none" dirty="0">
                          <a:solidFill>
                            <a:schemeClr val="dk1"/>
                          </a:solidFill>
                          <a:effectLst/>
                          <a:latin typeface="+mn-lt"/>
                          <a:ea typeface="+mn-ea"/>
                          <a:cs typeface="+mn-cs"/>
                          <a:sym typeface="Arial"/>
                        </a:rPr>
                        <a:t>, Naive Bayes, Decision tree, SVM, Neural Network, and Random Forest.</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According to this study, phishing website detection using a single approach is insufficient.</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The literature in this work included only 14 studies discussing Machine Learning techniques.</a:t>
                      </a:r>
                      <a:endParaRPr lang="en-US" sz="900" dirty="0"/>
                    </a:p>
                  </a:txBody>
                  <a:tcPr/>
                </a:tc>
                <a:extLst>
                  <a:ext uri="{0D108BD9-81ED-4DB2-BD59-A6C34878D82A}">
                    <a16:rowId xmlns:a16="http://schemas.microsoft.com/office/drawing/2014/main" val="3498008735"/>
                  </a:ext>
                </a:extLst>
              </a:tr>
              <a:tr h="660400">
                <a:tc>
                  <a:txBody>
                    <a:bodyPr/>
                    <a:lstStyle/>
                    <a:p>
                      <a:r>
                        <a:rPr lang="en-US" sz="900" b="0" i="0" u="none" strike="noStrike" cap="none" dirty="0" err="1">
                          <a:solidFill>
                            <a:schemeClr val="dk1"/>
                          </a:solidFill>
                          <a:effectLst/>
                          <a:latin typeface="+mn-lt"/>
                          <a:ea typeface="+mn-ea"/>
                          <a:cs typeface="+mn-cs"/>
                          <a:sym typeface="Arial"/>
                          <a:hlinkClick r:id="rId5"/>
                        </a:rPr>
                        <a:t>Basit</a:t>
                      </a:r>
                      <a:r>
                        <a:rPr lang="en-US" sz="900" b="0" i="0" u="none" strike="noStrike" cap="none" dirty="0">
                          <a:solidFill>
                            <a:schemeClr val="dk1"/>
                          </a:solidFill>
                          <a:effectLst/>
                          <a:latin typeface="+mn-lt"/>
                          <a:ea typeface="+mn-ea"/>
                          <a:cs typeface="+mn-cs"/>
                          <a:sym typeface="Arial"/>
                          <a:hlinkClick r:id="rId5"/>
                        </a:rPr>
                        <a:t> et al., 2020</a:t>
                      </a:r>
                      <a:endParaRPr lang="en-US" sz="900" dirty="0"/>
                    </a:p>
                  </a:txBody>
                  <a:tcPr/>
                </a:tc>
                <a:tc>
                  <a:txBody>
                    <a:bodyPr/>
                    <a:lstStyle/>
                    <a:p>
                      <a:r>
                        <a:rPr lang="en-US" sz="900" dirty="0"/>
                        <a:t>No</a:t>
                      </a:r>
                    </a:p>
                  </a:txBody>
                  <a:tcPr/>
                </a:tc>
                <a:tc>
                  <a:txBody>
                    <a:bodyPr/>
                    <a:lstStyle/>
                    <a:p>
                      <a:r>
                        <a:rPr lang="en-US" sz="900" dirty="0"/>
                        <a:t>21</a:t>
                      </a:r>
                    </a:p>
                  </a:txBody>
                  <a:tcPr/>
                </a:tc>
                <a:tc>
                  <a:txBody>
                    <a:bodyPr/>
                    <a:lstStyle/>
                    <a:p>
                      <a:r>
                        <a:rPr lang="en-US" sz="900" b="0" i="0" u="none" strike="noStrike" cap="none" dirty="0">
                          <a:solidFill>
                            <a:schemeClr val="dk1"/>
                          </a:solidFill>
                          <a:effectLst/>
                          <a:latin typeface="+mn-lt"/>
                          <a:ea typeface="+mn-ea"/>
                          <a:cs typeface="+mn-cs"/>
                          <a:sym typeface="Arial"/>
                        </a:rPr>
                        <a:t>For phishing detection, the study examines Artificial intelligence approaches such as Machine Learning, Hybrid Learning, Scenario-based, and Deep Learning.</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The study proved that Machine Learning procedures give the best results.</a:t>
                      </a:r>
                      <a:endParaRPr lang="en-US" sz="900" dirty="0"/>
                    </a:p>
                  </a:txBody>
                  <a:tcPr/>
                </a:tc>
                <a:tc>
                  <a:txBody>
                    <a:bodyPr/>
                    <a:lstStyle/>
                    <a:p>
                      <a:r>
                        <a:rPr lang="en-US" sz="900" b="0" i="0" u="none" strike="noStrike" cap="none" dirty="0">
                          <a:solidFill>
                            <a:schemeClr val="dk1"/>
                          </a:solidFill>
                          <a:effectLst/>
                          <a:latin typeface="+mn-lt"/>
                          <a:ea typeface="+mn-ea"/>
                          <a:cs typeface="+mn-cs"/>
                          <a:sym typeface="Arial"/>
                        </a:rPr>
                        <a:t>The work analyzed only 21 research items.</a:t>
                      </a:r>
                      <a:endParaRPr lang="en-US" sz="900" dirty="0"/>
                    </a:p>
                  </a:txBody>
                  <a:tcPr/>
                </a:tc>
                <a:extLst>
                  <a:ext uri="{0D108BD9-81ED-4DB2-BD59-A6C34878D82A}">
                    <a16:rowId xmlns:a16="http://schemas.microsoft.com/office/drawing/2014/main" val="1094020938"/>
                  </a:ext>
                </a:extLst>
              </a:tr>
            </a:tbl>
          </a:graphicData>
        </a:graphic>
      </p:graphicFrame>
      <p:sp>
        <p:nvSpPr>
          <p:cNvPr id="6" name="TextBox 5">
            <a:extLst>
              <a:ext uri="{FF2B5EF4-FFF2-40B4-BE49-F238E27FC236}">
                <a16:creationId xmlns:a16="http://schemas.microsoft.com/office/drawing/2014/main" id="{6265E127-7535-4A04-BDF1-D280F1AD5C49}"/>
              </a:ext>
            </a:extLst>
          </p:cNvPr>
          <p:cNvSpPr txBox="1"/>
          <p:nvPr/>
        </p:nvSpPr>
        <p:spPr>
          <a:xfrm>
            <a:off x="2495951" y="86607"/>
            <a:ext cx="4152098" cy="553998"/>
          </a:xfrm>
          <a:prstGeom prst="rect">
            <a:avLst/>
          </a:prstGeom>
          <a:noFill/>
        </p:spPr>
        <p:txBody>
          <a:bodyPr wrap="none" rtlCol="0">
            <a:spAutoFit/>
          </a:bodyPr>
          <a:lstStyle/>
          <a:p>
            <a:pPr algn="ctr"/>
            <a:r>
              <a:rPr lang="en-US" sz="30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41691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D1F9-A1F6-49C9-80E8-1FB3CB6FD61E}"/>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EXISTING SYSTEM WITH DEMERITS</a:t>
            </a:r>
          </a:p>
        </p:txBody>
      </p:sp>
      <p:sp>
        <p:nvSpPr>
          <p:cNvPr id="3" name="Text Placeholder 2">
            <a:extLst>
              <a:ext uri="{FF2B5EF4-FFF2-40B4-BE49-F238E27FC236}">
                <a16:creationId xmlns:a16="http://schemas.microsoft.com/office/drawing/2014/main" id="{EE9935FB-065B-4EBD-8C9B-9F8446C8915C}"/>
              </a:ext>
            </a:extLst>
          </p:cNvPr>
          <p:cNvSpPr>
            <a:spLocks noGrp="1"/>
          </p:cNvSpPr>
          <p:nvPr>
            <p:ph type="body" idx="1"/>
          </p:nvPr>
        </p:nvSpPr>
        <p:spPr/>
        <p:txBody>
          <a:bodyPr>
            <a:normAutofit lnSpcReduction="10000"/>
          </a:bodyPr>
          <a:lstStyle/>
          <a:p>
            <a:r>
              <a:rPr lang="en-US" dirty="0">
                <a:latin typeface="Times New Roman" panose="02020603050405020304" pitchFamily="18" charset="0"/>
                <a:ea typeface="Times New Roman" panose="02020603050405020304" pitchFamily="18" charset="0"/>
              </a:rPr>
              <a:t>In the existing system they have used Logistic Regression, Multinomial Naive Bayes, and XG Boost are the machine learning methods that are compared. The Logistic Regression algorithm outperforms the other two. The model is preprocessed in the proposed system, the words are tokenized, and stemming is performed. Data Processing is the process of converting or encoding data for easy machine transfer. The accuracy of Logistic Regression is 96.63 percent, and the overall comparison is presented.</a:t>
            </a:r>
          </a:p>
          <a:p>
            <a:pPr marL="114300" indent="0">
              <a:buNone/>
            </a:pPr>
            <a:r>
              <a:rPr lang="en-US" sz="2000" b="1" dirty="0">
                <a:latin typeface="Times New Roman" panose="02020603050405020304" pitchFamily="18" charset="0"/>
                <a:ea typeface="Times New Roman" panose="02020603050405020304" pitchFamily="18" charset="0"/>
              </a:rPr>
              <a:t>Demerits:</a:t>
            </a:r>
          </a:p>
          <a:p>
            <a:r>
              <a:rPr lang="en-US" dirty="0">
                <a:latin typeface="Times New Roman" panose="02020603050405020304" pitchFamily="18" charset="0"/>
              </a:rPr>
              <a:t>The existing models have low latency</a:t>
            </a:r>
          </a:p>
          <a:p>
            <a:r>
              <a:rPr lang="en-US" dirty="0">
                <a:latin typeface="Times New Roman" panose="02020603050405020304" pitchFamily="18" charset="0"/>
              </a:rPr>
              <a:t>Existing systems do not have a specific UI.</a:t>
            </a:r>
          </a:p>
          <a:p>
            <a:r>
              <a:rPr lang="en-US" dirty="0">
                <a:latin typeface="Times New Roman" panose="02020603050405020304" pitchFamily="18" charset="0"/>
              </a:rPr>
              <a:t>The existing system may not be accurate if sample size is too small</a:t>
            </a:r>
            <a:endParaRPr lang="en-US" dirty="0"/>
          </a:p>
        </p:txBody>
      </p:sp>
    </p:spTree>
    <p:extLst>
      <p:ext uri="{BB962C8B-B14F-4D97-AF65-F5344CB8AC3E}">
        <p14:creationId xmlns:p14="http://schemas.microsoft.com/office/powerpoint/2010/main" val="35670895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1379</Words>
  <Application>Microsoft Office PowerPoint</Application>
  <PresentationFormat>On-screen Show (16:9)</PresentationFormat>
  <Paragraphs>118</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SimSun</vt:lpstr>
      <vt:lpstr>Arial</vt:lpstr>
      <vt:lpstr>Calibri</vt:lpstr>
      <vt:lpstr>Times New Roman</vt:lpstr>
      <vt:lpstr>Simple Light</vt:lpstr>
      <vt:lpstr>   DETECTION OF PHISHING WEBSITES USING MACHINE LEARNING </vt:lpstr>
      <vt:lpstr>Abstract</vt:lpstr>
      <vt:lpstr>Objective</vt:lpstr>
      <vt:lpstr>Introduction</vt:lpstr>
      <vt:lpstr>Domain Review</vt:lpstr>
      <vt:lpstr>Machine Learning</vt:lpstr>
      <vt:lpstr>Gradient Boosting Classifier</vt:lpstr>
      <vt:lpstr>PowerPoint Presentation</vt:lpstr>
      <vt:lpstr>EXISTING SYSTEM WITH DEMERITS</vt:lpstr>
      <vt:lpstr>PROPOSED SYSTEM WITH MERITS</vt:lpstr>
      <vt:lpstr>SYSTEM ARCHITECTURE</vt:lpstr>
      <vt:lpstr>SYSTEM MODULES</vt:lpstr>
      <vt:lpstr>SAMPLE OUTPUT</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WEBSITES USING MACHINE LEARNING</dc:title>
  <dc:creator>Lakshan Balaji R K</dc:creator>
  <cp:lastModifiedBy>Acer</cp:lastModifiedBy>
  <cp:revision>23</cp:revision>
  <dcterms:modified xsi:type="dcterms:W3CDTF">2024-02-10T06:38:03Z</dcterms:modified>
</cp:coreProperties>
</file>