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40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4042665"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DEENADAYALAN.G</a:t>
            </a:r>
            <a:endParaRPr sz="3200" dirty="0">
              <a:latin typeface="Trebuchet MS"/>
              <a:cs typeface="Trebuchet MS"/>
            </a:endParaRPr>
          </a:p>
        </p:txBody>
      </p:sp>
      <p:sp>
        <p:nvSpPr>
          <p:cNvPr id="8" name="object 8"/>
          <p:cNvSpPr txBox="1"/>
          <p:nvPr/>
        </p:nvSpPr>
        <p:spPr>
          <a:xfrm>
            <a:off x="5867400" y="2821622"/>
            <a:ext cx="5867400" cy="382156"/>
          </a:xfrm>
          <a:prstGeom prst="rect">
            <a:avLst/>
          </a:prstGeom>
        </p:spPr>
        <p:txBody>
          <a:bodyPr vert="horz" wrap="square" lIns="0" tIns="12700" rIns="0" bIns="0" rtlCol="0">
            <a:spAutoFit/>
          </a:bodyPr>
          <a:lstStyle/>
          <a:p>
            <a:pPr marL="12700">
              <a:lnSpc>
                <a:spcPct val="100000"/>
              </a:lnSpc>
              <a:spcBef>
                <a:spcPts val="100"/>
              </a:spcBef>
            </a:pPr>
            <a:r>
              <a:rPr lang="en-IN" sz="2400" dirty="0" smtClean="0">
                <a:solidFill>
                  <a:srgbClr val="00B050"/>
                </a:solidFill>
                <a:latin typeface="Trebuchet MS"/>
                <a:cs typeface="Trebuchet MS"/>
              </a:rPr>
              <a:t>Image to image Translation  | Cycle GAN</a:t>
            </a:r>
            <a:endParaRPr sz="2400" dirty="0">
              <a:solidFill>
                <a:srgbClr val="00B05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5539978"/>
          </a:xfrm>
        </p:spPr>
        <p:txBody>
          <a:bodyPr/>
          <a:lstStyle/>
          <a:p>
            <a:r>
              <a:rPr lang="en-US" dirty="0" smtClean="0"/>
              <a:t>APPLICATIONS:</a:t>
            </a:r>
            <a:br>
              <a:rPr lang="en-US" dirty="0" smtClean="0"/>
            </a:br>
            <a:r>
              <a:rPr lang="en-US" dirty="0"/>
              <a:t> </a:t>
            </a:r>
            <a:r>
              <a:rPr lang="en-US" sz="2400" b="0" dirty="0"/>
              <a:t/>
            </a:r>
            <a:br>
              <a:rPr lang="en-US" sz="2400" b="0" dirty="0"/>
            </a:br>
            <a:r>
              <a:rPr lang="en-US" sz="2400" b="0" dirty="0" smtClean="0"/>
              <a:t> 1. </a:t>
            </a:r>
            <a:r>
              <a:rPr lang="en-US" sz="2400" b="0" dirty="0"/>
              <a:t>Domain Adaptation and Augmentation ...</a:t>
            </a:r>
            <a:br>
              <a:rPr lang="en-US" sz="2400" b="0" dirty="0"/>
            </a:br>
            <a:r>
              <a:rPr lang="en-US" sz="2400" b="0" dirty="0" smtClean="0"/>
              <a:t> 2. </a:t>
            </a:r>
            <a:r>
              <a:rPr lang="en-US" sz="2400" b="0" dirty="0"/>
              <a:t>Seasonal Transitions and Urban Planning ...</a:t>
            </a:r>
            <a:br>
              <a:rPr lang="en-US" sz="2400" b="0" dirty="0"/>
            </a:br>
            <a:r>
              <a:rPr lang="en-US" sz="2400" b="0" dirty="0" smtClean="0"/>
              <a:t> 3. </a:t>
            </a:r>
            <a:r>
              <a:rPr lang="en-US" sz="2400" b="0" dirty="0"/>
              <a:t>Data Augmentation for Medical Imaging ...</a:t>
            </a:r>
            <a:br>
              <a:rPr lang="en-US" sz="2400" b="0" dirty="0"/>
            </a:br>
            <a:r>
              <a:rPr lang="en-US" sz="2400" b="0" dirty="0" smtClean="0"/>
              <a:t> 4. </a:t>
            </a:r>
            <a:r>
              <a:rPr lang="en-US" sz="2400" b="0" dirty="0"/>
              <a:t>Translating Satellite </a:t>
            </a:r>
            <a:r>
              <a:rPr lang="en-US" sz="2400" b="0" dirty="0" smtClean="0"/>
              <a:t>Images…</a:t>
            </a:r>
            <a:br>
              <a:rPr lang="en-US" sz="2400" b="0" dirty="0" smtClean="0"/>
            </a:br>
            <a:r>
              <a:rPr lang="en-US" sz="2400" b="0" dirty="0" smtClean="0"/>
              <a:t> 5. Animal Adaption In Wild Life Area...</a:t>
            </a:r>
            <a:br>
              <a:rPr lang="en-US" sz="2400" b="0" dirty="0" smtClean="0"/>
            </a:br>
            <a:r>
              <a:rPr lang="en-US" sz="2400" b="0" dirty="0" smtClean="0"/>
              <a:t/>
            </a:r>
            <a:br>
              <a:rPr lang="en-US" sz="2400" b="0" dirty="0" smtClean="0"/>
            </a:br>
            <a:r>
              <a:rPr lang="en-US" sz="2400" b="0" dirty="0" smtClean="0"/>
              <a:t/>
            </a:r>
            <a:br>
              <a:rPr lang="en-US" sz="2400" b="0" dirty="0" smtClean="0"/>
            </a:br>
            <a:r>
              <a:rPr lang="en-US" sz="2400" b="0" dirty="0"/>
              <a:t/>
            </a:r>
            <a:br>
              <a:rPr lang="en-US" sz="2400" b="0" dirty="0"/>
            </a:br>
            <a:r>
              <a:rPr lang="en-US" sz="2400" b="0" dirty="0" smtClean="0"/>
              <a:t/>
            </a:r>
            <a:br>
              <a:rPr lang="en-US" sz="2400" b="0" dirty="0" smtClean="0"/>
            </a:br>
            <a:r>
              <a:rPr lang="en-US" sz="2400" b="0" dirty="0"/>
              <a:t/>
            </a:r>
            <a:br>
              <a:rPr lang="en-US" sz="2400" b="0" dirty="0"/>
            </a:br>
            <a:r>
              <a:rPr lang="en-US" sz="2400" b="0" dirty="0" smtClean="0"/>
              <a:t> </a:t>
            </a:r>
            <a:endParaRPr lang="en-IN" sz="2400" b="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3733800"/>
            <a:ext cx="2133600" cy="2133600"/>
          </a:xfrm>
          <a:prstGeom prst="rect">
            <a:avLst/>
          </a:prstGeom>
        </p:spPr>
      </p:pic>
    </p:spTree>
    <p:extLst>
      <p:ext uri="{BB962C8B-B14F-4D97-AF65-F5344CB8AC3E}">
        <p14:creationId xmlns:p14="http://schemas.microsoft.com/office/powerpoint/2010/main" val="131618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2721899"/>
          </a:xfrm>
          <a:prstGeom prst="rect">
            <a:avLst/>
          </a:prstGeom>
        </p:spPr>
        <p:txBody>
          <a:bodyPr vert="horz" wrap="square" lIns="0" tIns="13335" rIns="0" bIns="0" rtlCol="0">
            <a:spAutoFit/>
          </a:bodyPr>
          <a:lstStyle/>
          <a:p>
            <a:pPr marL="209550">
              <a:lnSpc>
                <a:spcPct val="100000"/>
              </a:lnSpc>
              <a:spcBef>
                <a:spcPts val="105"/>
              </a:spcBef>
            </a:pPr>
            <a:r>
              <a:rPr spc="-60" dirty="0" smtClean="0"/>
              <a:t>RESULTS</a:t>
            </a:r>
            <a:r>
              <a:rPr lang="en-US" spc="-60" dirty="0" smtClean="0"/>
              <a:t>:</a:t>
            </a:r>
            <a:br>
              <a:rPr lang="en-US" spc="-60" dirty="0" smtClean="0"/>
            </a:br>
            <a:r>
              <a:rPr lang="en-US" spc="-60" dirty="0"/>
              <a:t/>
            </a:r>
            <a:br>
              <a:rPr lang="en-US" spc="-60" dirty="0"/>
            </a:br>
            <a:r>
              <a:rPr lang="en-US" spc="-60" dirty="0" smtClean="0"/>
              <a:t>      </a:t>
            </a:r>
            <a:r>
              <a:rPr lang="en-US" sz="3200" b="0" spc="-60" dirty="0" smtClean="0"/>
              <a:t>Hence we created </a:t>
            </a:r>
            <a:r>
              <a:rPr lang="en-US" sz="3200" b="0" spc="-60" dirty="0" smtClean="0"/>
              <a:t>the</a:t>
            </a:r>
            <a:r>
              <a:rPr lang="en-IN" sz="3200" b="0" dirty="0"/>
              <a:t> Image-to-Image Translation using </a:t>
            </a:r>
            <a:r>
              <a:rPr lang="en-IN" sz="3200" b="0" dirty="0" err="1" smtClean="0"/>
              <a:t>CycleGAN</a:t>
            </a:r>
            <a:r>
              <a:rPr lang="en-IN" sz="3200" b="0" dirty="0" smtClean="0"/>
              <a:t>.</a:t>
            </a:r>
            <a:endParaRPr sz="3200" b="0"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957435" cy="2427267"/>
          </a:xfrm>
          <a:prstGeom prst="rect">
            <a:avLst/>
          </a:prstGeom>
        </p:spPr>
        <p:txBody>
          <a:bodyPr vert="horz" wrap="square" lIns="0" tIns="460692" rIns="0" bIns="0" rtlCol="0">
            <a:spAutoFit/>
          </a:bodyPr>
          <a:lstStyle/>
          <a:p>
            <a:pPr marL="193675">
              <a:lnSpc>
                <a:spcPct val="100000"/>
              </a:lnSpc>
              <a:spcBef>
                <a:spcPts val="130"/>
              </a:spcBef>
            </a:pPr>
            <a:r>
              <a:rPr lang="en-US" sz="4250" dirty="0"/>
              <a:t>Image to image Translation </a:t>
            </a:r>
            <a:r>
              <a:rPr lang="en-US" sz="4250" dirty="0" smtClean="0"/>
              <a:t/>
            </a:r>
            <a:br>
              <a:rPr lang="en-US" sz="4250" dirty="0" smtClean="0"/>
            </a:br>
            <a:r>
              <a:rPr lang="en-US" sz="4250" dirty="0"/>
              <a:t> </a:t>
            </a:r>
            <a:r>
              <a:rPr lang="en-US" sz="4250" dirty="0" smtClean="0"/>
              <a:t>        Using </a:t>
            </a:r>
            <a:r>
              <a:rPr lang="en-US" sz="4250" dirty="0"/>
              <a:t>Cycle GAN                 </a:t>
            </a:r>
            <a:r>
              <a:rPr lang="en-US" sz="4250" dirty="0" smtClean="0"/>
              <a:t>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136645"/>
          </a:xfrm>
          <a:prstGeom prst="rect">
            <a:avLst/>
          </a:prstGeom>
        </p:spPr>
        <p:txBody>
          <a:bodyPr vert="horz" wrap="square" lIns="0" tIns="73279" rIns="0" bIns="0" rtlCol="0">
            <a:spAutoFit/>
          </a:bodyPr>
          <a:lstStyle/>
          <a:p>
            <a:pPr marL="193675" algn="l">
              <a:lnSpc>
                <a:spcPct val="100000"/>
              </a:lnSpc>
              <a:spcBef>
                <a:spcPts val="105"/>
              </a:spcBef>
            </a:pPr>
            <a:r>
              <a:rPr spc="-10" dirty="0" smtClean="0"/>
              <a:t>AGENDA</a:t>
            </a:r>
            <a:r>
              <a:rPr lang="en-US" spc="-10" dirty="0" smtClean="0"/>
              <a:t/>
            </a:r>
            <a:br>
              <a:rPr lang="en-US" spc="-10" dirty="0" smtClean="0"/>
            </a:br>
            <a:r>
              <a:rPr lang="en-US" spc="-10" dirty="0"/>
              <a:t> </a:t>
            </a:r>
            <a:r>
              <a:rPr lang="en-US" spc="-10" dirty="0" smtClean="0"/>
              <a:t>    </a:t>
            </a:r>
            <a:r>
              <a:rPr lang="en-US" sz="2800" b="0" dirty="0" smtClean="0"/>
              <a:t/>
            </a:r>
            <a:br>
              <a:rPr lang="en-US" sz="2800" b="0" dirty="0" smtClean="0"/>
            </a:br>
            <a:r>
              <a:rPr lang="en-US" sz="2800" b="0" dirty="0" smtClean="0"/>
              <a:t>         </a:t>
            </a:r>
            <a:r>
              <a:rPr lang="en-US" sz="2800" b="0" dirty="0" smtClean="0"/>
              <a:t>1.</a:t>
            </a:r>
            <a:r>
              <a:rPr lang="en-US" sz="2400" b="0" dirty="0" smtClean="0"/>
              <a:t>Introduction </a:t>
            </a:r>
            <a:r>
              <a:rPr lang="en-US" sz="2400" b="0" dirty="0"/>
              <a:t>to Image-to-Image Translation (I2I)</a:t>
            </a:r>
            <a:r>
              <a:rPr lang="en-US" sz="2800" b="0" dirty="0" smtClean="0"/>
              <a:t/>
            </a:r>
            <a:br>
              <a:rPr lang="en-US" sz="2800" b="0" dirty="0" smtClean="0"/>
            </a:br>
            <a:r>
              <a:rPr lang="en-US" sz="2800" b="0" dirty="0"/>
              <a:t> </a:t>
            </a:r>
            <a:r>
              <a:rPr lang="en-US" sz="2800" b="0" dirty="0" smtClean="0"/>
              <a:t>        </a:t>
            </a:r>
            <a:r>
              <a:rPr lang="en-US" sz="2800" b="0" dirty="0" smtClean="0"/>
              <a:t>2.</a:t>
            </a:r>
            <a:r>
              <a:rPr lang="en-IN" sz="2400" b="0" dirty="0" smtClean="0"/>
              <a:t>Understanding </a:t>
            </a:r>
            <a:r>
              <a:rPr lang="en-IN" sz="2400" b="0" dirty="0" err="1"/>
              <a:t>CycleGAN</a:t>
            </a:r>
            <a:r>
              <a:rPr lang="en-IN" sz="2800" b="0" dirty="0" smtClean="0"/>
              <a:t/>
            </a:r>
            <a:br>
              <a:rPr lang="en-IN" sz="2800" b="0" dirty="0" smtClean="0"/>
            </a:br>
            <a:r>
              <a:rPr lang="en-IN" sz="2800" b="0" dirty="0" smtClean="0"/>
              <a:t>         </a:t>
            </a:r>
            <a:r>
              <a:rPr lang="en-IN" sz="2800" b="0" dirty="0" smtClean="0"/>
              <a:t>3.</a:t>
            </a:r>
            <a:r>
              <a:rPr lang="en-IN" sz="2400" b="0" dirty="0" smtClean="0"/>
              <a:t>Data </a:t>
            </a:r>
            <a:r>
              <a:rPr lang="en-IN" sz="2400" b="0" dirty="0"/>
              <a:t>Preparation</a:t>
            </a:r>
            <a:r>
              <a:rPr lang="en-IN" sz="2800" b="0" dirty="0" smtClean="0"/>
              <a:t/>
            </a:r>
            <a:br>
              <a:rPr lang="en-IN" sz="2800" b="0" dirty="0" smtClean="0"/>
            </a:br>
            <a:r>
              <a:rPr lang="en-IN" sz="2800" b="0" dirty="0" smtClean="0"/>
              <a:t>         </a:t>
            </a:r>
            <a:r>
              <a:rPr lang="en-IN" sz="2800" b="0" dirty="0" smtClean="0"/>
              <a:t>4.</a:t>
            </a:r>
            <a:r>
              <a:rPr lang="en-IN" sz="2400" b="0" dirty="0" smtClean="0"/>
              <a:t>Training </a:t>
            </a:r>
            <a:r>
              <a:rPr lang="en-IN" sz="2400" b="0" dirty="0" err="1"/>
              <a:t>CycleGAN</a:t>
            </a:r>
            <a:r>
              <a:rPr lang="en-IN" sz="2800" b="0" dirty="0" smtClean="0"/>
              <a:t/>
            </a:r>
            <a:br>
              <a:rPr lang="en-IN" sz="2800" b="0" dirty="0" smtClean="0"/>
            </a:br>
            <a:r>
              <a:rPr lang="en-IN" sz="2800" b="0" dirty="0" smtClean="0"/>
              <a:t>	  </a:t>
            </a:r>
            <a:r>
              <a:rPr lang="en-IN" sz="2800" b="0" dirty="0" smtClean="0"/>
              <a:t>5.</a:t>
            </a:r>
            <a:r>
              <a:rPr lang="en-IN" sz="2800" dirty="0"/>
              <a:t> </a:t>
            </a:r>
            <a:r>
              <a:rPr lang="en-IN" sz="2400" b="0" dirty="0" smtClean="0"/>
              <a:t>Fine-Tuning </a:t>
            </a:r>
            <a:r>
              <a:rPr lang="en-IN" sz="2400" b="0" dirty="0"/>
              <a:t>and Optimization</a:t>
            </a:r>
            <a:r>
              <a:rPr lang="en-IN" sz="2800" b="0" dirty="0" smtClean="0"/>
              <a:t/>
            </a:r>
            <a:br>
              <a:rPr lang="en-IN" sz="2800" b="0" dirty="0" smtClean="0"/>
            </a:br>
            <a:r>
              <a:rPr lang="en-IN" sz="2800" b="0" dirty="0" smtClean="0"/>
              <a:t>         </a:t>
            </a:r>
            <a:r>
              <a:rPr lang="en-IN" sz="2800" b="0" dirty="0" smtClean="0"/>
              <a:t>6.</a:t>
            </a:r>
            <a:r>
              <a:rPr lang="en-IN" sz="2400" b="0" dirty="0" smtClean="0"/>
              <a:t>Challenges </a:t>
            </a:r>
            <a:r>
              <a:rPr lang="en-IN" sz="2400" b="0" dirty="0"/>
              <a:t>and Future Directions</a:t>
            </a:r>
            <a:endParaRPr sz="2400" b="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33400"/>
            <a:ext cx="8976678" cy="6149119"/>
          </a:xfrm>
          <a:prstGeom prst="rect">
            <a:avLst/>
          </a:prstGeom>
        </p:spPr>
        <p:txBody>
          <a:bodyPr vert="horz" wrap="square" lIns="0" tIns="16510" rIns="0" bIns="0" rtlCol="0">
            <a:spAutoFit/>
          </a:bodyPr>
          <a:lstStyle/>
          <a:p>
            <a:r>
              <a:rPr sz="4400" spc="-10" dirty="0"/>
              <a:t>PROBLEM</a:t>
            </a:r>
            <a:r>
              <a:rPr sz="4400" dirty="0"/>
              <a:t>	</a:t>
            </a:r>
            <a:r>
              <a:rPr sz="4400" spc="-75" dirty="0" smtClean="0"/>
              <a:t>STATEMENT</a:t>
            </a:r>
            <a:r>
              <a:rPr lang="en-US" sz="4400" spc="-75" dirty="0"/>
              <a:t> </a:t>
            </a:r>
            <a:r>
              <a:rPr lang="en-US" sz="4400" spc="-75" dirty="0" smtClean="0"/>
              <a:t> </a:t>
            </a:r>
            <a:r>
              <a:rPr lang="en-US" sz="2400" spc="-75" dirty="0" smtClean="0"/>
              <a:t/>
            </a:r>
            <a:br>
              <a:rPr lang="en-US" sz="2400" spc="-75" dirty="0" smtClean="0"/>
            </a:br>
            <a:r>
              <a:rPr lang="en-US" sz="2400" spc="-75" dirty="0"/>
              <a:t/>
            </a:r>
            <a:br>
              <a:rPr lang="en-US" sz="2400" spc="-75" dirty="0"/>
            </a:br>
            <a:r>
              <a:rPr lang="en-US" sz="2400" dirty="0" smtClean="0"/>
              <a:t>CHALLENGES:</a:t>
            </a:r>
            <a:r>
              <a:rPr lang="en-US" sz="2400" b="0" dirty="0"/>
              <a:t/>
            </a:r>
            <a:br>
              <a:rPr lang="en-US" sz="2400" b="0" dirty="0"/>
            </a:br>
            <a:r>
              <a:rPr lang="en-US" sz="2400" b="0" dirty="0" smtClean="0"/>
              <a:t/>
            </a:r>
            <a:br>
              <a:rPr lang="en-US" sz="2400" b="0" dirty="0" smtClean="0"/>
            </a:br>
            <a:r>
              <a:rPr lang="en-US" sz="2400" dirty="0"/>
              <a:t>Domain Adaptation</a:t>
            </a:r>
            <a:r>
              <a:rPr lang="en-US" sz="2400" b="0" dirty="0"/>
              <a:t>: Adapting the model to diverse image domains with varying characteristics and styles poses a significant challenge.</a:t>
            </a:r>
            <a:br>
              <a:rPr lang="en-US" sz="2400" b="0" dirty="0"/>
            </a:br>
            <a:r>
              <a:rPr lang="en-US" sz="2400" dirty="0"/>
              <a:t>Preservation of Semantic Information</a:t>
            </a:r>
            <a:r>
              <a:rPr lang="en-US" sz="2400" b="0" dirty="0"/>
              <a:t>: Ensuring that the translated images retain the semantic content of the original images while transforming their appearance is crucial for the quality of the translation.</a:t>
            </a:r>
            <a:br>
              <a:rPr lang="en-US" sz="2400" b="0" dirty="0"/>
            </a:br>
            <a:r>
              <a:rPr lang="en-US" sz="2400" dirty="0"/>
              <a:t>Quality and Consistency</a:t>
            </a:r>
            <a:r>
              <a:rPr lang="en-US" sz="2400" b="0" dirty="0"/>
              <a:t>: Maintaining high-quality translations and ensuring consistency across different translations are essential for practical applications.</a:t>
            </a:r>
            <a:r>
              <a:rPr lang="en-US" sz="4400" b="0" dirty="0"/>
              <a:t/>
            </a:r>
            <a:br>
              <a:rPr lang="en-US" sz="4400" b="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6"/>
            <a:ext cx="8556625" cy="6826228"/>
          </a:xfrm>
          <a:prstGeom prst="rect">
            <a:avLst/>
          </a:prstGeom>
        </p:spPr>
        <p:txBody>
          <a:bodyPr vert="horz" wrap="square" lIns="0" tIns="16510" rIns="0" bIns="0" rtlCol="0">
            <a:spAutoFit/>
          </a:bodyPr>
          <a:lstStyle/>
          <a:p>
            <a:r>
              <a:rPr sz="4250" spc="-10" dirty="0"/>
              <a:t>PROJECT</a:t>
            </a:r>
            <a:r>
              <a:rPr sz="4250" dirty="0"/>
              <a:t>	</a:t>
            </a:r>
            <a:r>
              <a:rPr sz="4250" spc="-10" dirty="0" smtClean="0"/>
              <a:t>OVERVIEW</a:t>
            </a:r>
            <a:r>
              <a:rPr lang="en-US" sz="4250" spc="-10" dirty="0" smtClean="0"/>
              <a:t/>
            </a:r>
            <a:br>
              <a:rPr lang="en-US" sz="4250" spc="-10" dirty="0" smtClean="0"/>
            </a:br>
            <a:r>
              <a:rPr lang="en-US" sz="2400" spc="-10" dirty="0"/>
              <a:t> </a:t>
            </a:r>
            <a:r>
              <a:rPr lang="en-US" sz="2400" dirty="0"/>
              <a:t>Data Acquisition and Preprocessing:</a:t>
            </a:r>
            <a:r>
              <a:rPr lang="en-US" sz="2400" b="0" dirty="0"/>
              <a:t/>
            </a:r>
            <a:br>
              <a:rPr lang="en-US" sz="2400" b="0" dirty="0"/>
            </a:br>
            <a:r>
              <a:rPr lang="en-US" sz="2400" b="0" dirty="0" smtClean="0"/>
              <a:t>			Selection </a:t>
            </a:r>
            <a:r>
              <a:rPr lang="en-US" sz="2400" b="0" dirty="0"/>
              <a:t>of datasets suitable for the task of Image-to-Image </a:t>
            </a:r>
            <a:r>
              <a:rPr lang="en-US" sz="2400" b="0" dirty="0" err="1" smtClean="0"/>
              <a:t>Translation.Data</a:t>
            </a:r>
            <a:r>
              <a:rPr lang="en-US" sz="2400" b="0" dirty="0" smtClean="0"/>
              <a:t> </a:t>
            </a:r>
            <a:r>
              <a:rPr lang="en-US" sz="2400" b="0" dirty="0"/>
              <a:t>preprocessing techniques such as normalization, resizing, and augmentation.</a:t>
            </a:r>
            <a:br>
              <a:rPr lang="en-US" sz="2400" b="0" dirty="0"/>
            </a:br>
            <a:r>
              <a:rPr lang="en-US" sz="2400" dirty="0" smtClean="0"/>
              <a:t>Model </a:t>
            </a:r>
            <a:r>
              <a:rPr lang="en-US" sz="2400" dirty="0"/>
              <a:t>Architecture:</a:t>
            </a:r>
            <a:r>
              <a:rPr lang="en-US" sz="2400" b="0" dirty="0"/>
              <a:t/>
            </a:r>
            <a:br>
              <a:rPr lang="en-US" sz="2400" b="0" dirty="0"/>
            </a:br>
            <a:r>
              <a:rPr lang="en-US" sz="2400" b="0" dirty="0" smtClean="0"/>
              <a:t>			Explanation </a:t>
            </a:r>
            <a:r>
              <a:rPr lang="en-US" sz="2400" b="0" dirty="0"/>
              <a:t>of the </a:t>
            </a:r>
            <a:r>
              <a:rPr lang="en-US" sz="2400" b="0" dirty="0" err="1"/>
              <a:t>CycleGAN</a:t>
            </a:r>
            <a:r>
              <a:rPr lang="en-US" sz="2400" b="0" dirty="0"/>
              <a:t> architecture and its components (Generators, Discriminators, Residual Blocks</a:t>
            </a:r>
            <a:r>
              <a:rPr lang="en-US" sz="2400" b="0" dirty="0" smtClean="0"/>
              <a:t>).Detailed </a:t>
            </a:r>
            <a:r>
              <a:rPr lang="en-US" sz="2400" b="0" dirty="0"/>
              <a:t>overview of the neural network </a:t>
            </a:r>
            <a:r>
              <a:rPr lang="en-US" sz="2400" b="0" dirty="0" smtClean="0"/>
              <a:t>architecture</a:t>
            </a:r>
            <a:r>
              <a:rPr lang="en-US" sz="2400" b="0" dirty="0"/>
              <a:t>.</a:t>
            </a:r>
            <a:r>
              <a:rPr lang="en-US" sz="2400" b="0" dirty="0"/>
              <a:t/>
            </a:r>
            <a:br>
              <a:rPr lang="en-US" sz="2400" b="0" dirty="0"/>
            </a:br>
            <a:r>
              <a:rPr lang="en-US" sz="2400" dirty="0" smtClean="0"/>
              <a:t>Implementation</a:t>
            </a:r>
            <a:r>
              <a:rPr lang="en-US" sz="2400" dirty="0"/>
              <a:t>:</a:t>
            </a:r>
            <a:r>
              <a:rPr lang="en-US" sz="2400" b="0" dirty="0"/>
              <a:t/>
            </a:r>
            <a:br>
              <a:rPr lang="en-US" sz="2400" b="0" dirty="0"/>
            </a:br>
            <a:r>
              <a:rPr lang="en-US" sz="2400" b="0" dirty="0" smtClean="0"/>
              <a:t>			Setup </a:t>
            </a:r>
            <a:r>
              <a:rPr lang="en-US" sz="2400" b="0" dirty="0"/>
              <a:t>of the development environment (</a:t>
            </a:r>
            <a:r>
              <a:rPr lang="en-US" sz="2400" b="0" dirty="0" err="1"/>
              <a:t>TensorFlow</a:t>
            </a:r>
            <a:r>
              <a:rPr lang="en-US" sz="2400" b="0" dirty="0"/>
              <a:t>/</a:t>
            </a:r>
            <a:r>
              <a:rPr lang="en-US" sz="2400" b="0" dirty="0" err="1"/>
              <a:t>Keras</a:t>
            </a:r>
            <a:r>
              <a:rPr lang="en-US" sz="2400" b="0" dirty="0" smtClean="0"/>
              <a:t>).Implementation </a:t>
            </a:r>
            <a:r>
              <a:rPr lang="en-US" sz="2400" b="0" dirty="0"/>
              <a:t>of </a:t>
            </a:r>
            <a:r>
              <a:rPr lang="en-US" sz="2400" b="0" dirty="0" err="1"/>
              <a:t>CycleGAN</a:t>
            </a:r>
            <a:r>
              <a:rPr lang="en-US" sz="2400" b="0" dirty="0"/>
              <a:t> model using Python programming.</a:t>
            </a:r>
            <a:br>
              <a:rPr lang="en-US" sz="2400" b="0" dirty="0"/>
            </a:br>
            <a:r>
              <a:rPr lang="en-US" sz="4400" b="0" dirty="0"/>
              <a:t/>
            </a:r>
            <a:br>
              <a:rPr lang="en-US" sz="4400" b="0" dirty="0"/>
            </a:br>
            <a:r>
              <a:rPr lang="en-US" sz="4400" b="0" dirty="0"/>
              <a:t/>
            </a:r>
            <a:br>
              <a:rPr lang="en-US" sz="4400" b="0" dirty="0"/>
            </a:b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3728840"/>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US" sz="3200" spc="-10" dirty="0" smtClean="0"/>
              <a:t/>
            </a:r>
            <a:br>
              <a:rPr lang="en-US" sz="3200" spc="-10" dirty="0" smtClean="0"/>
            </a:br>
            <a:r>
              <a:rPr lang="en-US" sz="3200" spc="-10" dirty="0"/>
              <a:t> </a:t>
            </a:r>
            <a:r>
              <a:rPr lang="en-US" sz="3200" spc="-10" dirty="0" smtClean="0"/>
              <a:t>   </a:t>
            </a:r>
            <a:r>
              <a:rPr lang="en-US" sz="1400" spc="-10" dirty="0" smtClean="0"/>
              <a:t/>
            </a:r>
            <a:br>
              <a:rPr lang="en-US" sz="1400" spc="-10" dirty="0" smtClean="0"/>
            </a:br>
            <a:r>
              <a:rPr lang="en-US" sz="1400" spc="-10" dirty="0" smtClean="0"/>
              <a:t>                            </a:t>
            </a:r>
            <a:r>
              <a:rPr lang="en-US" sz="2400" spc="-10" dirty="0" smtClean="0"/>
              <a:t>1</a:t>
            </a:r>
            <a:r>
              <a:rPr lang="en-US" sz="2400" spc="-10" dirty="0" smtClean="0"/>
              <a:t>.</a:t>
            </a:r>
            <a:r>
              <a:rPr lang="en-IN" sz="2400" dirty="0"/>
              <a:t> Photographers and Graphic Designers</a:t>
            </a:r>
            <a:r>
              <a:rPr lang="en-IN" sz="2400" dirty="0" smtClean="0"/>
              <a:t/>
            </a:r>
            <a:br>
              <a:rPr lang="en-IN" sz="2400" dirty="0" smtClean="0"/>
            </a:br>
            <a:r>
              <a:rPr lang="en-IN" sz="2400" dirty="0"/>
              <a:t> </a:t>
            </a:r>
            <a:r>
              <a:rPr lang="en-IN" sz="2400" dirty="0" smtClean="0"/>
              <a:t>               2</a:t>
            </a:r>
            <a:r>
              <a:rPr lang="en-IN" sz="2400" dirty="0" smtClean="0"/>
              <a:t>.</a:t>
            </a:r>
            <a:r>
              <a:rPr lang="en-IN" sz="2400" dirty="0"/>
              <a:t> Content Creators and Artists</a:t>
            </a:r>
            <a:r>
              <a:rPr lang="en-IN" sz="2400" dirty="0" smtClean="0"/>
              <a:t/>
            </a:r>
            <a:br>
              <a:rPr lang="en-IN" sz="2400" dirty="0" smtClean="0"/>
            </a:br>
            <a:r>
              <a:rPr lang="en-IN" sz="2400" dirty="0"/>
              <a:t> </a:t>
            </a:r>
            <a:r>
              <a:rPr lang="en-IN" sz="2400" dirty="0" smtClean="0"/>
              <a:t>               3</a:t>
            </a:r>
            <a:r>
              <a:rPr lang="en-IN" sz="2400" dirty="0" smtClean="0"/>
              <a:t>.</a:t>
            </a:r>
            <a:r>
              <a:rPr lang="en-IN" sz="2400" dirty="0"/>
              <a:t> Researchers and Academia</a:t>
            </a:r>
            <a:r>
              <a:rPr lang="en-IN" sz="2400" dirty="0" smtClean="0"/>
              <a:t/>
            </a:r>
            <a:br>
              <a:rPr lang="en-IN" sz="2400" dirty="0" smtClean="0"/>
            </a:br>
            <a:r>
              <a:rPr lang="en-IN" sz="2400" dirty="0"/>
              <a:t> </a:t>
            </a:r>
            <a:r>
              <a:rPr lang="en-IN" sz="2400" dirty="0" smtClean="0"/>
              <a:t>               4</a:t>
            </a:r>
            <a:r>
              <a:rPr lang="en-IN" sz="2400" dirty="0" smtClean="0"/>
              <a:t>.</a:t>
            </a:r>
            <a:r>
              <a:rPr lang="en-IN" sz="2400" dirty="0"/>
              <a:t> Industry Professionals</a:t>
            </a:r>
            <a:r>
              <a:rPr lang="en-IN" sz="2400" dirty="0" smtClean="0"/>
              <a:t/>
            </a:r>
            <a:br>
              <a:rPr lang="en-IN" sz="2400" dirty="0" smtClean="0"/>
            </a:br>
            <a:r>
              <a:rPr lang="en-IN" sz="2400" dirty="0"/>
              <a:t> </a:t>
            </a:r>
            <a:r>
              <a:rPr lang="en-IN" sz="2400" dirty="0" smtClean="0"/>
              <a:t>	        5</a:t>
            </a:r>
            <a:r>
              <a:rPr lang="en-IN" sz="2400" dirty="0" smtClean="0"/>
              <a:t>.</a:t>
            </a:r>
            <a:r>
              <a:rPr lang="en-US" sz="2400" dirty="0"/>
              <a:t> Augmented Reality (AR) and Virtual Reality (VR) </a:t>
            </a:r>
            <a:r>
              <a:rPr lang="en-US" sz="2400" dirty="0" smtClean="0"/>
              <a:t>			  Developers</a:t>
            </a: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11176635" cy="5968942"/>
          </a:xfrm>
          <a:prstGeom prst="rect">
            <a:avLst/>
          </a:prstGeom>
        </p:spPr>
        <p:txBody>
          <a:bodyPr vert="horz" wrap="square" lIns="0" tIns="485775" rIns="0" bIns="0" rtlCol="0">
            <a:spAutoFit/>
          </a:bodyPr>
          <a:lstStyle/>
          <a:p>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smtClean="0"/>
              <a:t>PROPOSITION</a:t>
            </a:r>
            <a:r>
              <a:rPr lang="en-US" sz="3600" spc="-10" dirty="0" smtClean="0"/>
              <a:t/>
            </a:r>
            <a:br>
              <a:rPr lang="en-US" sz="3600" spc="-10" dirty="0" smtClean="0"/>
            </a:br>
            <a:r>
              <a:rPr lang="en-US" sz="3600" spc="-10" dirty="0" smtClean="0"/>
              <a:t> </a:t>
            </a:r>
            <a:r>
              <a:rPr lang="en-US" sz="3600" spc="-10" dirty="0" smtClean="0"/>
              <a:t>		   </a:t>
            </a:r>
            <a:r>
              <a:rPr lang="en-US" sz="2400" dirty="0" err="1" smtClean="0"/>
              <a:t>CycleGAN</a:t>
            </a:r>
            <a:r>
              <a:rPr lang="en-US" sz="2400" dirty="0" smtClean="0"/>
              <a:t> </a:t>
            </a:r>
            <a:r>
              <a:rPr lang="en-US" sz="2400" dirty="0"/>
              <a:t>Architecture</a:t>
            </a:r>
            <a:r>
              <a:rPr lang="en-US" sz="2400" b="0" dirty="0"/>
              <a:t>: Our solution leverages the </a:t>
            </a:r>
            <a:r>
              <a:rPr lang="en-US" sz="2400" b="0" dirty="0" err="1"/>
              <a:t>CycleGAN</a:t>
            </a:r>
            <a:r>
              <a:rPr lang="en-US" sz="2400" b="0" dirty="0"/>
              <a:t> </a:t>
            </a:r>
            <a:r>
              <a:rPr lang="en-US" sz="2400" b="0" dirty="0" smtClean="0"/>
              <a:t>			         architecture</a:t>
            </a:r>
            <a:r>
              <a:rPr lang="en-US" sz="2400" b="0" dirty="0"/>
              <a:t>, which consists of two generator networks (G_AB </a:t>
            </a:r>
            <a:r>
              <a:rPr lang="en-US" sz="2400" b="0" dirty="0" smtClean="0"/>
              <a:t>			and </a:t>
            </a:r>
            <a:r>
              <a:rPr lang="en-US" sz="2400" b="0" dirty="0"/>
              <a:t>G_BA) and two discriminator networks (D_A and D_B). </a:t>
            </a:r>
            <a:r>
              <a:rPr lang="en-US" sz="2400" b="0" dirty="0" smtClean="0"/>
              <a:t>				The </a:t>
            </a:r>
            <a:r>
              <a:rPr lang="en-US" sz="2400" b="0" dirty="0"/>
              <a:t>generators learn to translate images from domain A to </a:t>
            </a:r>
            <a:r>
              <a:rPr lang="en-US" sz="2400" b="0" dirty="0" smtClean="0"/>
              <a:t>				domain </a:t>
            </a:r>
            <a:r>
              <a:rPr lang="en-US" sz="2400" b="0" dirty="0"/>
              <a:t>B and vice versa, while the discriminators distinguish </a:t>
            </a:r>
            <a:r>
              <a:rPr lang="en-US" sz="2400" b="0" dirty="0" smtClean="0"/>
              <a:t>			between </a:t>
            </a:r>
            <a:r>
              <a:rPr lang="en-US" sz="2400" b="0" dirty="0"/>
              <a:t>translated and real images.</a:t>
            </a:r>
            <a:br>
              <a:rPr lang="en-US" sz="2400" b="0" dirty="0"/>
            </a:br>
            <a:r>
              <a:rPr lang="en-US" sz="2400" b="0" dirty="0" smtClean="0"/>
              <a:t>		     </a:t>
            </a:r>
            <a:r>
              <a:rPr lang="en-US" sz="2400" dirty="0" smtClean="0"/>
              <a:t>Data </a:t>
            </a:r>
            <a:r>
              <a:rPr lang="en-US" sz="2400" dirty="0"/>
              <a:t>Preparation and Preprocessing</a:t>
            </a:r>
            <a:r>
              <a:rPr lang="en-US" sz="2400" b="0" dirty="0"/>
              <a:t>: We employ appropriate </a:t>
            </a:r>
            <a:r>
              <a:rPr lang="en-US" sz="2400" b="0" dirty="0" smtClean="0"/>
              <a:t>				data </a:t>
            </a:r>
            <a:r>
              <a:rPr lang="en-US" sz="2400" b="0" dirty="0"/>
              <a:t>preprocessing techniques to prepare the datasets for </a:t>
            </a:r>
            <a:r>
              <a:rPr lang="en-US" sz="2400" b="0" dirty="0" smtClean="0"/>
              <a:t>				training</a:t>
            </a:r>
            <a:r>
              <a:rPr lang="en-US" sz="2400" b="0" dirty="0"/>
              <a:t>, including normalization, resizing, and </a:t>
            </a:r>
            <a:r>
              <a:rPr lang="en-US" sz="2400" b="0" dirty="0" smtClean="0"/>
              <a:t>					augmentation</a:t>
            </a:r>
            <a:r>
              <a:rPr lang="en-US" sz="2400" b="0" dirty="0"/>
              <a:t>. The datasets may consist of unpaired images </a:t>
            </a:r>
            <a:r>
              <a:rPr lang="en-US" sz="2400" b="0" dirty="0" smtClean="0"/>
              <a:t>f			rom </a:t>
            </a:r>
            <a:r>
              <a:rPr lang="en-US" sz="2400" b="0" dirty="0"/>
              <a:t>different domains, enabling flexible and diverse training </a:t>
            </a:r>
            <a:r>
              <a:rPr lang="en-US" sz="2400" b="0" dirty="0" smtClean="0"/>
              <a:t>			scenarios</a:t>
            </a:r>
            <a:r>
              <a:rPr lang="en-US" sz="2400" b="0" dirty="0"/>
              <a:t>.</a:t>
            </a:r>
            <a:r>
              <a:rPr lang="en-US" sz="3600" b="0" dirty="0"/>
              <a:t/>
            </a:r>
            <a:br>
              <a:rPr lang="en-US" sz="3600" b="0" dirty="0"/>
            </a:br>
            <a:endParaRPr sz="2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3358868"/>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smtClean="0"/>
              <a:t>SOLUTION</a:t>
            </a:r>
            <a:r>
              <a:rPr lang="en-US" sz="4250" spc="-10" dirty="0" smtClean="0"/>
              <a:t/>
            </a:r>
            <a:br>
              <a:rPr lang="en-US" sz="4250" spc="-10" dirty="0" smtClean="0"/>
            </a:br>
            <a:r>
              <a:rPr lang="en-US" sz="4250" spc="-10" dirty="0"/>
              <a:t> </a:t>
            </a:r>
            <a:r>
              <a:rPr lang="en-US" sz="4250" spc="-10" dirty="0" smtClean="0"/>
              <a:t>    </a:t>
            </a:r>
            <a:br>
              <a:rPr lang="en-US" sz="4250" spc="-10" dirty="0" smtClean="0"/>
            </a:br>
            <a:r>
              <a:rPr lang="en-US" sz="4250" spc="-10" dirty="0"/>
              <a:t> </a:t>
            </a:r>
            <a:r>
              <a:rPr lang="en-US" sz="4250" spc="-10" dirty="0" smtClean="0"/>
              <a:t>      </a:t>
            </a:r>
            <a:r>
              <a:rPr lang="en-US" sz="2400" b="0" dirty="0" smtClean="0"/>
              <a:t>Our </a:t>
            </a:r>
            <a:r>
              <a:rPr lang="en-US" sz="2400" b="0" dirty="0"/>
              <a:t>solution includes the training of the </a:t>
            </a:r>
            <a:r>
              <a:rPr lang="en-US" sz="2400" b="0" dirty="0" err="1"/>
              <a:t>CycleGAN</a:t>
            </a:r>
            <a:r>
              <a:rPr lang="en-US" sz="2400" b="0" dirty="0"/>
              <a:t> model using the prepared datasets. We employ optimization techniques such as Adam optimizer and cycle-consistency loss to train the generators and discriminators effectively. </a:t>
            </a:r>
            <a:endParaRPr sz="2400" b="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9070975" cy="4660250"/>
          </a:xfrm>
          <a:prstGeom prst="rect">
            <a:avLst/>
          </a:prstGeom>
        </p:spPr>
        <p:txBody>
          <a:bodyPr vert="horz" wrap="square" lIns="0" tIns="12700" rIns="0" bIns="0" rtlCol="0">
            <a:spAutoFit/>
          </a:bodyPr>
          <a:lstStyle/>
          <a:p>
            <a:r>
              <a:rPr lang="en-IN" b="1" dirty="0"/>
              <a:t>Generator (G_AB and G_BA):</a:t>
            </a:r>
            <a:endParaRPr lang="en-IN" dirty="0"/>
          </a:p>
          <a:p>
            <a:r>
              <a:rPr lang="en-IN" dirty="0" smtClean="0"/>
              <a:t>      </a:t>
            </a:r>
            <a:r>
              <a:rPr lang="en-IN" b="1" dirty="0" smtClean="0"/>
              <a:t>Input</a:t>
            </a:r>
            <a:r>
              <a:rPr lang="en-IN" dirty="0"/>
              <a:t>: Images from domain A (e.g., photographs)</a:t>
            </a:r>
          </a:p>
          <a:p>
            <a:r>
              <a:rPr lang="en-IN" dirty="0" smtClean="0"/>
              <a:t>      </a:t>
            </a:r>
            <a:r>
              <a:rPr lang="en-IN" b="1" dirty="0" smtClean="0"/>
              <a:t>Output</a:t>
            </a:r>
            <a:r>
              <a:rPr lang="en-IN" b="1" dirty="0"/>
              <a:t>:</a:t>
            </a:r>
            <a:r>
              <a:rPr lang="en-IN" dirty="0"/>
              <a:t> Translated images in domain B (e.g., paintings)</a:t>
            </a:r>
          </a:p>
          <a:p>
            <a:r>
              <a:rPr lang="en-IN" dirty="0" smtClean="0"/>
              <a:t>      </a:t>
            </a:r>
            <a:r>
              <a:rPr lang="en-IN" b="1" dirty="0" smtClean="0"/>
              <a:t>Architecture</a:t>
            </a:r>
            <a:r>
              <a:rPr lang="en-IN" dirty="0"/>
              <a:t>: Typically, a U-Net-like architecture with encoder-decoder structure and </a:t>
            </a:r>
            <a:r>
              <a:rPr lang="en-IN" dirty="0" smtClean="0"/>
              <a:t>    		skip </a:t>
            </a:r>
            <a:r>
              <a:rPr lang="en-IN" dirty="0"/>
              <a:t>connections.</a:t>
            </a:r>
          </a:p>
          <a:p>
            <a:r>
              <a:rPr lang="en-IN" dirty="0"/>
              <a:t> </a:t>
            </a:r>
            <a:r>
              <a:rPr lang="en-IN" dirty="0" smtClean="0"/>
              <a:t>     </a:t>
            </a:r>
            <a:r>
              <a:rPr lang="en-IN" b="1" dirty="0" smtClean="0"/>
              <a:t>Loss </a:t>
            </a:r>
            <a:r>
              <a:rPr lang="en-IN" b="1" dirty="0"/>
              <a:t>Function</a:t>
            </a:r>
            <a:r>
              <a:rPr lang="en-IN" dirty="0"/>
              <a:t>: Adversarial loss, cycle-consistency loss, identity loss.</a:t>
            </a:r>
          </a:p>
          <a:p>
            <a:endParaRPr lang="en-US" dirty="0"/>
          </a:p>
          <a:p>
            <a:r>
              <a:rPr lang="en-US" sz="4400" b="1" dirty="0" smtClean="0"/>
              <a:t>WIREFRAMES</a:t>
            </a:r>
          </a:p>
          <a:p>
            <a:r>
              <a:rPr lang="en-US" dirty="0" smtClean="0"/>
              <a:t>      The </a:t>
            </a:r>
            <a:r>
              <a:rPr lang="en-US" dirty="0"/>
              <a:t>input represents images from Domain A (e.g., photographs).</a:t>
            </a:r>
          </a:p>
          <a:p>
            <a:r>
              <a:rPr lang="en-US" dirty="0" smtClean="0"/>
              <a:t>      These </a:t>
            </a:r>
            <a:r>
              <a:rPr lang="en-US" dirty="0"/>
              <a:t>images are fed into the </a:t>
            </a:r>
            <a:r>
              <a:rPr lang="en-US" dirty="0" err="1"/>
              <a:t>CycleGAN</a:t>
            </a:r>
            <a:r>
              <a:rPr lang="en-US" dirty="0"/>
              <a:t> model for Image-to-Image Translation.</a:t>
            </a:r>
          </a:p>
          <a:p>
            <a:r>
              <a:rPr lang="en-US" dirty="0" smtClean="0"/>
              <a:t>      The </a:t>
            </a:r>
            <a:r>
              <a:rPr lang="en-US" dirty="0" err="1"/>
              <a:t>CycleGAN</a:t>
            </a:r>
            <a:r>
              <a:rPr lang="en-US" dirty="0"/>
              <a:t> model processes the input images and generates translated images </a:t>
            </a:r>
            <a:r>
              <a:rPr lang="en-US" dirty="0" smtClean="0"/>
              <a:t>     	corresponding </a:t>
            </a:r>
            <a:r>
              <a:rPr lang="en-US" dirty="0"/>
              <a:t>to Domain B (e.g., paintings).</a:t>
            </a:r>
          </a:p>
          <a:p>
            <a:r>
              <a:rPr lang="en-US" dirty="0" smtClean="0"/>
              <a:t>      The </a:t>
            </a:r>
            <a:r>
              <a:rPr lang="en-US" dirty="0"/>
              <a:t>output consists of the translated images, which are the result of the </a:t>
            </a:r>
            <a:r>
              <a:rPr lang="en-US" dirty="0" smtClean="0"/>
              <a:t>Image-to-	Image </a:t>
            </a:r>
            <a:r>
              <a:rPr lang="en-US" dirty="0"/>
              <a:t>Translation process.</a:t>
            </a:r>
          </a:p>
          <a:p>
            <a:endParaRPr lang="en-IN" sz="2400"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TotalTime>
  <Words>105</Words>
  <Application>Microsoft Office PowerPoint</Application>
  <PresentationFormat>Custom</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Image to image Translation           Using Cycle GAN                   </vt:lpstr>
      <vt:lpstr>AGENDA                1.Introduction to Image-to-Image Translation (I2I)          2.Understanding CycleGAN          3.Data Preparation          4.Training CycleGAN    5. Fine-Tuning and Optimization          6.Challenges and Future Directions</vt:lpstr>
      <vt:lpstr>PROBLEM STATEMENT    CHALLENGES:  Domain Adaptation: Adapting the model to diverse image domains with varying characteristics and styles poses a significant challenge. Preservation of Semantic Information: Ensuring that the translated images retain the semantic content of the original images while transforming their appearance is crucial for the quality of the translation. Quality and Consistency: Maintaining high-quality translations and ensuring consistency across different translations are essential for practical applications. </vt:lpstr>
      <vt:lpstr>PROJECT OVERVIEW  Data Acquisition and Preprocessing:    Selection of datasets suitable for the task of Image-to-Image Translation.Data preprocessing techniques such as normalization, resizing, and augmentation. Model Architecture:    Explanation of the CycleGAN architecture and its components (Generators, Discriminators, Residual Blocks).Detailed overview of the neural network architecture. Implementation:    Setup of the development environment (TensorFlow/Keras).Implementation of CycleGAN model using Python programming.   </vt:lpstr>
      <vt:lpstr>WHO ARE THE END USERS?                                  1. Photographers and Graphic Designers                 2. Content Creators and Artists                 3. Researchers and Academia                 4. Industry Professionals           5. Augmented Reality (AR) and Virtual Reality (VR)      Developers</vt:lpstr>
      <vt:lpstr>YOUR SOLUTION AND ITS VALUE PROPOSITION       CycleGAN Architecture: Our solution leverages the CycleGAN             architecture, which consists of two generator networks (G_AB    and G_BA) and two discriminator networks (D_A and D_B).     The generators learn to translate images from domain A to     domain B and vice versa, while the discriminators distinguish    between translated and real images.        Data Preparation and Preprocessing: We employ appropriate     data preprocessing techniques to prepare the datasets for     training, including normalization, resizing, and      augmentation. The datasets may consist of unpaired images f   rom different domains, enabling flexible and diverse training    scenarios. </vt:lpstr>
      <vt:lpstr>THE WOW IN YOUR SOLUTION              Our solution includes the training of the CycleGAN model using the prepared datasets. We employ optimization techniques such as Adam optimizer and cycle-consistency loss to train the generators and discriminators effectively. </vt:lpstr>
      <vt:lpstr>MODELLING</vt:lpstr>
      <vt:lpstr>APPLICATIONS:    1. Domain Adaptation and Augmentation ...  2. Seasonal Transitions and Urban Planning ...  3. Data Augmentation for Medical Imaging ...  4. Translating Satellite Images…  5. Animal Adaption In Wild Life Area...       </vt:lpstr>
      <vt:lpstr>RESULTS:        Hence we created the Image-to-Image Translation using CycleGAN.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PRASHANTH KUMARAN</dc:creator>
  <cp:lastModifiedBy>kprashanth</cp:lastModifiedBy>
  <cp:revision>11</cp:revision>
  <dcterms:created xsi:type="dcterms:W3CDTF">2024-03-28T08:28:48Z</dcterms:created>
  <dcterms:modified xsi:type="dcterms:W3CDTF">2024-03-30T17:04:37Z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