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63" r:id="rId5"/>
    <p:sldId id="266" r:id="rId6"/>
    <p:sldId id="272" r:id="rId7"/>
    <p:sldId id="267" r:id="rId8"/>
    <p:sldId id="269" r:id="rId9"/>
    <p:sldId id="270"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8"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eena88/DEENA.gi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76228" y="2036374"/>
            <a:ext cx="9144000" cy="977778"/>
          </a:xfrm>
        </p:spPr>
        <p:txBody>
          <a:bodyPr/>
          <a:lstStyle/>
          <a:p>
            <a:r>
              <a:rPr lang="en-US" sz="3600" b="1" dirty="0">
                <a:solidFill>
                  <a:schemeClr val="accent1"/>
                </a:solidFill>
                <a:latin typeface="Arial" panose="020B0604020202020204" pitchFamily="34" charset="0"/>
                <a:cs typeface="Arial" panose="020B0604020202020204" pitchFamily="34" charset="0"/>
              </a:rPr>
              <a:t>“EMOTION RECOGNITION AND             DEPRESSION SCREENING”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DEENATHAYALAN M – au2021109007</a:t>
            </a:r>
          </a:p>
          <a:p>
            <a:r>
              <a:rPr lang="en-US" sz="2000" b="1" dirty="0">
                <a:solidFill>
                  <a:schemeClr val="accent1">
                    <a:lumMod val="75000"/>
                  </a:schemeClr>
                </a:solidFill>
                <a:latin typeface="Arial"/>
                <a:cs typeface="Arial"/>
              </a:rPr>
              <a:t>COLLEGE OF ENGINEERING GUINDY</a:t>
            </a:r>
          </a:p>
        </p:txBody>
      </p:sp>
      <p:sp>
        <p:nvSpPr>
          <p:cNvPr id="5" name="TextBox 4"/>
          <p:cNvSpPr txBox="1"/>
          <p:nvPr/>
        </p:nvSpPr>
        <p:spPr>
          <a:xfrm>
            <a:off x="1723871" y="5186598"/>
            <a:ext cx="8259580"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MASTER TRAINER RAMAR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30000"/>
              </a:lnSpc>
              <a:spcBef>
                <a:spcPts val="0"/>
              </a:spcBef>
              <a:spcAft>
                <a:spcPts val="800"/>
              </a:spcAft>
              <a:tabLst>
                <a:tab pos="457200" algn="l"/>
                <a:tab pos="914400" algn="l"/>
                <a:tab pos="1371600" algn="l"/>
                <a:tab pos="1828800" algn="l"/>
                <a:tab pos="2943225" algn="l"/>
              </a:tabLst>
            </a:pPr>
            <a:r>
              <a:rPr lang="en-US" sz="1700" dirty="0">
                <a:latin typeface="Arial" panose="020B0604020202020204" pitchFamily="34" charset="0"/>
                <a:ea typeface="Calibri" panose="020F0502020204030204" pitchFamily="34" charset="0"/>
                <a:cs typeface="Arial" panose="020B0604020202020204" pitchFamily="34" charset="0"/>
              </a:rPr>
              <a:t>In today's digital age, human-computer interaction has become increasingly pervasive across various domains, including entertainment, healthcare, education, and customer service. However, one critical challenge faced by these interactions is the limited ability of machines to understand and respond to human emotions effectively. Traditional human-computer interfaces lack the capacity to perceive nuanced emotional cues, leading to suboptimal user experiences and reduced engagement.</a:t>
            </a:r>
          </a:p>
          <a:p>
            <a:pPr algn="l">
              <a:lnSpc>
                <a:spcPct val="130000"/>
              </a:lnSpc>
              <a:spcBef>
                <a:spcPts val="0"/>
              </a:spcBef>
              <a:spcAft>
                <a:spcPts val="800"/>
              </a:spcAft>
              <a:tabLst>
                <a:tab pos="457200" algn="l"/>
                <a:tab pos="914400" algn="l"/>
                <a:tab pos="1371600" algn="l"/>
                <a:tab pos="1828800" algn="l"/>
                <a:tab pos="2943225" algn="l"/>
              </a:tabLst>
            </a:pPr>
            <a:r>
              <a:rPr lang="en-US" sz="1700" dirty="0">
                <a:latin typeface="Arial" panose="020B0604020202020204" pitchFamily="34" charset="0"/>
                <a:ea typeface="Calibri" panose="020F0502020204030204" pitchFamily="34" charset="0"/>
                <a:cs typeface="Arial" panose="020B0604020202020204" pitchFamily="34" charset="0"/>
              </a:rPr>
              <a:t>the problem statement revolves around the need to advance the field of emotion detection using AI to create more empathetic, intuitive, and human-centered interactions between humans and machines. By addressing these challenges, we can unlock the full potential of emotion-aware technology and revolutionize human-computer interaction across diverse domains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marL="0" marR="0" algn="l">
              <a:lnSpc>
                <a:spcPct val="150000"/>
              </a:lnSpc>
              <a:spcBef>
                <a:spcPts val="0"/>
              </a:spcBef>
              <a:spcAft>
                <a:spcPts val="800"/>
              </a:spcAft>
              <a:tabLst>
                <a:tab pos="457200" algn="l"/>
                <a:tab pos="914400" algn="l"/>
                <a:tab pos="1371600" algn="l"/>
                <a:tab pos="1828800" algn="l"/>
                <a:tab pos="2943225" algn="l"/>
              </a:tabLst>
            </a:pPr>
            <a:r>
              <a:rPr lang="en-US" sz="1800" dirty="0">
                <a:effectLst/>
                <a:latin typeface="Arial" panose="020B0604020202020204" pitchFamily="34" charset="0"/>
                <a:ea typeface="Calibri" panose="020F0502020204030204" pitchFamily="34" charset="0"/>
                <a:cs typeface="Arial" panose="020B0604020202020204" pitchFamily="34" charset="0"/>
              </a:rPr>
              <a:t>In recent years, the intersection of artificial intelligence (AI) and human emotion has sparked significant interest and innovation. Emotion detection AI, a subset of affective computing, aims to recognize and interpret human emotions from various sources of data, such as facial expressions, voice intonations, and physiological signals. Among the diverse approaches to emotion detection, DeepFace stands out as a pioneering deep learning model developed by Facebook AI Research, showcasing remarkable capabilities in facial emotion recognition.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50000"/>
              </a:lnSpc>
              <a:spcBef>
                <a:spcPts val="0"/>
              </a:spcBef>
              <a:spcAft>
                <a:spcPts val="800"/>
              </a:spcAft>
              <a:tabLst>
                <a:tab pos="457200" algn="l"/>
                <a:tab pos="914400" algn="l"/>
                <a:tab pos="1371600" algn="l"/>
                <a:tab pos="1828800" algn="l"/>
                <a:tab pos="2943225" algn="l"/>
              </a:tabLst>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50000"/>
              </a:lnSpc>
              <a:spcBef>
                <a:spcPts val="0"/>
              </a:spcBef>
              <a:spcAft>
                <a:spcPts val="800"/>
              </a:spcAft>
              <a:tabLst>
                <a:tab pos="457200" algn="l"/>
                <a:tab pos="914400" algn="l"/>
                <a:tab pos="1371600" algn="l"/>
                <a:tab pos="1828800" algn="l"/>
                <a:tab pos="2943225" algn="l"/>
              </a:tabLst>
            </a:pPr>
            <a:r>
              <a:rPr lang="en-US" sz="1800" dirty="0">
                <a:effectLst/>
                <a:latin typeface="Arial" panose="020B0604020202020204" pitchFamily="34" charset="0"/>
                <a:ea typeface="Calibri" panose="020F0502020204030204" pitchFamily="34" charset="0"/>
                <a:cs typeface="Arial" panose="020B0604020202020204" pitchFamily="34" charset="0"/>
              </a:rPr>
              <a:t>DeepFace represents a breakthrough in the field of computer vision, particularly in the domain of facial analysis. Leveraging convolutional neural networks (CNNs), DeepFace demonstrates high accuracy in detecting facial landmarks, identifying key facial features, and inferring emotional states with remarkable precision. Trained on vast datasets comprising millions of images, DeepFace exhibits robustness and generalization across diverse demographic groups and lighting conditions, making it a powerful tool for real-world applications.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94277" y="1786537"/>
            <a:ext cx="11152682" cy="4365598"/>
          </a:xfrm>
        </p:spPr>
        <p:txBody>
          <a:bodyPr>
            <a:normAutofit fontScale="25000" lnSpcReduction="20000"/>
          </a:bodyPr>
          <a:lstStyle/>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The DeepFace architecture for emotion detection is based on deep learning models, particularly convolutional neural networks (CNNs). Here's an overview of the architecture typically used for emotion detection in DeepFace:</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1. Input Layer:</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 The input layer receives an image containing a human face as input. This image is typically represented as a matrix of pixel values.</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2. Preprocessing:</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 Before feeding the input image into the neural network, preprocessing steps may be applied. These steps could include resizing the image to a fixed size, normalizing pixel values, and applying data augmentation techniques to improve model robustness.</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3. Feature Extraction:</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 The feature extraction stage involves passing the preprocessed image through several convolutional layers. These layers apply convolution operations to extract hierarchical features from the input image. Each layer learns to detect patterns of increasing complexity, such as edges, textures, and higher-level facial features.</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600" dirty="0">
                <a:latin typeface="Arial" panose="020B0604020202020204" pitchFamily="34" charset="0"/>
                <a:ea typeface="Calibri" panose="020F0502020204030204" pitchFamily="34" charset="0"/>
                <a:cs typeface="Arial" panose="020B0604020202020204" pitchFamily="34" charset="0"/>
              </a:rPr>
              <a:t> </a:t>
            </a:r>
            <a:endParaRPr lang="en-IN" sz="5600" dirty="0">
              <a:latin typeface="Arial" panose="020B0604020202020204" pitchFamily="34" charset="0"/>
              <a:ea typeface="Calibri" panose="020F050202020403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74689" y="1786537"/>
            <a:ext cx="11152682" cy="4365598"/>
          </a:xfrm>
        </p:spPr>
        <p:txBody>
          <a:bodyPr>
            <a:normAutofit fontScale="25000" lnSpcReduction="20000"/>
          </a:bodyPr>
          <a:lstStyle/>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4. </a:t>
            </a:r>
            <a:r>
              <a:rPr lang="en-US" sz="5200" dirty="0" err="1">
                <a:latin typeface="Arial" panose="020B0604020202020204" pitchFamily="34" charset="0"/>
                <a:ea typeface="Calibri" panose="020F0502020204030204" pitchFamily="34" charset="0"/>
                <a:cs typeface="Arial" panose="020B0604020202020204" pitchFamily="34" charset="0"/>
              </a:rPr>
              <a:t>Downsampling</a:t>
            </a:r>
            <a:r>
              <a:rPr lang="en-US" sz="5200" dirty="0">
                <a:latin typeface="Arial" panose="020B0604020202020204" pitchFamily="34" charset="0"/>
                <a:ea typeface="Calibri" panose="020F0502020204030204" pitchFamily="34" charset="0"/>
                <a:cs typeface="Arial" panose="020B0604020202020204" pitchFamily="34" charset="0"/>
              </a:rPr>
              <a:t>:</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   - Throughout the convolutional layers, </a:t>
            </a:r>
            <a:r>
              <a:rPr lang="en-US" sz="5200" dirty="0" err="1">
                <a:latin typeface="Arial" panose="020B0604020202020204" pitchFamily="34" charset="0"/>
                <a:ea typeface="Calibri" panose="020F0502020204030204" pitchFamily="34" charset="0"/>
                <a:cs typeface="Arial" panose="020B0604020202020204" pitchFamily="34" charset="0"/>
              </a:rPr>
              <a:t>downsampling</a:t>
            </a:r>
            <a:r>
              <a:rPr lang="en-US" sz="5200" dirty="0">
                <a:latin typeface="Arial" panose="020B0604020202020204" pitchFamily="34" charset="0"/>
                <a:ea typeface="Calibri" panose="020F0502020204030204" pitchFamily="34" charset="0"/>
                <a:cs typeface="Arial" panose="020B0604020202020204" pitchFamily="34" charset="0"/>
              </a:rPr>
              <a:t> operations such as max-pooling or </a:t>
            </a:r>
            <a:r>
              <a:rPr lang="en-US" sz="5200" dirty="0" err="1">
                <a:latin typeface="Arial" panose="020B0604020202020204" pitchFamily="34" charset="0"/>
                <a:ea typeface="Calibri" panose="020F0502020204030204" pitchFamily="34" charset="0"/>
                <a:cs typeface="Arial" panose="020B0604020202020204" pitchFamily="34" charset="0"/>
              </a:rPr>
              <a:t>strided</a:t>
            </a:r>
            <a:r>
              <a:rPr lang="en-US" sz="5200" dirty="0">
                <a:latin typeface="Arial" panose="020B0604020202020204" pitchFamily="34" charset="0"/>
                <a:ea typeface="Calibri" panose="020F0502020204030204" pitchFamily="34" charset="0"/>
                <a:cs typeface="Arial" panose="020B0604020202020204" pitchFamily="34" charset="0"/>
              </a:rPr>
              <a:t> convolutions are applied to reduce the spatial dimensions of the feature maps while preserving important information. This helps in reducing computational complexity and focusing on the most relevant features.</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 </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5. Fully Connected Layers:</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   - Following the convolutional layers, the extracted features are flattened and passed through one or more fully connected layers. These layers learn to map the high-dimensional feature representations to the output classes (in this case, different emotions).</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 </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6. Output Layer:</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lnSpc>
                <a:spcPct val="150000"/>
              </a:lnSpc>
              <a:spcBef>
                <a:spcPts val="0"/>
              </a:spcBef>
              <a:spcAft>
                <a:spcPts val="800"/>
              </a:spcAft>
              <a:tabLst>
                <a:tab pos="457200" algn="l"/>
                <a:tab pos="914400" algn="l"/>
                <a:tab pos="1371600" algn="l"/>
                <a:tab pos="1828800" algn="l"/>
                <a:tab pos="2943225" algn="l"/>
              </a:tabLst>
            </a:pPr>
            <a:r>
              <a:rPr lang="en-US" sz="5200" dirty="0">
                <a:latin typeface="Arial" panose="020B0604020202020204" pitchFamily="34" charset="0"/>
                <a:ea typeface="Calibri" panose="020F0502020204030204" pitchFamily="34" charset="0"/>
                <a:cs typeface="Arial" panose="020B0604020202020204" pitchFamily="34" charset="0"/>
              </a:rPr>
              <a:t>   - The output layer typically consists of a </a:t>
            </a:r>
            <a:r>
              <a:rPr lang="en-US" sz="5200" dirty="0" err="1">
                <a:latin typeface="Arial" panose="020B0604020202020204" pitchFamily="34" charset="0"/>
                <a:ea typeface="Calibri" panose="020F0502020204030204" pitchFamily="34" charset="0"/>
                <a:cs typeface="Arial" panose="020B0604020202020204" pitchFamily="34" charset="0"/>
              </a:rPr>
              <a:t>softmax</a:t>
            </a:r>
            <a:r>
              <a:rPr lang="en-US" sz="5200" dirty="0">
                <a:latin typeface="Arial" panose="020B0604020202020204" pitchFamily="34" charset="0"/>
                <a:ea typeface="Calibri" panose="020F0502020204030204" pitchFamily="34" charset="0"/>
                <a:cs typeface="Arial" panose="020B0604020202020204" pitchFamily="34" charset="0"/>
              </a:rPr>
              <a:t> activation function, which computes the probability distribution over the possible emotion classes. Each output node corresponds to a specific emotion category, and the model predicts the emotion with the highest probability.</a:t>
            </a:r>
            <a:endParaRPr lang="en-IN" sz="5200" dirty="0">
              <a:latin typeface="Arial" panose="020B0604020202020204" pitchFamily="34" charset="0"/>
              <a:ea typeface="Calibri" panose="020F050202020403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03643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3093637" y="313631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hlinkClick r:id="rId2"/>
              </a:rPr>
              <a:t>https://github.com/Deena88/DEENA.git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marL="0" marR="0" algn="l">
              <a:spcBef>
                <a:spcPts val="0"/>
              </a:spcBef>
              <a:spcAft>
                <a:spcPts val="1500"/>
              </a:spcAft>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conclusion, DeepFace stands as a pioneering advancement in the realm of emotion detection, leveraging deep learning techniques to discern and interpret human emotions from facial expressions with remarkable accuracy. Through its sophisticated architecture, DeepFace adeptly extracts intricate features from input images, discerning subtle nuances indicative of different emotional states. By training on vast datasets annotated with ground truth labels, DeepFace learns to associate facial cues with specific emotions, achieving state-of-the-art performance in real-world scenarios.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0" marR="0" algn="l">
              <a:spcBef>
                <a:spcPts val="1500"/>
              </a:spcBef>
              <a:spcAft>
                <a:spcPts val="1500"/>
              </a:spcAft>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DeepFace's impact transcends mere facial analysis, offering profound implications for diverse domains including social media analytics, market research, mental health monitoring, and human-computer interaction. Its ability to decipher human emotions facilitates more nuanced understanding of user behaviour, enabling businesses to tailor products and services to individual preferences effectively. Moreover, DeepFace fosters advancements in personalized content recommendation, sentiment analysis, and empathetic AI systems, enhancing user experiences and engagement.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474689" y="1693593"/>
            <a:ext cx="11152682" cy="4365598"/>
          </a:xfrm>
        </p:spPr>
        <p:txBody>
          <a:bodyPr>
            <a:normAutofit fontScale="92500" lnSpcReduction="10000"/>
          </a:bodyPr>
          <a:lstStyle/>
          <a:p>
            <a:pPr marL="0" marR="0" algn="just">
              <a:lnSpc>
                <a:spcPct val="150000"/>
              </a:lnSpc>
              <a:spcBef>
                <a:spcPts val="0"/>
              </a:spcBef>
              <a:spcAft>
                <a:spcPts val="800"/>
              </a:spcAft>
            </a:pPr>
            <a:r>
              <a:rPr lang="en-US" sz="1800" dirty="0">
                <a:solidFill>
                  <a:srgbClr val="111111"/>
                </a:solidFill>
                <a:effectLst/>
                <a:latin typeface="Times New Roman" panose="02020603050405020304" pitchFamily="18" charset="0"/>
                <a:ea typeface="Roboto" panose="02000000000000000000" pitchFamily="2" charset="0"/>
                <a:cs typeface="Times New Roman" panose="02020603050405020304" pitchFamily="18" charset="0"/>
              </a:rPr>
              <a:t>The future scope of emotion detection using AI is poised for significant advancements and applications across various domains. Here's a brief overview: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111111"/>
                </a:solidFill>
                <a:effectLst/>
                <a:latin typeface="Times New Roman" panose="02020603050405020304" pitchFamily="18" charset="0"/>
                <a:ea typeface="Roboto" panose="02000000000000000000" pitchFamily="2"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111111"/>
                </a:solidFill>
                <a:effectLst/>
                <a:latin typeface="Times New Roman" panose="02020603050405020304" pitchFamily="18" charset="0"/>
                <a:ea typeface="Roboto" panose="02000000000000000000" pitchFamily="2" charset="0"/>
                <a:cs typeface="Times New Roman" panose="02020603050405020304" pitchFamily="18" charset="0"/>
              </a:rPr>
              <a:t>1. **Enhanced User Experience**: Emotion detection AI can lead to more personalized and engaging user experiences across digital platforms, including social media, e-commerce, and entertainment. By understanding users' emotions, systems can tailor content, recommendations, and interactions to better suit individual preferences.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111111"/>
                </a:solidFill>
                <a:effectLst/>
                <a:latin typeface="Times New Roman" panose="02020603050405020304" pitchFamily="18" charset="0"/>
                <a:ea typeface="Roboto" panose="02000000000000000000" pitchFamily="2"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111111"/>
                </a:solidFill>
                <a:effectLst/>
                <a:latin typeface="Times New Roman" panose="02020603050405020304" pitchFamily="18" charset="0"/>
                <a:ea typeface="Roboto" panose="02000000000000000000" pitchFamily="2" charset="0"/>
                <a:cs typeface="Times New Roman" panose="02020603050405020304" pitchFamily="18" charset="0"/>
              </a:rPr>
              <a:t>2. **Mental Health Monitoring and Support**: AI-powered emotion detection holds promise for revolutionizing mental health monitoring and support. By analyzing subtle cues from facial expressions, speech patterns, and other modalities, AI systems can detect early signs of mental health disorders and provide timely interventions or support.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1069</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“EMOTION RECOGNITION AND             DEPRESSION SCREENING” </vt:lpstr>
      <vt:lpstr>OUTLINE</vt:lpstr>
      <vt:lpstr>Problem Statement</vt:lpstr>
      <vt:lpstr>Proposed Solution</vt:lpstr>
      <vt:lpstr>Algorithm &amp; Deployment</vt:lpstr>
      <vt:lpstr>Algorithm &amp; Deployment</vt:lpstr>
      <vt:lpstr>GitHub Link</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Sathavu Janarthan</cp:lastModifiedBy>
  <cp:revision>79</cp:revision>
  <dcterms:created xsi:type="dcterms:W3CDTF">2021-04-26T07:43:48Z</dcterms:created>
  <dcterms:modified xsi:type="dcterms:W3CDTF">2024-04-12T08:26:26Z</dcterms:modified>
</cp:coreProperties>
</file>