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handoutMasterIdLst>
    <p:handoutMasterId r:id="rId17"/>
  </p:handoutMasterIdLst>
  <p:sldIdLst>
    <p:sldId id="436" r:id="rId5"/>
    <p:sldId id="437" r:id="rId6"/>
    <p:sldId id="440" r:id="rId7"/>
    <p:sldId id="439" r:id="rId8"/>
    <p:sldId id="444" r:id="rId9"/>
    <p:sldId id="448" r:id="rId10"/>
    <p:sldId id="449" r:id="rId11"/>
    <p:sldId id="450" r:id="rId12"/>
    <p:sldId id="451" r:id="rId13"/>
    <p:sldId id="452" r:id="rId14"/>
    <p:sldId id="4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94" autoAdjust="0"/>
  </p:normalViewPr>
  <p:slideViewPr>
    <p:cSldViewPr snapToGrid="0">
      <p:cViewPr varScale="1">
        <p:scale>
          <a:sx n="48" d="100"/>
          <a:sy n="48" d="100"/>
        </p:scale>
        <p:origin x="67" y="715"/>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2/23/2025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2/23/2025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0901D-06E7-831F-3270-C6D3D80666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FCA230-EE5C-3E42-930A-9CAA0A157C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684543-E6D4-4AE7-F506-07A73AE68D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6DD54C-CAEA-3D94-B1B7-451FCF70B910}"/>
              </a:ext>
            </a:extLst>
          </p:cNvPr>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381321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18241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E4548-54D4-B9C4-5586-88B182B063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43618-C24D-D3FB-ADDC-AD5C857B15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3F81AC-E3FD-A7A7-B752-A9850B748B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AA88F3-4470-28DA-3652-F4752CC9C9A9}"/>
              </a:ext>
            </a:extLst>
          </p:cNvPr>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2937004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93618-66F6-5A04-A701-3E43CF9156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8D2353-0EE0-BA30-4404-24512F882F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383BE-A7F5-1015-2451-A58851C04B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53B447-9683-E686-D63C-7D364D55224C}"/>
              </a:ext>
            </a:extLst>
          </p:cNvPr>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25996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A2291-7178-1B6D-7A3C-4856E590A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949BD3-F914-627F-AC06-0CE0F4129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38F1EF-C9A1-284C-52EE-1EE986A3A6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5E795E-C15F-DDCC-962A-18A3CFFB78F6}"/>
              </a:ext>
            </a:extLst>
          </p:cNvPr>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1349061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D83D9-FA5C-8C8E-7D05-66BD23A7ED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8A948D-C7ED-8E1E-E7B8-F34764169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A6CA03-13A1-CF98-9DC9-6B8DE204C9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B2CC5F-666E-8C49-648E-2CB66171E04A}"/>
              </a:ext>
            </a:extLst>
          </p:cNvPr>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259563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3818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64640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7" r:id="rId14"/>
    <p:sldLayoutId id="2147483728" r:id="rId15"/>
    <p:sldLayoutId id="2147483732" r:id="rId16"/>
    <p:sldLayoutId id="2147483736" r:id="rId17"/>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hackernoon.com/cultural-challenges-in-devops-adoption-and-how-to-overcome-them"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hyperlink" Target="https://justculture.hqca.ca/overcoming-barriers-to-a-just-cultur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p:txBody>
          <a:bodyPr/>
          <a:lstStyle/>
          <a:p>
            <a:r>
              <a:rPr lang="en-US" dirty="0"/>
              <a:t>Overcoming Barriers to Implementing Just Culture</a:t>
            </a:r>
            <a:br>
              <a:rPr lang="en-US" dirty="0"/>
            </a:br>
            <a:r>
              <a:rPr lang="en-US" sz="3200" dirty="0"/>
              <a:t>Deena Linehan</a:t>
            </a:r>
            <a:br>
              <a:rPr lang="en-US" sz="3200" dirty="0"/>
            </a:br>
            <a:r>
              <a:rPr lang="en-US" sz="3200" dirty="0"/>
              <a:t>02/23/2025</a:t>
            </a:r>
            <a:endParaRPr lang="en-US"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C9DB5-61E9-AEED-B3FC-8E73187FD06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B3795E4-6C3A-ACF4-845C-5D5024996E74}"/>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B85E1FD2-1F20-300B-FCE3-D28768DC93FD}"/>
              </a:ext>
            </a:extLst>
          </p:cNvPr>
          <p:cNvSpPr>
            <a:spLocks noGrp="1"/>
          </p:cNvSpPr>
          <p:nvPr>
            <p:ph sz="quarter" idx="10"/>
          </p:nvPr>
        </p:nvSpPr>
        <p:spPr>
          <a:xfrm>
            <a:off x="4876800" y="128336"/>
            <a:ext cx="7315199" cy="5727031"/>
          </a:xfrm>
        </p:spPr>
        <p:txBody>
          <a:bodyPr>
            <a:noAutofit/>
          </a:bodyPr>
          <a:lstStyle/>
          <a:p>
            <a:r>
              <a:rPr lang="en-US" sz="2800" dirty="0"/>
              <a:t>Overcoming these barriers is important for establishing a Just Culture that prioritizes learning, accountability, and collaboration. Key strategies include enhancing transparency, promoting collaboration, fostering trust, and implementing consistent processes for assessment. By addressing these challenges, organizations can create a culture that supports growth, innovation, and safety.</a:t>
            </a:r>
          </a:p>
        </p:txBody>
      </p:sp>
      <p:sp>
        <p:nvSpPr>
          <p:cNvPr id="2" name="Slide Number Placeholder 1">
            <a:extLst>
              <a:ext uri="{FF2B5EF4-FFF2-40B4-BE49-F238E27FC236}">
                <a16:creationId xmlns:a16="http://schemas.microsoft.com/office/drawing/2014/main" id="{296DFD64-02C8-22EE-F2C9-73A117D659E6}"/>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Tree>
    <p:extLst>
      <p:ext uri="{BB962C8B-B14F-4D97-AF65-F5344CB8AC3E}">
        <p14:creationId xmlns:p14="http://schemas.microsoft.com/office/powerpoint/2010/main" val="374029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dirty="0"/>
              <a:t>Sources</a:t>
            </a:r>
          </a:p>
        </p:txBody>
      </p:sp>
      <p:sp>
        <p:nvSpPr>
          <p:cNvPr id="9" name="Content Placeholder 8">
            <a:extLst>
              <a:ext uri="{FF2B5EF4-FFF2-40B4-BE49-F238E27FC236}">
                <a16:creationId xmlns:a16="http://schemas.microsoft.com/office/drawing/2014/main" id="{581F7719-973C-41CB-9EA9-DC7CEC76A077}"/>
              </a:ext>
            </a:extLst>
          </p:cNvPr>
          <p:cNvSpPr>
            <a:spLocks noGrp="1"/>
          </p:cNvSpPr>
          <p:nvPr>
            <p:ph sz="quarter" idx="10"/>
          </p:nvPr>
        </p:nvSpPr>
        <p:spPr/>
        <p:txBody>
          <a:bodyPr/>
          <a:lstStyle/>
          <a:p>
            <a:r>
              <a:rPr lang="en-US" dirty="0">
                <a:hlinkClick r:id="rId3"/>
              </a:rPr>
              <a:t>https://hackernoon.com/cultural-challenges-in-devops-adoption-and-how-to-overcome-them</a:t>
            </a:r>
            <a:endParaRPr lang="en-US" dirty="0"/>
          </a:p>
          <a:p>
            <a:endParaRPr lang="en-US" dirty="0"/>
          </a:p>
          <a:p>
            <a:r>
              <a:rPr lang="en-US">
                <a:hlinkClick r:id="rId4"/>
              </a:rPr>
              <a:t>https://justculture.hqca.ca/overcoming-barriers-to-a-just-culture/</a:t>
            </a:r>
            <a:endParaRPr lang="en-US"/>
          </a:p>
          <a:p>
            <a:endParaRPr lang="en-US"/>
          </a:p>
          <a:p>
            <a:endParaRPr lang="en-US" dirty="0"/>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p:txBody>
          <a:bodyPr>
            <a:noAutofit/>
          </a:bodyPr>
          <a:lstStyle/>
          <a:p>
            <a:r>
              <a:rPr lang="en-US" sz="2800" dirty="0"/>
              <a:t>A Just Culture is critical for fostering transparency, learning, and accountability in any organization. However, various barriers make its implementation challenging, ranging from cultural hurdles to ineffective systems. </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p:txBody>
          <a:bodyPr/>
          <a:lstStyle/>
          <a:p>
            <a:r>
              <a:rPr lang="en-US" dirty="0"/>
              <a:t> </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3</a:t>
            </a:fld>
            <a:endParaRPr lang="en-US" dirty="0"/>
          </a:p>
        </p:txBody>
      </p:sp>
      <p:pic>
        <p:nvPicPr>
          <p:cNvPr id="1026" name="Picture 2">
            <a:extLst>
              <a:ext uri="{FF2B5EF4-FFF2-40B4-BE49-F238E27FC236}">
                <a16:creationId xmlns:a16="http://schemas.microsoft.com/office/drawing/2014/main" id="{CFB68C9E-10B4-376B-B22C-51D5A6570AAF}"/>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758776" y="-312283"/>
            <a:ext cx="6674447" cy="748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2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5676415" y="360485"/>
            <a:ext cx="5032725" cy="1227683"/>
          </a:xfrm>
        </p:spPr>
        <p:txBody>
          <a:bodyPr/>
          <a:lstStyle/>
          <a:p>
            <a:r>
              <a:rPr lang="en-US" dirty="0"/>
              <a:t>Blame Culture – Barrier 1</a:t>
            </a:r>
          </a:p>
        </p:txBody>
      </p:sp>
      <p:pic>
        <p:nvPicPr>
          <p:cNvPr id="24" name="Picture Placeholder 23" descr="Green lights in the sky">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t="37" b="37"/>
          <a:stretch/>
        </p:blipFill>
        <p:spPr/>
      </p:pic>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5676306" y="1764632"/>
            <a:ext cx="5032725" cy="4218469"/>
          </a:xfrm>
        </p:spPr>
        <p:txBody>
          <a:bodyPr>
            <a:noAutofit/>
          </a:bodyPr>
          <a:lstStyle/>
          <a:p>
            <a:r>
              <a:rPr lang="en-US" sz="2000" dirty="0"/>
              <a:t>People tend to attribute mistakes to personal flaws which results in blame rather than system improvements. Mistaken beliefs about how much control individuals have in situations often leads to punitive actions. </a:t>
            </a:r>
          </a:p>
          <a:p>
            <a:endParaRPr lang="en-US" sz="2000" dirty="0"/>
          </a:p>
          <a:p>
            <a:r>
              <a:rPr lang="en-US" sz="2000" dirty="0"/>
              <a:t>Solution: Avoiding quick judgements and assess errors as opportunities to identify system weaknesses. You can also use human factors knowledge to understand the broader context of actions. </a:t>
            </a:r>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270171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p:txBody>
          <a:bodyPr/>
          <a:lstStyle/>
          <a:p>
            <a:r>
              <a:rPr lang="en-US" dirty="0"/>
              <a:t>Outcome Bias – Barrier 2</a:t>
            </a:r>
          </a:p>
        </p:txBody>
      </p:sp>
      <p:sp>
        <p:nvSpPr>
          <p:cNvPr id="10" name="Content Placeholder 9">
            <a:extLst>
              <a:ext uri="{FF2B5EF4-FFF2-40B4-BE49-F238E27FC236}">
                <a16:creationId xmlns:a16="http://schemas.microsoft.com/office/drawing/2014/main" id="{5E171ED2-DFD4-666E-F6D1-C672E5CE8649}"/>
              </a:ext>
            </a:extLst>
          </p:cNvPr>
          <p:cNvSpPr>
            <a:spLocks noGrp="1"/>
          </p:cNvSpPr>
          <p:nvPr>
            <p:ph sz="quarter" idx="11"/>
          </p:nvPr>
        </p:nvSpPr>
        <p:spPr/>
        <p:txBody>
          <a:bodyPr>
            <a:normAutofit/>
          </a:bodyPr>
          <a:lstStyle/>
          <a:p>
            <a:pPr marL="0" indent="0">
              <a:buNone/>
            </a:pPr>
            <a:r>
              <a:rPr lang="en-US" sz="2400" dirty="0"/>
              <a:t>The outcome of a situation often influences decisions about accountability, with more harm leading to harsher responses. This bias undermines a fair and consistent approach to error assessment. Solution: Evaluate actions without considering the outcome. Focus on what individuals could reasonably have done in the same circumstances </a:t>
            </a:r>
          </a:p>
        </p:txBody>
      </p:sp>
      <p:pic>
        <p:nvPicPr>
          <p:cNvPr id="18" name="Picture Placeholder 17" descr="A mountain with snow and stars in the sky">
            <a:extLst>
              <a:ext uri="{FF2B5EF4-FFF2-40B4-BE49-F238E27FC236}">
                <a16:creationId xmlns:a16="http://schemas.microsoft.com/office/drawing/2014/main" id="{191982FA-A9CA-9ACC-09E4-77FD999BDBF9}"/>
              </a:ext>
            </a:extLst>
          </p:cNvPr>
          <p:cNvPicPr>
            <a:picLocks noGrp="1" noChangeAspect="1"/>
          </p:cNvPicPr>
          <p:nvPr>
            <p:ph type="pic" sz="quarter" idx="10"/>
          </p:nvPr>
        </p:nvPicPr>
        <p:blipFill>
          <a:blip r:embed="rId3"/>
          <a:srcRect t="103" b="103"/>
          <a:stretch/>
        </p:blipFill>
        <p:spPr/>
      </p:pic>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24811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D4044-1BE1-76C9-469F-5103DE93F351}"/>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4D65B949-216C-6410-0708-C128E656D472}"/>
              </a:ext>
            </a:extLst>
          </p:cNvPr>
          <p:cNvSpPr>
            <a:spLocks noGrp="1"/>
          </p:cNvSpPr>
          <p:nvPr>
            <p:ph type="title"/>
          </p:nvPr>
        </p:nvSpPr>
        <p:spPr>
          <a:xfrm>
            <a:off x="5676415" y="360485"/>
            <a:ext cx="5032725" cy="1227683"/>
          </a:xfrm>
        </p:spPr>
        <p:txBody>
          <a:bodyPr>
            <a:normAutofit fontScale="90000"/>
          </a:bodyPr>
          <a:lstStyle/>
          <a:p>
            <a:r>
              <a:rPr lang="en-US" dirty="0"/>
              <a:t>Lack of Transparency – Barrier 3</a:t>
            </a:r>
          </a:p>
        </p:txBody>
      </p:sp>
      <p:pic>
        <p:nvPicPr>
          <p:cNvPr id="24" name="Picture Placeholder 23" descr="Green lights in the sky">
            <a:extLst>
              <a:ext uri="{FF2B5EF4-FFF2-40B4-BE49-F238E27FC236}">
                <a16:creationId xmlns:a16="http://schemas.microsoft.com/office/drawing/2014/main" id="{71D8A959-D393-4EC8-34ED-AB831448BFAC}"/>
              </a:ext>
            </a:extLst>
          </p:cNvPr>
          <p:cNvPicPr>
            <a:picLocks noGrp="1" noChangeAspect="1"/>
          </p:cNvPicPr>
          <p:nvPr>
            <p:ph type="pic" sz="quarter" idx="11"/>
          </p:nvPr>
        </p:nvPicPr>
        <p:blipFill>
          <a:blip r:embed="rId3"/>
          <a:srcRect t="37" b="37"/>
          <a:stretch/>
        </p:blipFill>
        <p:spPr/>
      </p:pic>
      <p:sp>
        <p:nvSpPr>
          <p:cNvPr id="16" name="Content Placeholder 15">
            <a:extLst>
              <a:ext uri="{FF2B5EF4-FFF2-40B4-BE49-F238E27FC236}">
                <a16:creationId xmlns:a16="http://schemas.microsoft.com/office/drawing/2014/main" id="{0EB6C03E-D342-A7BF-773D-3BB660BC6788}"/>
              </a:ext>
            </a:extLst>
          </p:cNvPr>
          <p:cNvSpPr>
            <a:spLocks noGrp="1"/>
          </p:cNvSpPr>
          <p:nvPr>
            <p:ph sz="quarter" idx="10"/>
          </p:nvPr>
        </p:nvSpPr>
        <p:spPr>
          <a:xfrm>
            <a:off x="5676306" y="1764632"/>
            <a:ext cx="5032725" cy="4218469"/>
          </a:xfrm>
        </p:spPr>
        <p:txBody>
          <a:bodyPr>
            <a:noAutofit/>
          </a:bodyPr>
          <a:lstStyle/>
          <a:p>
            <a:r>
              <a:rPr lang="en-US" sz="2000" dirty="0"/>
              <a:t>Many organizations fail to communicate how actions will be assessed in the event of an incident. Workers are often unaware of the criteria and processes behind decision-making.</a:t>
            </a:r>
          </a:p>
          <a:p>
            <a:endParaRPr lang="en-US" sz="2000" dirty="0"/>
          </a:p>
          <a:p>
            <a:r>
              <a:rPr lang="en-US" sz="2000" dirty="0"/>
              <a:t>Solution: Make assessment processes and decision making transparent to all stakeholders to ensure clarity and fairness. </a:t>
            </a:r>
          </a:p>
        </p:txBody>
      </p:sp>
      <p:sp>
        <p:nvSpPr>
          <p:cNvPr id="2" name="Slide Number Placeholder 1">
            <a:extLst>
              <a:ext uri="{FF2B5EF4-FFF2-40B4-BE49-F238E27FC236}">
                <a16:creationId xmlns:a16="http://schemas.microsoft.com/office/drawing/2014/main" id="{DDCB6120-8733-690B-5E02-29A1B9E56C4E}"/>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347918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CC4A2-77B0-700C-DD34-787E8157577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23B5D6B1-EE1A-3A17-AB54-CA8DF9E349E2}"/>
              </a:ext>
            </a:extLst>
          </p:cNvPr>
          <p:cNvSpPr>
            <a:spLocks noGrp="1"/>
          </p:cNvSpPr>
          <p:nvPr>
            <p:ph type="title"/>
          </p:nvPr>
        </p:nvSpPr>
        <p:spPr/>
        <p:txBody>
          <a:bodyPr/>
          <a:lstStyle/>
          <a:p>
            <a:r>
              <a:rPr lang="en-US" dirty="0"/>
              <a:t>Siloed Organizational Structure – Barrier 4</a:t>
            </a:r>
          </a:p>
        </p:txBody>
      </p:sp>
      <p:sp>
        <p:nvSpPr>
          <p:cNvPr id="10" name="Content Placeholder 9">
            <a:extLst>
              <a:ext uri="{FF2B5EF4-FFF2-40B4-BE49-F238E27FC236}">
                <a16:creationId xmlns:a16="http://schemas.microsoft.com/office/drawing/2014/main" id="{9C8D9CF8-EA6F-5FBD-4658-8C8715091030}"/>
              </a:ext>
            </a:extLst>
          </p:cNvPr>
          <p:cNvSpPr>
            <a:spLocks noGrp="1"/>
          </p:cNvSpPr>
          <p:nvPr>
            <p:ph sz="quarter" idx="11"/>
          </p:nvPr>
        </p:nvSpPr>
        <p:spPr/>
        <p:txBody>
          <a:bodyPr>
            <a:normAutofit/>
          </a:bodyPr>
          <a:lstStyle/>
          <a:p>
            <a:pPr marL="0" indent="0">
              <a:buNone/>
            </a:pPr>
            <a:r>
              <a:rPr lang="en-US" sz="2000" dirty="0"/>
              <a:t>Departmental silos impede collaboration, which is essential for implementing a Just Culture. Lack of communication between teams hinders understanding and accountability.</a:t>
            </a:r>
          </a:p>
          <a:p>
            <a:pPr marL="0" indent="0">
              <a:buNone/>
            </a:pPr>
            <a:endParaRPr lang="en-US" sz="2000" dirty="0"/>
          </a:p>
          <a:p>
            <a:pPr marL="0" indent="0">
              <a:buNone/>
            </a:pPr>
            <a:r>
              <a:rPr lang="en-US" sz="2000" dirty="0"/>
              <a:t>Solution: Foster cross functional teams and shared goals. Encourage communication and collaboration between departments to break down silos.</a:t>
            </a:r>
          </a:p>
        </p:txBody>
      </p:sp>
      <p:pic>
        <p:nvPicPr>
          <p:cNvPr id="18" name="Picture Placeholder 17" descr="A mountain with snow and stars in the sky">
            <a:extLst>
              <a:ext uri="{FF2B5EF4-FFF2-40B4-BE49-F238E27FC236}">
                <a16:creationId xmlns:a16="http://schemas.microsoft.com/office/drawing/2014/main" id="{C3C7E33F-BE3D-2760-086D-1F984927DD2D}"/>
              </a:ext>
            </a:extLst>
          </p:cNvPr>
          <p:cNvPicPr>
            <a:picLocks noGrp="1" noChangeAspect="1"/>
          </p:cNvPicPr>
          <p:nvPr>
            <p:ph type="pic" sz="quarter" idx="10"/>
          </p:nvPr>
        </p:nvPicPr>
        <p:blipFill>
          <a:blip r:embed="rId3"/>
          <a:srcRect t="103" b="103"/>
          <a:stretch/>
        </p:blipFill>
        <p:spPr/>
      </p:pic>
      <p:sp>
        <p:nvSpPr>
          <p:cNvPr id="3" name="Slide Number Placeholder 2">
            <a:extLst>
              <a:ext uri="{FF2B5EF4-FFF2-40B4-BE49-F238E27FC236}">
                <a16:creationId xmlns:a16="http://schemas.microsoft.com/office/drawing/2014/main" id="{BD90329A-59FB-8627-632D-94A8BECD1406}"/>
              </a:ext>
            </a:extLst>
          </p:cNvPr>
          <p:cNvSpPr>
            <a:spLocks noGrp="1"/>
          </p:cNvSpPr>
          <p:nvPr>
            <p:ph type="sldNum" sz="quarter" idx="4"/>
          </p:nvPr>
        </p:nvSpPr>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597155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E869A-7704-6970-21A7-F59254483A5C}"/>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45C7D98F-D06A-F792-AAA9-C7513D629A25}"/>
              </a:ext>
            </a:extLst>
          </p:cNvPr>
          <p:cNvSpPr>
            <a:spLocks noGrp="1"/>
          </p:cNvSpPr>
          <p:nvPr>
            <p:ph type="title"/>
          </p:nvPr>
        </p:nvSpPr>
        <p:spPr>
          <a:xfrm>
            <a:off x="5676415" y="360485"/>
            <a:ext cx="5032725" cy="1227683"/>
          </a:xfrm>
        </p:spPr>
        <p:txBody>
          <a:bodyPr>
            <a:normAutofit/>
          </a:bodyPr>
          <a:lstStyle/>
          <a:p>
            <a:r>
              <a:rPr lang="en-US" dirty="0"/>
              <a:t>Resistance to Change – Barrier 5</a:t>
            </a:r>
          </a:p>
        </p:txBody>
      </p:sp>
      <p:pic>
        <p:nvPicPr>
          <p:cNvPr id="24" name="Picture Placeholder 23" descr="Green lights in the sky">
            <a:extLst>
              <a:ext uri="{FF2B5EF4-FFF2-40B4-BE49-F238E27FC236}">
                <a16:creationId xmlns:a16="http://schemas.microsoft.com/office/drawing/2014/main" id="{4E804AD6-EDC2-DD16-C59E-2E8DD97DB13F}"/>
              </a:ext>
            </a:extLst>
          </p:cNvPr>
          <p:cNvPicPr>
            <a:picLocks noGrp="1" noChangeAspect="1"/>
          </p:cNvPicPr>
          <p:nvPr>
            <p:ph type="pic" sz="quarter" idx="11"/>
          </p:nvPr>
        </p:nvPicPr>
        <p:blipFill>
          <a:blip r:embed="rId3"/>
          <a:srcRect t="37" b="37"/>
          <a:stretch/>
        </p:blipFill>
        <p:spPr/>
      </p:pic>
      <p:sp>
        <p:nvSpPr>
          <p:cNvPr id="16" name="Content Placeholder 15">
            <a:extLst>
              <a:ext uri="{FF2B5EF4-FFF2-40B4-BE49-F238E27FC236}">
                <a16:creationId xmlns:a16="http://schemas.microsoft.com/office/drawing/2014/main" id="{D0DFF1D2-B61E-1202-B848-AFF9AB25D0C8}"/>
              </a:ext>
            </a:extLst>
          </p:cNvPr>
          <p:cNvSpPr>
            <a:spLocks noGrp="1"/>
          </p:cNvSpPr>
          <p:nvPr>
            <p:ph sz="quarter" idx="10"/>
          </p:nvPr>
        </p:nvSpPr>
        <p:spPr>
          <a:xfrm>
            <a:off x="5676306" y="1764632"/>
            <a:ext cx="5032725" cy="4218469"/>
          </a:xfrm>
        </p:spPr>
        <p:txBody>
          <a:bodyPr>
            <a:noAutofit/>
          </a:bodyPr>
          <a:lstStyle/>
          <a:p>
            <a:r>
              <a:rPr lang="en-US" sz="2000" dirty="0"/>
              <a:t>Employees fear the impact of change on their roles and responsibilities, especially when new systems disrupt established processes. </a:t>
            </a:r>
          </a:p>
          <a:p>
            <a:r>
              <a:rPr lang="en-US" sz="2000" dirty="0"/>
              <a:t>Solution: Leaders should communicate the benefits of change and emphasize how it will enhance careers. Highlight that change enhances roles rather than eliminating them. </a:t>
            </a:r>
          </a:p>
        </p:txBody>
      </p:sp>
      <p:sp>
        <p:nvSpPr>
          <p:cNvPr id="2" name="Slide Number Placeholder 1">
            <a:extLst>
              <a:ext uri="{FF2B5EF4-FFF2-40B4-BE49-F238E27FC236}">
                <a16:creationId xmlns:a16="http://schemas.microsoft.com/office/drawing/2014/main" id="{ABAEB5EE-DBE6-1DCC-D22B-884D6BE04C0E}"/>
              </a:ext>
            </a:extLst>
          </p:cNvPr>
          <p:cNvSpPr>
            <a:spLocks noGrp="1"/>
          </p:cNvSpPr>
          <p:nvPr>
            <p:ph type="sldNum" sz="quarter" idx="4"/>
          </p:nvPr>
        </p:nvSpPr>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425106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7B944-7139-9F58-5B5E-B0A9810A462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B65DB67-74FD-42EE-02B5-8CFC3ABDB33A}"/>
              </a:ext>
            </a:extLst>
          </p:cNvPr>
          <p:cNvSpPr>
            <a:spLocks noGrp="1"/>
          </p:cNvSpPr>
          <p:nvPr>
            <p:ph type="title"/>
          </p:nvPr>
        </p:nvSpPr>
        <p:spPr/>
        <p:txBody>
          <a:bodyPr/>
          <a:lstStyle/>
          <a:p>
            <a:r>
              <a:rPr lang="en-US" dirty="0"/>
              <a:t>Inconsistent Assessment Processes – Barrier 6</a:t>
            </a:r>
          </a:p>
        </p:txBody>
      </p:sp>
      <p:sp>
        <p:nvSpPr>
          <p:cNvPr id="10" name="Content Placeholder 9">
            <a:extLst>
              <a:ext uri="{FF2B5EF4-FFF2-40B4-BE49-F238E27FC236}">
                <a16:creationId xmlns:a16="http://schemas.microsoft.com/office/drawing/2014/main" id="{33D74BB3-C2C3-8E20-0D3F-E47CF43F5E9B}"/>
              </a:ext>
            </a:extLst>
          </p:cNvPr>
          <p:cNvSpPr>
            <a:spLocks noGrp="1"/>
          </p:cNvSpPr>
          <p:nvPr>
            <p:ph sz="quarter" idx="11"/>
          </p:nvPr>
        </p:nvSpPr>
        <p:spPr/>
        <p:txBody>
          <a:bodyPr>
            <a:normAutofit/>
          </a:bodyPr>
          <a:lstStyle/>
          <a:p>
            <a:pPr marL="0" indent="0">
              <a:buNone/>
            </a:pPr>
            <a:r>
              <a:rPr lang="en-US" sz="2400" dirty="0"/>
              <a:t>Inconsistent processes for assessing errors leads to arbitrary or unfair responses</a:t>
            </a:r>
          </a:p>
          <a:p>
            <a:pPr marL="0" indent="0">
              <a:buNone/>
            </a:pPr>
            <a:r>
              <a:rPr lang="en-US" sz="2400" dirty="0"/>
              <a:t>Solution: Implement consistent and systematic approaches to assess actions and determine appropriate responses based on the context of the situation. </a:t>
            </a:r>
          </a:p>
        </p:txBody>
      </p:sp>
      <p:pic>
        <p:nvPicPr>
          <p:cNvPr id="18" name="Picture Placeholder 17" descr="A mountain with snow and stars in the sky">
            <a:extLst>
              <a:ext uri="{FF2B5EF4-FFF2-40B4-BE49-F238E27FC236}">
                <a16:creationId xmlns:a16="http://schemas.microsoft.com/office/drawing/2014/main" id="{CA2FAD43-05B7-D677-1C4E-C5FD003E80AD}"/>
              </a:ext>
            </a:extLst>
          </p:cNvPr>
          <p:cNvPicPr>
            <a:picLocks noGrp="1" noChangeAspect="1"/>
          </p:cNvPicPr>
          <p:nvPr>
            <p:ph type="pic" sz="quarter" idx="10"/>
          </p:nvPr>
        </p:nvPicPr>
        <p:blipFill>
          <a:blip r:embed="rId3"/>
          <a:srcRect t="103" b="103"/>
          <a:stretch/>
        </p:blipFill>
        <p:spPr/>
      </p:pic>
      <p:sp>
        <p:nvSpPr>
          <p:cNvPr id="3" name="Slide Number Placeholder 2">
            <a:extLst>
              <a:ext uri="{FF2B5EF4-FFF2-40B4-BE49-F238E27FC236}">
                <a16:creationId xmlns:a16="http://schemas.microsoft.com/office/drawing/2014/main" id="{72E1023C-BFEB-E6C5-DBED-F9C5B5842B96}"/>
              </a:ext>
            </a:extLst>
          </p:cNvPr>
          <p:cNvSpPr>
            <a:spLocks noGrp="1"/>
          </p:cNvSpPr>
          <p:nvPr>
            <p:ph type="sldNum" sz="quarter" idx="4"/>
          </p:nvPr>
        </p:nvSpPr>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212989583"/>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{33BF46DB-07F5-43B2-9672-CD4A88316C9F}tf89118109_win32</Template>
  <TotalTime>20</TotalTime>
  <Words>465</Words>
  <Application>Microsoft Office PowerPoint</Application>
  <PresentationFormat>Widescreen</PresentationFormat>
  <Paragraphs>51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Nova Light</vt:lpstr>
      <vt:lpstr>Calibri</vt:lpstr>
      <vt:lpstr>Elephant</vt:lpstr>
      <vt:lpstr>ModOverlayVTI</vt:lpstr>
      <vt:lpstr>Overcoming Barriers to Implementing Just Culture Deena Linehan 02/23/2025</vt:lpstr>
      <vt:lpstr>Introduction</vt:lpstr>
      <vt:lpstr> </vt:lpstr>
      <vt:lpstr>Blame Culture – Barrier 1</vt:lpstr>
      <vt:lpstr>Outcome Bias – Barrier 2</vt:lpstr>
      <vt:lpstr>Lack of Transparency – Barrier 3</vt:lpstr>
      <vt:lpstr>Siloed Organizational Structure – Barrier 4</vt:lpstr>
      <vt:lpstr>Resistance to Change – Barrier 5</vt:lpstr>
      <vt:lpstr>Inconsistent Assessment Processes – Barrier 6</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deena clement</dc:creator>
  <cp:lastModifiedBy>deena clement</cp:lastModifiedBy>
  <cp:revision>1</cp:revision>
  <dcterms:created xsi:type="dcterms:W3CDTF">2025-02-24T02:40:53Z</dcterms:created>
  <dcterms:modified xsi:type="dcterms:W3CDTF">2025-02-24T03:01:07Z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