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5"/>
  </p:notesMasterIdLst>
  <p:handoutMasterIdLst>
    <p:handoutMasterId r:id="rId16"/>
  </p:handoutMasterIdLst>
  <p:sldIdLst>
    <p:sldId id="325" r:id="rId5"/>
    <p:sldId id="307" r:id="rId6"/>
    <p:sldId id="324" r:id="rId7"/>
    <p:sldId id="338" r:id="rId8"/>
    <p:sldId id="341" r:id="rId9"/>
    <p:sldId id="317" r:id="rId10"/>
    <p:sldId id="342" r:id="rId11"/>
    <p:sldId id="343" r:id="rId12"/>
    <p:sldId id="344"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48" d="100"/>
          <a:sy n="48" d="100"/>
        </p:scale>
        <p:origin x="67" y="715"/>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2/16/2025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2/16/2025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42558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1B2AB-C10E-24A7-7550-414A204F7F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93817-988A-A326-C644-19664615D6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2B7C25-4C78-530E-F826-179206148E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4C834-C191-D867-8FA8-8F79EAD771DD}"/>
              </a:ext>
            </a:extLst>
          </p:cNvPr>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2417214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419420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6AAB7-BD44-ECAE-9FD1-458883180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1A7EC-5882-68C0-1528-43441ECDCE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C3750-8F8A-8316-F1BB-4972ABF3B97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92314E5-AF19-3D45-B1DD-9BFD0752F8E1}"/>
              </a:ext>
            </a:extLst>
          </p:cNvPr>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122279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58085-C488-CF20-F79A-B8E483103A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6B174-2573-7D34-DBC4-DD5D24A132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ED960-8F03-063E-7278-9C45C78328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129697CA-7D60-8397-4E92-F5FBD03F348E}"/>
              </a:ext>
            </a:extLst>
          </p:cNvPr>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97788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10D06-4993-41F1-9056-841FB34120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8CE19F-1961-616F-93A9-D4DE60990A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353B3A-215F-27C2-B705-196CFCD7D8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1A68A40A-1106-A8A9-D4BA-A3F704720403}"/>
              </a:ext>
            </a:extLst>
          </p:cNvPr>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16502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6FBD3-8FFB-2E51-CAC4-CFB7B5AFBB37}"/>
              </a:ext>
              <a:ext uri="{C183D7F6-B498-43B3-948B-1728B52AA6E4}">
                <adec:decorative xmlns:adec="http://schemas.microsoft.com/office/drawing/2017/decorative" val="1"/>
              </a:ext>
            </a:extLst>
          </p:cNvPr>
          <p:cNvSpPr/>
          <p:nvPr userDrawn="1"/>
        </p:nvSpPr>
        <p:spPr>
          <a:xfrm rot="10800000">
            <a:off x="11491640" y="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2178" y="365125"/>
            <a:ext cx="10660350" cy="1325563"/>
          </a:xfrm>
        </p:spPr>
        <p:txBody>
          <a:bodyPr>
            <a:normAutofit/>
          </a:bodyPr>
          <a:lstStyle>
            <a:lvl1pPr>
              <a:defRPr sz="4400"/>
            </a:lvl1pPr>
          </a:lstStyle>
          <a:p>
            <a:r>
              <a:rPr lang="en-US" dirty="0"/>
              <a:t>Click to add title</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hasCustomPrompt="1"/>
          </p:nvPr>
        </p:nvSpPr>
        <p:spPr>
          <a:xfrm>
            <a:off x="422178" y="2198914"/>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a:t>
            </a:fld>
            <a:endParaRPr lang="en-US" dirty="0"/>
          </a:p>
        </p:txBody>
      </p:sp>
      <p:sp>
        <p:nvSpPr>
          <p:cNvPr id="3" name="Content Placeholder 3">
            <a:extLst>
              <a:ext uri="{FF2B5EF4-FFF2-40B4-BE49-F238E27FC236}">
                <a16:creationId xmlns:a16="http://schemas.microsoft.com/office/drawing/2014/main" id="{E620B83B-1673-865A-1958-873C4765EFA0}"/>
              </a:ext>
            </a:extLst>
          </p:cNvPr>
          <p:cNvSpPr>
            <a:spLocks noGrp="1"/>
          </p:cNvSpPr>
          <p:nvPr>
            <p:ph sz="half" idx="13" hasCustomPrompt="1"/>
          </p:nvPr>
        </p:nvSpPr>
        <p:spPr>
          <a:xfrm>
            <a:off x="5924741" y="2198913"/>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902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1" r:id="rId17"/>
    <p:sldLayoutId id="2147483907" r:id="rId18"/>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agerduty.com/resources/learn/call-rotations-schedules/"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hyperlink" Target="https://www.atlassian.com/incident-management/on-call/improving-on-call#developing-a-friendly-on-call-cultu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t>Pager Rotation Duties in the DevOps Model</a:t>
            </a:r>
            <a:br>
              <a:rPr lang="en-US" dirty="0"/>
            </a:br>
            <a:r>
              <a:rPr lang="en-US" sz="3600" dirty="0"/>
              <a:t>Deena Linehan</a:t>
            </a:r>
            <a:br>
              <a:rPr lang="en-US" sz="3600" dirty="0"/>
            </a:br>
            <a:r>
              <a:rPr lang="en-US" sz="3600" dirty="0"/>
              <a:t>02/16/2025</a:t>
            </a:r>
            <a:endParaRPr lang="en-US" dirty="0"/>
          </a:p>
        </p:txBody>
      </p:sp>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422897" y="539496"/>
            <a:ext cx="5228393" cy="727830"/>
          </a:xfrm>
        </p:spPr>
        <p:txBody>
          <a:bodyPr/>
          <a:lstStyle/>
          <a:p>
            <a:r>
              <a:rPr lang="en-US" dirty="0"/>
              <a:t>Sources:</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a:xfrm>
            <a:off x="422897" y="1267326"/>
            <a:ext cx="5228392" cy="4669893"/>
          </a:xfrm>
        </p:spPr>
        <p:txBody>
          <a:bodyPr vert="horz" lIns="91440" tIns="45720" rIns="91440" bIns="45720" rtlCol="0" anchor="t">
            <a:noAutofit/>
          </a:bodyPr>
          <a:lstStyle/>
          <a:p>
            <a:r>
              <a:rPr lang="en-US" dirty="0">
                <a:hlinkClick r:id="rId3"/>
              </a:rPr>
              <a:t>On-Call Rotations and Schedules | Articles | PagerDuty</a:t>
            </a:r>
            <a:endParaRPr lang="en-US" dirty="0"/>
          </a:p>
          <a:p>
            <a:endParaRPr lang="en-US" dirty="0"/>
          </a:p>
          <a:p>
            <a:r>
              <a:rPr lang="en-US" dirty="0">
                <a:hlinkClick r:id="rId4"/>
              </a:rPr>
              <a:t>A manager’s guide to improving on-call | Atlassian</a:t>
            </a:r>
            <a:endParaRPr lang="en-US" dirty="0"/>
          </a:p>
          <a:p>
            <a:endParaRPr lang="en-US" dirty="0"/>
          </a:p>
          <a:p>
            <a:endParaRPr lang="en-US" dirty="0"/>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US" dirty="0"/>
              <a:t>Introduction to Pager Rotation in DevOps</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p:txBody>
          <a:bodyPr/>
          <a:lstStyle/>
          <a:p>
            <a:pPr>
              <a:buFont typeface="Arial" panose="020B0604020202020204" pitchFamily="34" charset="0"/>
              <a:buChar char="•"/>
            </a:pPr>
            <a:r>
              <a:rPr lang="en-US" dirty="0"/>
              <a:t>Pager rotation is an important element of the DevOps model to ensure rapid response and system reliability.</a:t>
            </a:r>
          </a:p>
          <a:p>
            <a:pPr>
              <a:buFont typeface="Arial" panose="020B0604020202020204" pitchFamily="34" charset="0"/>
              <a:buChar char="•"/>
            </a:pPr>
            <a:r>
              <a:rPr lang="en-US" dirty="0"/>
              <a:t>It involves designating team members to handle on-call duties for system monitoring, troubleshooting, and incident response 24/7.</a:t>
            </a:r>
          </a:p>
          <a:p>
            <a:pPr>
              <a:buFont typeface="Arial" panose="020B0604020202020204" pitchFamily="34" charset="0"/>
              <a:buChar char="•"/>
            </a:pPr>
            <a:r>
              <a:rPr lang="en-US" dirty="0"/>
              <a:t>The practice helps to maintain continuous system performance and ensures minimal downtime, impacting both revenue and reputation.</a:t>
            </a:r>
          </a:p>
          <a:p>
            <a:endParaRPr lang="en-US" dirty="0"/>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p:txBody>
          <a:bodyPr/>
          <a:lstStyle/>
          <a:p>
            <a:r>
              <a:rPr lang="en-US" dirty="0"/>
              <a:t>Why Does Pager Rotation Matter?</a:t>
            </a:r>
          </a:p>
        </p:txBody>
      </p:sp>
      <p:sp>
        <p:nvSpPr>
          <p:cNvPr id="3" name="Picture Placeholder 2">
            <a:extLst>
              <a:ext uri="{FF2B5EF4-FFF2-40B4-BE49-F238E27FC236}">
                <a16:creationId xmlns:a16="http://schemas.microsoft.com/office/drawing/2014/main" id="{B389BF03-013A-7B1F-6B4A-9DC536E4AEBA}"/>
              </a:ext>
            </a:extLst>
          </p:cNvPr>
          <p:cNvSpPr>
            <a:spLocks noGrp="1"/>
          </p:cNvSpPr>
          <p:nvPr>
            <p:ph type="pic" sz="quarter" idx="13"/>
          </p:nvPr>
        </p:nvSpPr>
        <p:spPr/>
        <p:txBody>
          <a:bodyPr/>
          <a:lstStyle/>
          <a:p>
            <a:endParaRPr lang="en-US" dirty="0"/>
          </a:p>
        </p:txBody>
      </p:sp>
      <p:sp>
        <p:nvSpPr>
          <p:cNvPr id="7" name="TextBox 6">
            <a:extLst>
              <a:ext uri="{FF2B5EF4-FFF2-40B4-BE49-F238E27FC236}">
                <a16:creationId xmlns:a16="http://schemas.microsoft.com/office/drawing/2014/main" id="{9ACF7590-7A82-2E5F-B135-1B6232AB3814}"/>
              </a:ext>
            </a:extLst>
          </p:cNvPr>
          <p:cNvSpPr txBox="1"/>
          <p:nvPr/>
        </p:nvSpPr>
        <p:spPr>
          <a:xfrm>
            <a:off x="6866021" y="576262"/>
            <a:ext cx="4219073" cy="5170646"/>
          </a:xfrm>
          <a:prstGeom prst="rect">
            <a:avLst/>
          </a:prstGeom>
          <a:noFill/>
        </p:spPr>
        <p:txBody>
          <a:bodyPr wrap="square" rtlCol="0">
            <a:spAutoFit/>
          </a:bodyPr>
          <a:lstStyle/>
          <a:p>
            <a:r>
              <a:rPr lang="en-US" sz="2200" b="1" dirty="0"/>
              <a:t>Minimizing Downtime</a:t>
            </a:r>
            <a:r>
              <a:rPr lang="en-US" sz="2200" dirty="0"/>
              <a:t>: Every minute of downtime can cost businesses thousands of dollars and irreparable damage to brand reputation.</a:t>
            </a:r>
          </a:p>
          <a:p>
            <a:r>
              <a:rPr lang="en-US" sz="2200" b="1" dirty="0"/>
              <a:t>Quick Response Times</a:t>
            </a:r>
            <a:r>
              <a:rPr lang="en-US" sz="2200" dirty="0"/>
              <a:t>: Pager rotation allows teams to quickly act on alerts and issues, reducing Mean Time to Acknowledge (MTTA) and Mean Time to Resolve (MTTR).</a:t>
            </a:r>
          </a:p>
          <a:p>
            <a:r>
              <a:rPr lang="en-US" sz="2200" b="1" dirty="0"/>
              <a:t>Ensuring Continuous Coverage</a:t>
            </a:r>
            <a:r>
              <a:rPr lang="en-US" sz="2200" dirty="0"/>
              <a:t>: On-call duties are essential for maintaining system reliability and user satisfaction, particularly in high-availability environments.</a:t>
            </a:r>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395712" y="298604"/>
            <a:ext cx="5646541" cy="1528763"/>
          </a:xfrm>
        </p:spPr>
        <p:txBody>
          <a:bodyPr/>
          <a:lstStyle/>
          <a:p>
            <a:r>
              <a:rPr lang="en-US" dirty="0"/>
              <a:t>Best Practice for Pager Rotation Management</a:t>
            </a:r>
          </a:p>
        </p:txBody>
      </p:sp>
      <p:sp>
        <p:nvSpPr>
          <p:cNvPr id="6" name="Subtitle 5">
            <a:extLst>
              <a:ext uri="{FF2B5EF4-FFF2-40B4-BE49-F238E27FC236}">
                <a16:creationId xmlns:a16="http://schemas.microsoft.com/office/drawing/2014/main" id="{4552F1CF-68AA-447B-B5B0-C65BB72A5D6D}"/>
              </a:ext>
            </a:extLst>
          </p:cNvPr>
          <p:cNvSpPr>
            <a:spLocks noGrp="1"/>
          </p:cNvSpPr>
          <p:nvPr>
            <p:ph type="body" sz="quarter" idx="10"/>
          </p:nvPr>
        </p:nvSpPr>
        <p:spPr>
          <a:xfrm>
            <a:off x="422274" y="1827367"/>
            <a:ext cx="10791158" cy="4348844"/>
          </a:xfrm>
        </p:spPr>
        <p:txBody>
          <a:bodyPr vert="horz" lIns="91440" tIns="45720" rIns="91440" bIns="45720" rtlCol="0" anchor="t">
            <a:normAutofit fontScale="85000" lnSpcReduction="20000"/>
          </a:bodyPr>
          <a:lstStyle/>
          <a:p>
            <a:r>
              <a:rPr lang="en-US" b="1" dirty="0"/>
              <a:t>Automate the Process</a:t>
            </a:r>
            <a:r>
              <a:rPr lang="en-US" dirty="0"/>
              <a:t>: Use tools like PagerDuty or Jira Service Management to automatically route alerts to the appropriate on-call engineer, ensuring no delay in response.</a:t>
            </a:r>
          </a:p>
          <a:p>
            <a:r>
              <a:rPr lang="en-US" dirty="0"/>
              <a:t>Reduces manual errors in scheduling and contact information.</a:t>
            </a:r>
          </a:p>
          <a:p>
            <a:r>
              <a:rPr lang="en-US" b="1" dirty="0"/>
              <a:t>Set Up Teams</a:t>
            </a:r>
            <a:r>
              <a:rPr lang="en-US" dirty="0"/>
              <a:t>: Define on-call teams responsible for specific services and create dashboards to monitor system health. Ensure quick and efficient routing of issues to the correct expert team.</a:t>
            </a:r>
          </a:p>
          <a:p>
            <a:r>
              <a:rPr lang="en-US" b="1" dirty="0"/>
              <a:t>Define Escalation Policies</a:t>
            </a:r>
            <a:r>
              <a:rPr lang="en-US" dirty="0"/>
              <a:t>: Establish clear escalation paths so that if an issue is not resolved by the first responder, it is promptly escalated to a higher-level engineer. (ex.  A first-line engineer might escalate to a second-line team with more expertise if needed.) </a:t>
            </a:r>
          </a:p>
          <a:p>
            <a:r>
              <a:rPr lang="en-US" b="1" dirty="0"/>
              <a:t>Establish Time Limits</a:t>
            </a:r>
            <a:r>
              <a:rPr lang="en-US" dirty="0"/>
              <a:t>: Set clear time limits within which the on-call engineer must acknowledge the issue to prevent escalations from being missed.</a:t>
            </a:r>
          </a:p>
          <a:p>
            <a:r>
              <a:rPr lang="en-US" b="1" dirty="0"/>
              <a:t>Enable Overrides</a:t>
            </a:r>
            <a:r>
              <a:rPr lang="en-US" dirty="0"/>
              <a:t>: Allow easy schedule edits for shift changes or emergencies, helping to maintain flexibility in case of unexpected time off.</a:t>
            </a: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5D4BB-DBB5-EBA4-0972-0FA6424DF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1F67E-3ABE-0DEB-052C-1BD66DE4F4FD}"/>
              </a:ext>
            </a:extLst>
          </p:cNvPr>
          <p:cNvSpPr>
            <a:spLocks noGrp="1"/>
          </p:cNvSpPr>
          <p:nvPr>
            <p:ph type="title"/>
          </p:nvPr>
        </p:nvSpPr>
        <p:spPr/>
        <p:txBody>
          <a:bodyPr/>
          <a:lstStyle/>
          <a:p>
            <a:r>
              <a:rPr lang="en-US" dirty="0"/>
              <a:t>Designing Effective Pager Rotation Schedules</a:t>
            </a:r>
          </a:p>
        </p:txBody>
      </p:sp>
      <p:sp>
        <p:nvSpPr>
          <p:cNvPr id="3" name="Content Placeholder 2">
            <a:extLst>
              <a:ext uri="{FF2B5EF4-FFF2-40B4-BE49-F238E27FC236}">
                <a16:creationId xmlns:a16="http://schemas.microsoft.com/office/drawing/2014/main" id="{C12FC7AC-5F03-2D40-2CBD-877986BDF601}"/>
              </a:ext>
            </a:extLst>
          </p:cNvPr>
          <p:cNvSpPr>
            <a:spLocks noGrp="1"/>
          </p:cNvSpPr>
          <p:nvPr>
            <p:ph idx="1"/>
          </p:nvPr>
        </p:nvSpPr>
        <p:spPr>
          <a:xfrm>
            <a:off x="422178" y="1926199"/>
            <a:ext cx="9741183" cy="3345316"/>
          </a:xfrm>
        </p:spPr>
        <p:txBody>
          <a:bodyPr>
            <a:normAutofit/>
          </a:bodyPr>
          <a:lstStyle/>
          <a:p>
            <a:r>
              <a:rPr lang="en-US" sz="2200" b="1" dirty="0"/>
              <a:t>Follow-the-Sun Model</a:t>
            </a:r>
            <a:r>
              <a:rPr lang="en-US" sz="2200" dirty="0"/>
              <a:t>: Implementing a follow-the-sun schedule ensures full 24/7 coverage by rotating on-call engineers across different time zones. Helps address issues as they arise, no matter the hour, ensuring global coverage.</a:t>
            </a:r>
          </a:p>
          <a:p>
            <a:r>
              <a:rPr lang="en-US" sz="2200" b="1" dirty="0"/>
              <a:t>Split Shift Rotations</a:t>
            </a:r>
            <a:r>
              <a:rPr lang="en-US" sz="2200" dirty="0"/>
              <a:t>: Use split-shift rotations where multiple engineers cover different parts of the day, reducing fatigue and promoting team work-life balance.</a:t>
            </a:r>
          </a:p>
          <a:p>
            <a:r>
              <a:rPr lang="en-US" sz="2200" b="1" dirty="0"/>
              <a:t>Time Zone Considerations</a:t>
            </a:r>
            <a:r>
              <a:rPr lang="en-US" sz="2200" dirty="0"/>
              <a:t>: When creating shifts, ensure that time zones are considered to provide fair coverage across the team, reducing burnout and ensuring that no team member is overburdened.</a:t>
            </a:r>
          </a:p>
        </p:txBody>
      </p:sp>
      <p:sp>
        <p:nvSpPr>
          <p:cNvPr id="35" name="Slide Number Placeholder 34">
            <a:extLst>
              <a:ext uri="{FF2B5EF4-FFF2-40B4-BE49-F238E27FC236}">
                <a16:creationId xmlns:a16="http://schemas.microsoft.com/office/drawing/2014/main" id="{1B79A635-EA6F-2EFC-041E-8CEAB4390837}"/>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EBD7E59A-496F-A836-AC86-A87EC9276D99}"/>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392717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p:txBody>
          <a:bodyPr>
            <a:normAutofit/>
          </a:bodyPr>
          <a:lstStyle/>
          <a:p>
            <a:r>
              <a:rPr lang="en-US" dirty="0"/>
              <a:t>Developer Involvement in Pager Duty</a:t>
            </a:r>
          </a:p>
        </p:txBody>
      </p:sp>
      <p:sp>
        <p:nvSpPr>
          <p:cNvPr id="4" name="Content Placeholder 3">
            <a:extLst>
              <a:ext uri="{FF2B5EF4-FFF2-40B4-BE49-F238E27FC236}">
                <a16:creationId xmlns:a16="http://schemas.microsoft.com/office/drawing/2014/main" id="{BB6FF9F1-02F2-4FD4-A3BF-42428815EF2E}"/>
              </a:ext>
            </a:extLst>
          </p:cNvPr>
          <p:cNvSpPr>
            <a:spLocks noGrp="1"/>
          </p:cNvSpPr>
          <p:nvPr>
            <p:ph sz="half" idx="2"/>
          </p:nvPr>
        </p:nvSpPr>
        <p:spPr>
          <a:xfrm>
            <a:off x="422178" y="2244632"/>
            <a:ext cx="10660350" cy="3755115"/>
          </a:xfrm>
        </p:spPr>
        <p:txBody>
          <a:bodyPr vert="horz" lIns="91440" tIns="45720" rIns="91440" bIns="45720" rtlCol="0" anchor="t">
            <a:noAutofit/>
          </a:bodyPr>
          <a:lstStyle/>
          <a:p>
            <a:r>
              <a:rPr lang="en-US" sz="2200" b="1" dirty="0"/>
              <a:t>You Built It, You Maintain It</a:t>
            </a:r>
            <a:r>
              <a:rPr lang="en-US" sz="2200" dirty="0"/>
              <a:t>: Developers are increasingly taking on-call duties for their own code, ensuring that they can quickly address and resolve production issues (a shift from traditional operations teams). This DevOps approach encourages collaboration and accountability, improving service reliability and reducing downtime.</a:t>
            </a:r>
          </a:p>
          <a:p>
            <a:r>
              <a:rPr lang="en-US" sz="2200" b="1" dirty="0"/>
              <a:t>Benefits</a:t>
            </a:r>
            <a:r>
              <a:rPr lang="en-US" sz="2200" dirty="0"/>
              <a:t>: More rapid issue resolution due to the developer’s familiarity with the code. Encourages better quality assurance practices, as developers know they will be responsible for fixing issues in production.</a:t>
            </a:r>
          </a:p>
          <a:p>
            <a:r>
              <a:rPr lang="en-US" sz="2200" b="1" dirty="0"/>
              <a:t>Challenges</a:t>
            </a:r>
            <a:r>
              <a:rPr lang="en-US" sz="2200" dirty="0"/>
              <a:t>: Balancing development and on-call duties can lead to burnout if not managed well. Developers may need support in managing the stress of production issues after hours.</a:t>
            </a:r>
          </a:p>
        </p:txBody>
      </p:sp>
      <p:sp>
        <p:nvSpPr>
          <p:cNvPr id="33" name="Slide Number Placeholder 32">
            <a:extLst>
              <a:ext uri="{FF2B5EF4-FFF2-40B4-BE49-F238E27FC236}">
                <a16:creationId xmlns:a16="http://schemas.microsoft.com/office/drawing/2014/main" id="{EC64CEEC-83BF-60C7-B00E-F2DE1BC02BC2}"/>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
        <p:nvSpPr>
          <p:cNvPr id="6" name="Content Placeholder 5">
            <a:extLst>
              <a:ext uri="{FF2B5EF4-FFF2-40B4-BE49-F238E27FC236}">
                <a16:creationId xmlns:a16="http://schemas.microsoft.com/office/drawing/2014/main" id="{964EF738-C546-48C9-8CF1-CCC2D0FA0902}"/>
              </a:ext>
            </a:extLst>
          </p:cNvPr>
          <p:cNvSpPr>
            <a:spLocks noGrp="1"/>
          </p:cNvSpPr>
          <p:nvPr>
            <p:ph sz="half" idx="13"/>
          </p:nvPr>
        </p:nvSpPr>
        <p:spPr>
          <a:xfrm flipV="1">
            <a:off x="9272337" y="5654838"/>
            <a:ext cx="1810191" cy="45719"/>
          </a:xfrm>
        </p:spPr>
        <p:txBody>
          <a:bodyPr vert="horz" lIns="91440" tIns="45720" rIns="91440" bIns="45720" rtlCol="0" anchor="t">
            <a:normAutofit fontScale="25000" lnSpcReduction="20000"/>
          </a:bodyPr>
          <a:lstStyle/>
          <a:p>
            <a:endParaRPr lang="en-US" dirty="0"/>
          </a:p>
        </p:txBody>
      </p:sp>
    </p:spTree>
    <p:extLst>
      <p:ext uri="{BB962C8B-B14F-4D97-AF65-F5344CB8AC3E}">
        <p14:creationId xmlns:p14="http://schemas.microsoft.com/office/powerpoint/2010/main" val="289768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E1760-F77C-A85F-FE91-521F9F44E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34A20-B9B2-7E2D-23C2-56A9E6085F91}"/>
              </a:ext>
            </a:extLst>
          </p:cNvPr>
          <p:cNvSpPr>
            <a:spLocks noGrp="1"/>
          </p:cNvSpPr>
          <p:nvPr>
            <p:ph type="title"/>
          </p:nvPr>
        </p:nvSpPr>
        <p:spPr/>
        <p:txBody>
          <a:bodyPr>
            <a:normAutofit/>
          </a:bodyPr>
          <a:lstStyle/>
          <a:p>
            <a:r>
              <a:rPr lang="en-US" dirty="0"/>
              <a:t>Building a Positive On-Call Culture</a:t>
            </a:r>
          </a:p>
        </p:txBody>
      </p:sp>
      <p:sp>
        <p:nvSpPr>
          <p:cNvPr id="4" name="Content Placeholder 3">
            <a:extLst>
              <a:ext uri="{FF2B5EF4-FFF2-40B4-BE49-F238E27FC236}">
                <a16:creationId xmlns:a16="http://schemas.microsoft.com/office/drawing/2014/main" id="{991A0947-8E93-E65A-8FDF-851AF4BEEE6E}"/>
              </a:ext>
            </a:extLst>
          </p:cNvPr>
          <p:cNvSpPr>
            <a:spLocks noGrp="1"/>
          </p:cNvSpPr>
          <p:nvPr>
            <p:ph sz="half" idx="2"/>
          </p:nvPr>
        </p:nvSpPr>
        <p:spPr>
          <a:xfrm>
            <a:off x="422178" y="1540042"/>
            <a:ext cx="10660350" cy="4652211"/>
          </a:xfrm>
        </p:spPr>
        <p:txBody>
          <a:bodyPr vert="horz" lIns="91440" tIns="45720" rIns="91440" bIns="45720" rtlCol="0" anchor="t">
            <a:noAutofit/>
          </a:bodyPr>
          <a:lstStyle/>
          <a:p>
            <a:r>
              <a:rPr lang="en-US" sz="2400" b="1" dirty="0"/>
              <a:t>Training</a:t>
            </a:r>
            <a:r>
              <a:rPr lang="en-US" sz="2400" dirty="0"/>
              <a:t>: Provide comprehensive training for on-call engineers, including runbooks, shadowing senior engineers, and reviewing past incidents. New engineers should learn from experienced ones to reduce stress when handling incidents.</a:t>
            </a:r>
          </a:p>
          <a:p>
            <a:r>
              <a:rPr lang="en-US" sz="2400" b="1" dirty="0"/>
              <a:t>Transparency</a:t>
            </a:r>
            <a:r>
              <a:rPr lang="en-US" sz="2400" dirty="0"/>
              <a:t>: Ensure engineers know shift expectations, including frequency, duration, compensation, and flexibility in scheduling (e.g., allowing engineers to work from home after overnight shifts).Set clear expectations for on-call duties versus development responsibilities.</a:t>
            </a:r>
          </a:p>
          <a:p>
            <a:r>
              <a:rPr lang="en-US" sz="2400" b="1" dirty="0"/>
              <a:t>Wellness</a:t>
            </a:r>
            <a:r>
              <a:rPr lang="en-US" sz="2400" dirty="0"/>
              <a:t>: Regularly review on-call practices to prevent burnout. Schedule regular feedback from engineers to make necessary improvements to the on-call structure. Encourage a blameless postmortem culture, where the focus is on learning and continuous improvement rather than assigning blame.</a:t>
            </a:r>
          </a:p>
        </p:txBody>
      </p:sp>
      <p:sp>
        <p:nvSpPr>
          <p:cNvPr id="33" name="Slide Number Placeholder 32">
            <a:extLst>
              <a:ext uri="{FF2B5EF4-FFF2-40B4-BE49-F238E27FC236}">
                <a16:creationId xmlns:a16="http://schemas.microsoft.com/office/drawing/2014/main" id="{CB9641FE-8EE8-9EDF-6FBB-A309A88C6B75}"/>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
        <p:nvSpPr>
          <p:cNvPr id="6" name="Content Placeholder 5">
            <a:extLst>
              <a:ext uri="{FF2B5EF4-FFF2-40B4-BE49-F238E27FC236}">
                <a16:creationId xmlns:a16="http://schemas.microsoft.com/office/drawing/2014/main" id="{4FEC92C4-A341-2ED8-146F-EE29C1C11D51}"/>
              </a:ext>
            </a:extLst>
          </p:cNvPr>
          <p:cNvSpPr>
            <a:spLocks noGrp="1"/>
          </p:cNvSpPr>
          <p:nvPr>
            <p:ph sz="half" idx="13"/>
          </p:nvPr>
        </p:nvSpPr>
        <p:spPr>
          <a:xfrm flipV="1">
            <a:off x="9272337" y="5654838"/>
            <a:ext cx="1810191" cy="45719"/>
          </a:xfrm>
        </p:spPr>
        <p:txBody>
          <a:bodyPr vert="horz" lIns="91440" tIns="45720" rIns="91440" bIns="45720" rtlCol="0" anchor="t">
            <a:normAutofit fontScale="25000" lnSpcReduction="20000"/>
          </a:bodyPr>
          <a:lstStyle/>
          <a:p>
            <a:endParaRPr lang="en-US" dirty="0"/>
          </a:p>
        </p:txBody>
      </p:sp>
    </p:spTree>
    <p:extLst>
      <p:ext uri="{BB962C8B-B14F-4D97-AF65-F5344CB8AC3E}">
        <p14:creationId xmlns:p14="http://schemas.microsoft.com/office/powerpoint/2010/main" val="146034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FA492-8779-012B-BCB8-D2A896BD0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424AC-935A-5571-453D-3ED7FF635611}"/>
              </a:ext>
            </a:extLst>
          </p:cNvPr>
          <p:cNvSpPr>
            <a:spLocks noGrp="1"/>
          </p:cNvSpPr>
          <p:nvPr>
            <p:ph type="title"/>
          </p:nvPr>
        </p:nvSpPr>
        <p:spPr/>
        <p:txBody>
          <a:bodyPr>
            <a:normAutofit/>
          </a:bodyPr>
          <a:lstStyle/>
          <a:p>
            <a:r>
              <a:rPr lang="en-US" dirty="0"/>
              <a:t>Tools for Pager Rotation</a:t>
            </a:r>
          </a:p>
        </p:txBody>
      </p:sp>
      <p:sp>
        <p:nvSpPr>
          <p:cNvPr id="4" name="Content Placeholder 3">
            <a:extLst>
              <a:ext uri="{FF2B5EF4-FFF2-40B4-BE49-F238E27FC236}">
                <a16:creationId xmlns:a16="http://schemas.microsoft.com/office/drawing/2014/main" id="{C93B215A-B120-C6B6-6CB3-CD5DCDB13811}"/>
              </a:ext>
            </a:extLst>
          </p:cNvPr>
          <p:cNvSpPr>
            <a:spLocks noGrp="1"/>
          </p:cNvSpPr>
          <p:nvPr>
            <p:ph sz="half" idx="2"/>
          </p:nvPr>
        </p:nvSpPr>
        <p:spPr>
          <a:xfrm>
            <a:off x="422178" y="1540042"/>
            <a:ext cx="10660350" cy="4652211"/>
          </a:xfrm>
        </p:spPr>
        <p:txBody>
          <a:bodyPr vert="horz" lIns="91440" tIns="45720" rIns="91440" bIns="45720" rtlCol="0" anchor="t">
            <a:noAutofit/>
          </a:bodyPr>
          <a:lstStyle/>
          <a:p>
            <a:r>
              <a:rPr lang="en-US" sz="2600" b="1" dirty="0"/>
              <a:t>PagerDuty</a:t>
            </a:r>
            <a:r>
              <a:rPr lang="en-US" sz="2600" dirty="0"/>
              <a:t>: PagerDuty provides customizable scheduling, automatic alert routing, and escalation policies that enhance the efficiency of on-call rotations. Supports complex schedules like follow-the-sun and split shift rotations. </a:t>
            </a:r>
          </a:p>
          <a:p>
            <a:r>
              <a:rPr lang="en-US" sz="2600" b="1" dirty="0"/>
              <a:t>Jira Service Management</a:t>
            </a:r>
            <a:r>
              <a:rPr lang="en-US" sz="2600" dirty="0"/>
              <a:t>: Integrates incident management into the process, offering rich alerts, automated routing, and customizable escalation paths. Helps fine-tune the on-call process to reduce alert fatigue and improve response times.</a:t>
            </a:r>
          </a:p>
          <a:p>
            <a:r>
              <a:rPr lang="en-US" sz="2600" b="1" dirty="0"/>
              <a:t>Monitoring Integration</a:t>
            </a:r>
            <a:r>
              <a:rPr lang="en-US" sz="2600" dirty="0"/>
              <a:t>: Ensure that monitoring tools are well integrated with pager systems to automate alerting and reduce manual intervention during incidents.</a:t>
            </a:r>
          </a:p>
        </p:txBody>
      </p:sp>
      <p:sp>
        <p:nvSpPr>
          <p:cNvPr id="33" name="Slide Number Placeholder 32">
            <a:extLst>
              <a:ext uri="{FF2B5EF4-FFF2-40B4-BE49-F238E27FC236}">
                <a16:creationId xmlns:a16="http://schemas.microsoft.com/office/drawing/2014/main" id="{0D8CE939-4899-4477-95D9-80555C62B5D1}"/>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
        <p:nvSpPr>
          <p:cNvPr id="6" name="Content Placeholder 5">
            <a:extLst>
              <a:ext uri="{FF2B5EF4-FFF2-40B4-BE49-F238E27FC236}">
                <a16:creationId xmlns:a16="http://schemas.microsoft.com/office/drawing/2014/main" id="{F1388496-7700-B630-7D73-B304CA0BF08A}"/>
              </a:ext>
            </a:extLst>
          </p:cNvPr>
          <p:cNvSpPr>
            <a:spLocks noGrp="1"/>
          </p:cNvSpPr>
          <p:nvPr>
            <p:ph sz="half" idx="13"/>
          </p:nvPr>
        </p:nvSpPr>
        <p:spPr>
          <a:xfrm flipV="1">
            <a:off x="9272337" y="5654838"/>
            <a:ext cx="1810191" cy="45719"/>
          </a:xfrm>
        </p:spPr>
        <p:txBody>
          <a:bodyPr vert="horz" lIns="91440" tIns="45720" rIns="91440" bIns="45720" rtlCol="0" anchor="t">
            <a:normAutofit fontScale="25000" lnSpcReduction="20000"/>
          </a:bodyPr>
          <a:lstStyle/>
          <a:p>
            <a:endParaRPr lang="en-US" dirty="0"/>
          </a:p>
        </p:txBody>
      </p:sp>
    </p:spTree>
    <p:extLst>
      <p:ext uri="{BB962C8B-B14F-4D97-AF65-F5344CB8AC3E}">
        <p14:creationId xmlns:p14="http://schemas.microsoft.com/office/powerpoint/2010/main" val="80073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38778-A29B-7D61-2C41-CD529A1F82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BD253-CD85-79B4-11A5-0FD7BBB7A9E8}"/>
              </a:ext>
            </a:extLst>
          </p:cNvPr>
          <p:cNvSpPr>
            <a:spLocks noGrp="1"/>
          </p:cNvSpPr>
          <p:nvPr>
            <p:ph type="title"/>
          </p:nvPr>
        </p:nvSpPr>
        <p:spPr/>
        <p:txBody>
          <a:bodyPr>
            <a:normAutofit/>
          </a:bodyPr>
          <a:lstStyle/>
          <a:p>
            <a:r>
              <a:rPr lang="en-US" dirty="0"/>
              <a:t>Challenges and Solutions</a:t>
            </a:r>
          </a:p>
        </p:txBody>
      </p:sp>
      <p:sp>
        <p:nvSpPr>
          <p:cNvPr id="4" name="Content Placeholder 3">
            <a:extLst>
              <a:ext uri="{FF2B5EF4-FFF2-40B4-BE49-F238E27FC236}">
                <a16:creationId xmlns:a16="http://schemas.microsoft.com/office/drawing/2014/main" id="{7321FBA3-AFD0-EA42-9211-265D255FB863}"/>
              </a:ext>
            </a:extLst>
          </p:cNvPr>
          <p:cNvSpPr>
            <a:spLocks noGrp="1"/>
          </p:cNvSpPr>
          <p:nvPr>
            <p:ph sz="half" idx="2"/>
          </p:nvPr>
        </p:nvSpPr>
        <p:spPr>
          <a:xfrm>
            <a:off x="422178" y="1540042"/>
            <a:ext cx="10660350" cy="4652211"/>
          </a:xfrm>
        </p:spPr>
        <p:txBody>
          <a:bodyPr vert="horz" lIns="91440" tIns="45720" rIns="91440" bIns="45720" rtlCol="0" anchor="t">
            <a:noAutofit/>
          </a:bodyPr>
          <a:lstStyle/>
          <a:p>
            <a:r>
              <a:rPr lang="en-US" sz="2600" b="1" dirty="0"/>
              <a:t>Alert Fatigue</a:t>
            </a:r>
            <a:r>
              <a:rPr lang="en-US" sz="2600" dirty="0"/>
              <a:t>: </a:t>
            </a:r>
          </a:p>
          <a:p>
            <a:r>
              <a:rPr lang="en-US" sz="2600" dirty="0"/>
              <a:t>	</a:t>
            </a:r>
            <a:r>
              <a:rPr lang="en-US" sz="2600" u="sng" dirty="0"/>
              <a:t>Solution</a:t>
            </a:r>
            <a:r>
              <a:rPr lang="en-US" sz="2600" dirty="0"/>
              <a:t>: Minimize false positives by setting up alert filters based on urgency and severity. Use de-duplication methods to avoid redundant alerts.</a:t>
            </a:r>
          </a:p>
          <a:p>
            <a:r>
              <a:rPr lang="en-US" sz="2600" b="1" dirty="0"/>
              <a:t>Work-Life Imbalance</a:t>
            </a:r>
            <a:r>
              <a:rPr lang="en-US" sz="2600" dirty="0"/>
              <a:t>: </a:t>
            </a:r>
          </a:p>
          <a:p>
            <a:r>
              <a:rPr lang="en-US" sz="2600" dirty="0"/>
              <a:t>	</a:t>
            </a:r>
            <a:r>
              <a:rPr lang="en-US" sz="2600" u="sng" dirty="0"/>
              <a:t>Solution</a:t>
            </a:r>
            <a:r>
              <a:rPr lang="en-US" sz="2600" dirty="0"/>
              <a:t>: Rotate shifts, offer flexibility, and ensure fair distribution of on-call responsibilities across team members.</a:t>
            </a:r>
          </a:p>
          <a:p>
            <a:r>
              <a:rPr lang="en-US" sz="2600" b="1" dirty="0"/>
              <a:t>Inefficient Escalation</a:t>
            </a:r>
            <a:r>
              <a:rPr lang="en-US" sz="2600" dirty="0"/>
              <a:t>: </a:t>
            </a:r>
          </a:p>
          <a:p>
            <a:r>
              <a:rPr lang="en-US" sz="2600" dirty="0"/>
              <a:t>	</a:t>
            </a:r>
            <a:r>
              <a:rPr lang="en-US" sz="2600" u="sng" dirty="0"/>
              <a:t>Solution</a:t>
            </a:r>
            <a:r>
              <a:rPr lang="en-US" sz="2600" dirty="0"/>
              <a:t>: Design multi-level escalation paths with primary and secondary engineers to ensure timely issue resolution.</a:t>
            </a:r>
          </a:p>
        </p:txBody>
      </p:sp>
      <p:sp>
        <p:nvSpPr>
          <p:cNvPr id="33" name="Slide Number Placeholder 32">
            <a:extLst>
              <a:ext uri="{FF2B5EF4-FFF2-40B4-BE49-F238E27FC236}">
                <a16:creationId xmlns:a16="http://schemas.microsoft.com/office/drawing/2014/main" id="{0575EA5C-6953-D78B-6469-EDFF6B03AE4B}"/>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
        <p:nvSpPr>
          <p:cNvPr id="6" name="Content Placeholder 5">
            <a:extLst>
              <a:ext uri="{FF2B5EF4-FFF2-40B4-BE49-F238E27FC236}">
                <a16:creationId xmlns:a16="http://schemas.microsoft.com/office/drawing/2014/main" id="{B45DCF9F-C630-1C5D-A9AC-8152BFFFF880}"/>
              </a:ext>
            </a:extLst>
          </p:cNvPr>
          <p:cNvSpPr>
            <a:spLocks noGrp="1"/>
          </p:cNvSpPr>
          <p:nvPr>
            <p:ph sz="half" idx="13"/>
          </p:nvPr>
        </p:nvSpPr>
        <p:spPr>
          <a:xfrm flipV="1">
            <a:off x="9272337" y="5654838"/>
            <a:ext cx="1810191" cy="45719"/>
          </a:xfrm>
        </p:spPr>
        <p:txBody>
          <a:bodyPr vert="horz" lIns="91440" tIns="45720" rIns="91440" bIns="45720" rtlCol="0" anchor="t">
            <a:normAutofit fontScale="25000" lnSpcReduction="20000"/>
          </a:bodyPr>
          <a:lstStyle/>
          <a:p>
            <a:endParaRPr lang="en-US" dirty="0"/>
          </a:p>
        </p:txBody>
      </p:sp>
    </p:spTree>
    <p:extLst>
      <p:ext uri="{BB962C8B-B14F-4D97-AF65-F5344CB8AC3E}">
        <p14:creationId xmlns:p14="http://schemas.microsoft.com/office/powerpoint/2010/main" val="625530028"/>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3.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{F31C4F09-15AE-45E3-ADD1-419B49B83429}tf67338807_win32</Template>
  <TotalTime>38</TotalTime>
  <Words>880</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Dante</vt:lpstr>
      <vt:lpstr>Dante (Headings)2</vt:lpstr>
      <vt:lpstr>Helvetica Neue Medium</vt:lpstr>
      <vt:lpstr>Wingdings 2</vt:lpstr>
      <vt:lpstr>OffsetVTI</vt:lpstr>
      <vt:lpstr>Pager Rotation Duties in the DevOps Model Deena Linehan 02/16/2025</vt:lpstr>
      <vt:lpstr>Introduction to Pager Rotation in DevOps</vt:lpstr>
      <vt:lpstr>Why Does Pager Rotation Matter?</vt:lpstr>
      <vt:lpstr>Best Practice for Pager Rotation Management</vt:lpstr>
      <vt:lpstr>Designing Effective Pager Rotation Schedules</vt:lpstr>
      <vt:lpstr>Developer Involvement in Pager Duty</vt:lpstr>
      <vt:lpstr>Building a Positive On-Call Culture</vt:lpstr>
      <vt:lpstr>Tools for Pager Rotation</vt:lpstr>
      <vt:lpstr>Challenges and Solutions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deena clement</dc:creator>
  <cp:lastModifiedBy>deena clement</cp:lastModifiedBy>
  <cp:revision>2</cp:revision>
  <dcterms:created xsi:type="dcterms:W3CDTF">2025-02-17T02:34:58Z</dcterms:created>
  <dcterms:modified xsi:type="dcterms:W3CDTF">2025-02-17T03:13:11Z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