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9" r:id="rId7"/>
    <p:sldId id="258" r:id="rId8"/>
    <p:sldId id="260" r:id="rId9"/>
    <p:sldId id="261" r:id="rId10"/>
    <p:sldId id="264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4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Definition: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technology value stream encompasses all of the activities required to deliver a product or service to a customer from initial concept through delivery.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</a:t>
          </a:r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the importance?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Understanding and optimizing these streams help to enhance efficiency and customer satisfaction.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8645084F-97D0-4ABA-B42D-337913225BB9}" type="pres">
      <dgm:prSet presAssocID="{E40970FA-9468-4353-8343-FE5E2BEBB8B0}" presName="linNode" presStyleCnt="0"/>
      <dgm:spPr/>
    </dgm:pt>
    <dgm:pt modelId="{99ABE466-C230-4F97-9D27-F479CB3BAAA7}" type="pres">
      <dgm:prSet presAssocID="{E40970FA-9468-4353-8343-FE5E2BEBB8B0}" presName="parentText" presStyleLbl="node1" presStyleIdx="0" presStyleCnt="2" custLinFactNeighborY="-929">
        <dgm:presLayoutVars>
          <dgm:chMax val="1"/>
          <dgm:bulletEnabled val="1"/>
        </dgm:presLayoutVars>
      </dgm:prSet>
      <dgm:spPr/>
    </dgm:pt>
    <dgm:pt modelId="{4EC516B1-9223-4B79-A185-25F58C45C1BA}" type="pres">
      <dgm:prSet presAssocID="{E40970FA-9468-4353-8343-FE5E2BEBB8B0}" presName="descendantText" presStyleLbl="alignAccFollowNode1" presStyleIdx="0" presStyleCnt="2">
        <dgm:presLayoutVars>
          <dgm:bulletEnabled val="1"/>
        </dgm:presLayoutVars>
      </dgm:prSet>
      <dgm:spPr/>
    </dgm:pt>
    <dgm:pt modelId="{D2E33848-AED9-464F-9B56-D7ED7FECBBD7}" type="pres">
      <dgm:prSet presAssocID="{04FF68DF-CF36-4D12-9ECE-A3519B0AC88A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B25E7161-6BF5-4FB6-99B9-3B604F70B9C2}" type="presOf" srcId="{A7F7584C-6CC5-40A2-9566-2842A5DEA97A}" destId="{4EC516B1-9223-4B79-A185-25F58C45C1BA}" srcOrd="0" destOrd="0" presId="urn:microsoft.com/office/officeart/2005/8/layout/vList5"/>
    <dgm:cxn modelId="{085D3777-7996-4375-B5FB-BFD96D1BF9E4}" srcId="{81269538-BFC5-48BB-BEA1-D7AF1F385FD5}" destId="{928B5CB8-3545-4EE5-8BED-981D3C6157A5}" srcOrd="1" destOrd="0" parTransId="{8452F8D0-82FD-4609-B6BD-446E31563D8A}" sibTransId="{8EF545BA-8D8A-4813-A428-2F18D76E61FA}"/>
    <dgm:cxn modelId="{A316347C-9D1A-43C6-BE2B-DC184440E1C9}" srcId="{81269538-BFC5-48BB-BEA1-D7AF1F385FD5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49BAAFB7-15DB-44FF-90C8-4D352FCB1BC4}" type="presOf" srcId="{E40970FA-9468-4353-8343-FE5E2BEBB8B0}" destId="{99ABE466-C230-4F97-9D27-F479CB3BAAA7}" srcOrd="0" destOrd="0" presId="urn:microsoft.com/office/officeart/2005/8/layout/vList5"/>
    <dgm:cxn modelId="{F68422C1-CD34-4DED-AA4B-85EFFF4FE933}" srcId="{E40970FA-9468-4353-8343-FE5E2BEBB8B0}" destId="{A7F7584C-6CC5-40A2-9566-2842A5DEA97A}" srcOrd="0" destOrd="0" parTransId="{581272CD-5908-4C17-8E9B-8BF6DCE43C3E}" sibTransId="{C41ED6A4-512C-48AB-901D-671B73446005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150680BB-FFBF-44C5-AE80-1B3F938EFBC3}" type="presParOf" srcId="{99FD7F24-5BB9-46E8-BB7C-4B477B73B815}" destId="{8645084F-97D0-4ABA-B42D-337913225BB9}" srcOrd="0" destOrd="0" presId="urn:microsoft.com/office/officeart/2005/8/layout/vList5"/>
    <dgm:cxn modelId="{44DE03D1-7CB9-4168-B721-071768BCEED7}" type="presParOf" srcId="{8645084F-97D0-4ABA-B42D-337913225BB9}" destId="{99ABE466-C230-4F97-9D27-F479CB3BAAA7}" srcOrd="0" destOrd="0" presId="urn:microsoft.com/office/officeart/2005/8/layout/vList5"/>
    <dgm:cxn modelId="{F46779EB-BB5F-4784-B9BA-2C773F0DE08E}" type="presParOf" srcId="{8645084F-97D0-4ABA-B42D-337913225BB9}" destId="{4EC516B1-9223-4B79-A185-25F58C45C1BA}" srcOrd="1" destOrd="0" presId="urn:microsoft.com/office/officeart/2005/8/layout/vList5"/>
    <dgm:cxn modelId="{B072C069-30DA-4483-97FB-6DAD46B01373}" type="presParOf" srcId="{99FD7F24-5BB9-46E8-BB7C-4B477B73B815}" destId="{D2E33848-AED9-464F-9B56-D7ED7FECBBD7}" srcOrd="1" destOrd="0" presId="urn:microsoft.com/office/officeart/2005/8/layout/vList5"/>
    <dgm:cxn modelId="{677D4939-AE22-4645-A75D-BD07DA38E78F}" type="presParOf" srcId="{99FD7F24-5BB9-46E8-BB7C-4B477B73B815}" destId="{120DCED0-01FF-429D-8B4B-923E0875F75E}" srcOrd="2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Lead Time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total duration from when a request is made up until it is fulfilled, including all waiting periods is the time frame referred to as the lead time.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Procession time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processing time, is the actual time spent working on a task while excluding any of the waiting periods.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2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4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Definition: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Viewing</a:t>
          </a:r>
          <a:r>
            <a:rPr lang="en-US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features as a continuous flow from idea to customer delivery, emphasizing value creation at each step.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Components: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Value Creation: Developing the product or feature.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3C2FDAAB-C7D3-4AD8-B859-8A1C75E4B287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Value Delivery: Getting the product to the customer.</a:t>
          </a:r>
        </a:p>
      </dgm:t>
    </dgm:pt>
    <dgm:pt modelId="{A2CD1951-CE7E-460D-B5CB-6C6FD73EE39C}" type="parTrans" cxnId="{E26E7C17-087F-42EE-A9BD-2082393146D9}">
      <dgm:prSet/>
      <dgm:spPr/>
      <dgm:t>
        <a:bodyPr/>
        <a:lstStyle/>
        <a:p>
          <a:endParaRPr lang="en-US"/>
        </a:p>
      </dgm:t>
    </dgm:pt>
    <dgm:pt modelId="{29601091-79CA-4ADF-8880-C904BF57B59E}" type="sibTrans" cxnId="{E26E7C17-087F-42EE-A9BD-2082393146D9}">
      <dgm:prSet/>
      <dgm:spPr/>
      <dgm:t>
        <a:bodyPr/>
        <a:lstStyle/>
        <a:p>
          <a:endParaRPr lang="en-US"/>
        </a:p>
      </dgm:t>
    </dgm:pt>
    <dgm:pt modelId="{127439F3-B7CC-4E85-A55A-22E1CEC10ECA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Value Capture: Monetizing the delivered product.</a:t>
          </a:r>
        </a:p>
      </dgm:t>
    </dgm:pt>
    <dgm:pt modelId="{E043263A-2473-4959-B4D3-27629A251EB7}" type="parTrans" cxnId="{9C649A81-AE4B-4485-891A-C52A9177BB6C}">
      <dgm:prSet/>
      <dgm:spPr/>
      <dgm:t>
        <a:bodyPr/>
        <a:lstStyle/>
        <a:p>
          <a:endParaRPr lang="en-US"/>
        </a:p>
      </dgm:t>
    </dgm:pt>
    <dgm:pt modelId="{AE0F024A-6269-4098-AA74-957E4780C921}" type="sibTrans" cxnId="{9C649A81-AE4B-4485-891A-C52A9177BB6C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8645084F-97D0-4ABA-B42D-337913225BB9}" type="pres">
      <dgm:prSet presAssocID="{E40970FA-9468-4353-8343-FE5E2BEBB8B0}" presName="linNode" presStyleCnt="0"/>
      <dgm:spPr/>
    </dgm:pt>
    <dgm:pt modelId="{99ABE466-C230-4F97-9D27-F479CB3BAAA7}" type="pres">
      <dgm:prSet presAssocID="{E40970FA-9468-4353-8343-FE5E2BEBB8B0}" presName="parentText" presStyleLbl="node1" presStyleIdx="0" presStyleCnt="2" custLinFactNeighborY="-929">
        <dgm:presLayoutVars>
          <dgm:chMax val="1"/>
          <dgm:bulletEnabled val="1"/>
        </dgm:presLayoutVars>
      </dgm:prSet>
      <dgm:spPr/>
    </dgm:pt>
    <dgm:pt modelId="{4EC516B1-9223-4B79-A185-25F58C45C1BA}" type="pres">
      <dgm:prSet presAssocID="{E40970FA-9468-4353-8343-FE5E2BEBB8B0}" presName="descendantText" presStyleLbl="alignAccFollowNode1" presStyleIdx="0" presStyleCnt="2">
        <dgm:presLayoutVars>
          <dgm:bulletEnabled val="1"/>
        </dgm:presLayoutVars>
      </dgm:prSet>
      <dgm:spPr/>
    </dgm:pt>
    <dgm:pt modelId="{D2E33848-AED9-464F-9B56-D7ED7FECBBD7}" type="pres">
      <dgm:prSet presAssocID="{04FF68DF-CF36-4D12-9ECE-A3519B0AC88A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26E7C17-087F-42EE-A9BD-2082393146D9}" srcId="{928B5CB8-3545-4EE5-8BED-981D3C6157A5}" destId="{3C2FDAAB-C7D3-4AD8-B859-8A1C75E4B287}" srcOrd="1" destOrd="0" parTransId="{A2CD1951-CE7E-460D-B5CB-6C6FD73EE39C}" sibTransId="{29601091-79CA-4ADF-8880-C904BF57B59E}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B25E7161-6BF5-4FB6-99B9-3B604F70B9C2}" type="presOf" srcId="{A7F7584C-6CC5-40A2-9566-2842A5DEA97A}" destId="{4EC516B1-9223-4B79-A185-25F58C45C1BA}" srcOrd="0" destOrd="0" presId="urn:microsoft.com/office/officeart/2005/8/layout/vList5"/>
    <dgm:cxn modelId="{1E6F7B45-302A-4EF4-AD2E-52449DFDB6FD}" type="presOf" srcId="{3C2FDAAB-C7D3-4AD8-B859-8A1C75E4B287}" destId="{95E0557D-F0A1-4F38-8083-55DE7503164F}" srcOrd="0" destOrd="1" presId="urn:microsoft.com/office/officeart/2005/8/layout/vList5"/>
    <dgm:cxn modelId="{58304F74-DF05-46B5-8B05-8347A158782E}" type="presOf" srcId="{127439F3-B7CC-4E85-A55A-22E1CEC10ECA}" destId="{95E0557D-F0A1-4F38-8083-55DE7503164F}" srcOrd="0" destOrd="2" presId="urn:microsoft.com/office/officeart/2005/8/layout/vList5"/>
    <dgm:cxn modelId="{085D3777-7996-4375-B5FB-BFD96D1BF9E4}" srcId="{81269538-BFC5-48BB-BEA1-D7AF1F385FD5}" destId="{928B5CB8-3545-4EE5-8BED-981D3C6157A5}" srcOrd="1" destOrd="0" parTransId="{8452F8D0-82FD-4609-B6BD-446E31563D8A}" sibTransId="{8EF545BA-8D8A-4813-A428-2F18D76E61FA}"/>
    <dgm:cxn modelId="{A316347C-9D1A-43C6-BE2B-DC184440E1C9}" srcId="{81269538-BFC5-48BB-BEA1-D7AF1F385FD5}" destId="{E40970FA-9468-4353-8343-FE5E2BEBB8B0}" srcOrd="0" destOrd="0" parTransId="{85FA6A33-9FA9-4134-A6A3-A5D4748A1779}" sibTransId="{04FF68DF-CF36-4D12-9ECE-A3519B0AC88A}"/>
    <dgm:cxn modelId="{9C649A81-AE4B-4485-891A-C52A9177BB6C}" srcId="{928B5CB8-3545-4EE5-8BED-981D3C6157A5}" destId="{127439F3-B7CC-4E85-A55A-22E1CEC10ECA}" srcOrd="2" destOrd="0" parTransId="{E043263A-2473-4959-B4D3-27629A251EB7}" sibTransId="{AE0F024A-6269-4098-AA74-957E4780C921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49BAAFB7-15DB-44FF-90C8-4D352FCB1BC4}" type="presOf" srcId="{E40970FA-9468-4353-8343-FE5E2BEBB8B0}" destId="{99ABE466-C230-4F97-9D27-F479CB3BAAA7}" srcOrd="0" destOrd="0" presId="urn:microsoft.com/office/officeart/2005/8/layout/vList5"/>
    <dgm:cxn modelId="{F68422C1-CD34-4DED-AA4B-85EFFF4FE933}" srcId="{E40970FA-9468-4353-8343-FE5E2BEBB8B0}" destId="{A7F7584C-6CC5-40A2-9566-2842A5DEA97A}" srcOrd="0" destOrd="0" parTransId="{581272CD-5908-4C17-8E9B-8BF6DCE43C3E}" sibTransId="{C41ED6A4-512C-48AB-901D-671B73446005}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150680BB-FFBF-44C5-AE80-1B3F938EFBC3}" type="presParOf" srcId="{99FD7F24-5BB9-46E8-BB7C-4B477B73B815}" destId="{8645084F-97D0-4ABA-B42D-337913225BB9}" srcOrd="0" destOrd="0" presId="urn:microsoft.com/office/officeart/2005/8/layout/vList5"/>
    <dgm:cxn modelId="{44DE03D1-7CB9-4168-B721-071768BCEED7}" type="presParOf" srcId="{8645084F-97D0-4ABA-B42D-337913225BB9}" destId="{99ABE466-C230-4F97-9D27-F479CB3BAAA7}" srcOrd="0" destOrd="0" presId="urn:microsoft.com/office/officeart/2005/8/layout/vList5"/>
    <dgm:cxn modelId="{F46779EB-BB5F-4784-B9BA-2C773F0DE08E}" type="presParOf" srcId="{8645084F-97D0-4ABA-B42D-337913225BB9}" destId="{4EC516B1-9223-4B79-A185-25F58C45C1BA}" srcOrd="1" destOrd="0" presId="urn:microsoft.com/office/officeart/2005/8/layout/vList5"/>
    <dgm:cxn modelId="{B072C069-30DA-4483-97FB-6DAD46B01373}" type="presParOf" srcId="{99FD7F24-5BB9-46E8-BB7C-4B477B73B815}" destId="{D2E33848-AED9-464F-9B56-D7ED7FECBBD7}" srcOrd="1" destOrd="0" presId="urn:microsoft.com/office/officeart/2005/8/layout/vList5"/>
    <dgm:cxn modelId="{677D4939-AE22-4645-A75D-BD07DA38E78F}" type="presParOf" srcId="{99FD7F24-5BB9-46E8-BB7C-4B477B73B815}" destId="{120DCED0-01FF-429D-8B4B-923E0875F75E}" srcOrd="2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516B1-9223-4B79-A185-25F58C45C1BA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 technology value stream encompasses all of the activities required to deliver a product or service to a customer from initial concept through delivery.</a:t>
          </a:r>
          <a:endParaRPr lang="en-US" sz="21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40274"/>
        <a:ext cx="6272372" cy="1247161"/>
      </dsp:txXfrm>
    </dsp:sp>
    <dsp:sp modelId="{99ABE466-C230-4F97-9D27-F479CB3BAAA7}">
      <dsp:nvSpPr>
        <dsp:cNvPr id="0" name=""/>
        <dsp:cNvSpPr/>
      </dsp:nvSpPr>
      <dsp:spPr>
        <a:xfrm>
          <a:off x="0" y="0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Definition:</a:t>
          </a:r>
        </a:p>
      </dsp:txBody>
      <dsp:txXfrm>
        <a:off x="84336" y="84336"/>
        <a:ext cx="3397488" cy="1558950"/>
      </dsp:txXfrm>
    </dsp:sp>
    <dsp:sp modelId="{95E0557D-F0A1-4F38-8083-55DE7503164F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Understanding and optimizing these streams help to enhance efficiency and customer satisfaction.</a:t>
          </a:r>
        </a:p>
      </dsp:txBody>
      <dsp:txXfrm rot="-5400000">
        <a:off x="3566160" y="2054277"/>
        <a:ext cx="6272372" cy="1247161"/>
      </dsp:txXfrm>
    </dsp:sp>
    <dsp:sp modelId="{B9324B26-5FF5-4FF7-9073-66103CBE8481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</a:t>
          </a:r>
          <a:r>
            <a:rPr lang="en-US" sz="42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is the importance?</a:t>
          </a:r>
          <a:endParaRPr lang="en-US" sz="42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4336" y="1898382"/>
        <a:ext cx="3397488" cy="15589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55" y="55280"/>
          <a:ext cx="5287072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Lead Time</a:t>
          </a:r>
        </a:p>
      </dsp:txBody>
      <dsp:txXfrm>
        <a:off x="55" y="55280"/>
        <a:ext cx="5287072" cy="892800"/>
      </dsp:txXfrm>
    </dsp:sp>
    <dsp:sp modelId="{17CA1487-CDD9-4364-92F6-A11DBDAFE16C}">
      <dsp:nvSpPr>
        <dsp:cNvPr id="0" name=""/>
        <dsp:cNvSpPr/>
      </dsp:nvSpPr>
      <dsp:spPr>
        <a:xfrm>
          <a:off x="55" y="948080"/>
          <a:ext cx="5287072" cy="3488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total duration from when a request is made up until it is fulfilled, including all waiting periods is the time frame referred to as the lead time.</a:t>
          </a:r>
        </a:p>
      </dsp:txBody>
      <dsp:txXfrm>
        <a:off x="55" y="948080"/>
        <a:ext cx="5287072" cy="3488895"/>
      </dsp:txXfrm>
    </dsp:sp>
    <dsp:sp modelId="{055A5EAB-EAE0-4501-8649-31F112FF9AD5}">
      <dsp:nvSpPr>
        <dsp:cNvPr id="0" name=""/>
        <dsp:cNvSpPr/>
      </dsp:nvSpPr>
      <dsp:spPr>
        <a:xfrm>
          <a:off x="6027318" y="55280"/>
          <a:ext cx="5287072" cy="89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Procession time</a:t>
          </a:r>
        </a:p>
      </dsp:txBody>
      <dsp:txXfrm>
        <a:off x="6027318" y="55280"/>
        <a:ext cx="5287072" cy="892800"/>
      </dsp:txXfrm>
    </dsp:sp>
    <dsp:sp modelId="{E4FD5043-5612-43C5-B6AE-CCD431549399}">
      <dsp:nvSpPr>
        <dsp:cNvPr id="0" name=""/>
        <dsp:cNvSpPr/>
      </dsp:nvSpPr>
      <dsp:spPr>
        <a:xfrm>
          <a:off x="6027318" y="948080"/>
          <a:ext cx="5287072" cy="3488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31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The processing time, is the actual time spent working on a task while excluding any of the waiting periods.</a:t>
          </a:r>
        </a:p>
      </dsp:txBody>
      <dsp:txXfrm>
        <a:off x="6027318" y="948080"/>
        <a:ext cx="5287072" cy="34888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516B1-9223-4B79-A185-25F58C45C1BA}">
      <dsp:nvSpPr>
        <dsp:cNvPr id="0" name=""/>
        <dsp:cNvSpPr/>
      </dsp:nvSpPr>
      <dsp:spPr>
        <a:xfrm rot="5400000">
          <a:off x="6045031" y="-2306065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Viewing</a:t>
          </a:r>
          <a:r>
            <a:rPr lang="en-US" sz="2500" kern="12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features as a continuous flow from idea to customer delivery, emphasizing value creation at each step.</a:t>
          </a:r>
          <a:endParaRPr lang="en-US" sz="25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 rot="-5400000">
        <a:off x="3566160" y="240274"/>
        <a:ext cx="6272372" cy="1247161"/>
      </dsp:txXfrm>
    </dsp:sp>
    <dsp:sp modelId="{99ABE466-C230-4F97-9D27-F479CB3BAAA7}">
      <dsp:nvSpPr>
        <dsp:cNvPr id="0" name=""/>
        <dsp:cNvSpPr/>
      </dsp:nvSpPr>
      <dsp:spPr>
        <a:xfrm>
          <a:off x="0" y="0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Definition:</a:t>
          </a:r>
        </a:p>
      </dsp:txBody>
      <dsp:txXfrm>
        <a:off x="84336" y="84336"/>
        <a:ext cx="3397488" cy="1558950"/>
      </dsp:txXfrm>
    </dsp:sp>
    <dsp:sp modelId="{95E0557D-F0A1-4F38-8083-55DE7503164F}">
      <dsp:nvSpPr>
        <dsp:cNvPr id="0" name=""/>
        <dsp:cNvSpPr/>
      </dsp:nvSpPr>
      <dsp:spPr>
        <a:xfrm rot="5400000">
          <a:off x="6045031" y="-492062"/>
          <a:ext cx="1382097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Value Creation: Developing the product or feature.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Value Delivery: Getting the product to the customer.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Value Capture: Monetizing the delivered product.</a:t>
          </a:r>
        </a:p>
      </dsp:txBody>
      <dsp:txXfrm rot="-5400000">
        <a:off x="3566160" y="2054277"/>
        <a:ext cx="6272372" cy="1247161"/>
      </dsp:txXfrm>
    </dsp:sp>
    <dsp:sp modelId="{B9324B26-5FF5-4FF7-9073-66103CBE8481}">
      <dsp:nvSpPr>
        <dsp:cNvPr id="0" name=""/>
        <dsp:cNvSpPr/>
      </dsp:nvSpPr>
      <dsp:spPr>
        <a:xfrm>
          <a:off x="0" y="1814046"/>
          <a:ext cx="3566160" cy="17276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74295" rIns="148590" bIns="7429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Components:</a:t>
          </a:r>
        </a:p>
      </dsp:txBody>
      <dsp:txXfrm>
        <a:off x="84336" y="1898382"/>
        <a:ext cx="3397488" cy="1558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value-stream-mapping/what-is-lead-time/?utm_source=chatgpt.com" TargetMode="External"/><Relationship Id="rId2" Type="http://schemas.openxmlformats.org/officeDocument/2006/relationships/hyperlink" Target="https://www.plutora.com/blog/value-streams-in-software-guid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tlassian.com/devops/frameworks/devops-metrics?utm_source=chatgpt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Technology Value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&lt;Deena Linehan&gt;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&lt;CSD-380&gt;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&lt;01/10/2025&gt;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0202-A7B7-2DC5-5FE0-49A7CD1C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B7AB-FA0B-2AC1-33DC-B7635A7A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46D3-B5CE-3770-CA73-E679BDC1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hlinkClick r:id="rId2"/>
              </a:rPr>
              <a:t>Value Streams in Software: A Definition and Detailed Guide</a:t>
            </a:r>
            <a:endParaRPr lang="en-US" dirty="0"/>
          </a:p>
          <a:p>
            <a:pPr lvl="0"/>
            <a:r>
              <a:rPr lang="en-US" dirty="0">
                <a:hlinkClick r:id="rId3"/>
              </a:rPr>
              <a:t>What is Lead Time in Value Stream Mapping? | Miro</a:t>
            </a:r>
            <a:endParaRPr lang="en-US" dirty="0"/>
          </a:p>
          <a:p>
            <a:pPr lvl="0"/>
            <a:r>
              <a:rPr lang="en-US" dirty="0">
                <a:hlinkClick r:id="rId4"/>
              </a:rPr>
              <a:t>4 Key DevOps Metrics to Know | Atlassian</a:t>
            </a:r>
            <a:endParaRPr lang="en-US" dirty="0"/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“The DevOps Handbook” by Gene Kim, Patrick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Debois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John Willis, and Jez Humble.</a:t>
            </a:r>
          </a:p>
        </p:txBody>
      </p:sp>
    </p:spTree>
    <p:extLst>
      <p:ext uri="{BB962C8B-B14F-4D97-AF65-F5344CB8AC3E}">
        <p14:creationId xmlns:p14="http://schemas.microsoft.com/office/powerpoint/2010/main" val="322202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What is technology value stream?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901600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Lead Time VS. processing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559686"/>
              </p:ext>
            </p:extLst>
          </p:nvPr>
        </p:nvGraphicFramePr>
        <p:xfrm>
          <a:off x="477061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common scenario: deployment lead times that require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Challenges: Many organizations experience deployment lead times that span months due to factors like complex systems, manual testing, and multiple approval processes.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Impact: Having extended lead times can delay any feedback, reduce market responsiveness, and increase the costs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Our </a:t>
            </a:r>
            <a:r>
              <a:rPr lang="en-US" sz="4400" dirty="0" err="1">
                <a:latin typeface="Rockwell" panose="02060603020205020403" pitchFamily="18" charset="0"/>
              </a:rPr>
              <a:t>devops</a:t>
            </a:r>
            <a:r>
              <a:rPr lang="en-US" sz="4400" dirty="0">
                <a:latin typeface="Rockwell" panose="02060603020205020403" pitchFamily="18" charset="0"/>
              </a:rPr>
              <a:t> Ideal: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Goal: Achieving deployment lead times measured in minutes through automation, continuous integration, and continuous delivery practices.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Benefits: Faster feedback loops, improved product quality, and enhanced customer satisfaction.</a:t>
            </a:r>
          </a:p>
        </p:txBody>
      </p:sp>
      <p:pic>
        <p:nvPicPr>
          <p:cNvPr id="8" name="Content Placeholder 7" descr="A diagram of a test&#10;&#10;Description automatically generated">
            <a:extLst>
              <a:ext uri="{FF2B5EF4-FFF2-40B4-BE49-F238E27FC236}">
                <a16:creationId xmlns:a16="http://schemas.microsoft.com/office/drawing/2014/main" id="{22BACF60-7254-6548-08AB-5607386CCB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094412" y="2491526"/>
            <a:ext cx="5985479" cy="305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How to transition from Months to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automated testing and deployment pipelines.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Adopt modular and loosely coupled architectures.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Foster a culture of continuous improvement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532F1-376E-CC00-AA50-4C501A18C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C61A-0102-11CA-966D-D7C6BC97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Value Stream in software development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F1A301-2945-B6FC-6C62-B606685AF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59542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20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Visualizing the Value Stream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43D2BEC-DC29-CBE4-FDEA-CDDB421CA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157" y="1508858"/>
            <a:ext cx="10249685" cy="4730624"/>
          </a:xfr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Improving the Value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and eliminating bottlenecks.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Enhancing process efficiency through continuous monitoring and feedback.</a:t>
            </a:r>
          </a:p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Leveraging tools and platforms for value stream management.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1454</TotalTime>
  <Words>393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Tw Cen MT</vt:lpstr>
      <vt:lpstr>Wingdings</vt:lpstr>
      <vt:lpstr>Circuit</vt:lpstr>
      <vt:lpstr>Technology Value Streams</vt:lpstr>
      <vt:lpstr>What is technology value stream?</vt:lpstr>
      <vt:lpstr>Lead Time VS. processing time</vt:lpstr>
      <vt:lpstr>The common scenario: deployment lead times that require months</vt:lpstr>
      <vt:lpstr>Our devops Ideal: deployment lead times of minutes</vt:lpstr>
      <vt:lpstr>How to transition from Months to minutes</vt:lpstr>
      <vt:lpstr>Value Stream in software development</vt:lpstr>
      <vt:lpstr>Visualizing the Value Stream</vt:lpstr>
      <vt:lpstr>Improving the Value Stream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deena clement</dc:creator>
  <cp:lastModifiedBy>deena clement</cp:lastModifiedBy>
  <cp:revision>4</cp:revision>
  <dcterms:created xsi:type="dcterms:W3CDTF">2025-01-10T11:53:14Z</dcterms:created>
  <dcterms:modified xsi:type="dcterms:W3CDTF">2025-01-11T12:07:55Z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