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4" r:id="rId11"/>
    <p:sldId id="271" r:id="rId12"/>
    <p:sldId id="272" r:id="rId13"/>
    <p:sldId id="273" r:id="rId14"/>
    <p:sldId id="275" r:id="rId15"/>
    <p:sldId id="276" r:id="rId16"/>
    <p:sldId id="261" r:id="rId17"/>
    <p:sldId id="26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1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9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5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6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4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1760-A66C-4D66-8114-5395D5FD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9A57-CFCF-46C2-87C2-A394DDBA5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1A9F-DA9C-4936-978E-6773C94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43AD-2D2C-4127-86A6-318F07A0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15D5-1E09-47BF-8088-9B91DDA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6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B248-E2C3-48EC-8BB2-74681CF1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AB05-C11F-42DE-8D71-E3FFA8B8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FF6D-7524-444E-A153-1F30EA82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D0CB-DB9F-410B-BE8C-731C4E41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C273-20C9-4827-993F-E5F43A77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8808E-9440-43F9-A1CE-676A8B6E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3C1AF-D769-4727-BD0F-1C11094E9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BF22-F723-42D3-938A-F5213D06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E3FE-83EB-48BD-9D2C-7B261151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0D76-56F5-4918-A622-BAF1CB11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1136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8363-CACA-44FD-822F-63F3E163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C8C0-C8F5-48E2-96FE-5B4C27E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8737-A1C1-4417-BC70-92108CC8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E8E0-3833-4FB6-989A-CD362E5B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5DD8-6A3B-443E-A271-92122F48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C6F3-E2D5-4BB9-9549-9559F040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A069-1FB4-4B6E-BDBE-C9B49F8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481-F82A-4E7A-B119-F37379E5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6DC6-4C75-4AC2-8BCC-E1524156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50DB-C948-4D15-929C-5A4E5A66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FDF-BDB3-4347-8620-52572BF4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DFB8-B8E6-4DA4-879E-DC81C91E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D9C9-2020-4226-8623-7513D961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AA137-5965-461D-AC74-4E8F676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C074-375B-4526-A68B-DC8492C8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3F58-7F26-4B51-B132-1D7D17B3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F15D-DDD1-433D-90EA-68564D31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4D85-540A-4315-B07F-165697B5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186B-641E-4FD4-A8F7-6091499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BB084-1965-4C99-9F91-A4094F748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77805-4BE6-4719-81EB-A774E5E09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5F1CC-1637-464F-828D-818AEE1C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723D6-C5CE-4F9B-BAB4-35C77CDF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89069-A641-4408-A277-9B494BC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5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26D4-7CFF-423C-974D-FF901AC4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2F371-095E-471D-819D-6B468CB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528DE-335C-4B10-AD13-D0602EA6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29050-B993-4886-8BAA-7CF319FF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54858-0108-4A4A-88DA-C884CCEF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2FB92-8732-4815-8F52-FB8CA8B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5CC5-CE44-4EFF-9D88-FB4F0423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A4F-F9D1-480B-A68D-12E5BFE8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C9A7-58C6-4F40-A660-EAFBB124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D7DCD-9101-4476-82FD-0EA99D5D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1B69-CA29-4DA3-AAF9-05F90341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EAA9-559D-4B20-8DC0-561F353B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71D2-C660-4923-9BC9-7CD5CBB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D104-ABE8-4374-872E-48E01F6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88565-BBF8-40D2-B747-EA7590FCE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0A995-5A24-44F5-AC9C-DE08989B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F9E0-701E-42AB-8D95-DDE61D2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8596-190E-4B75-B792-C9EADA2B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EE79-BA97-462C-89A8-FBB2E338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075A3-3740-48A0-A64E-CBE1951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C1A9-58F9-4DB2-A95F-F05C3DDD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1D8E-8393-4985-A1B1-19D5A2DE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A090-B484-4908-B48A-792A86D4FF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7C1D-4E7E-48BD-AECC-54E0044FF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A8D1-D482-4575-9872-1F66BBEC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8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284313" y="1414554"/>
            <a:ext cx="605777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000" dirty="0">
                <a:latin typeface="+mn-lt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latin typeface="+mn-lt"/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3" y="138778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470443" y="3629295"/>
            <a:ext cx="6057774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800" dirty="0">
                <a:latin typeface="+mn-lt"/>
              </a:rPr>
              <a:t>[Muomah Maureen]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40745"/>
            <a:ext cx="7679801" cy="239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RFM in RFM analysis stands for Recency, Frequency and Monetary value. RFM analysis is a way to use data based on existing customer behaviors to predict how a new customer is likely to act.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RFM analysis is used to determine which customers a business should target to increase its revenue and revenue.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RFM model shows customers that have displayed high levels of engagement with the business in the three categories mentioned above.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106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2715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RFM analysis model, the old customers were grouped into 4 “Platinum”, “Silver”, Bronze” and “Gold” accordingly.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Platinum customers are those who had RFM scores of 411-555. They had the highest recency scores.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made up the majority of the old customers.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Platinum customers are those who the company should target among the New customers.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Picture 1" descr="Customers by title">
            <a:extLst>
              <a:ext uri="{FF2B5EF4-FFF2-40B4-BE49-F238E27FC236}">
                <a16:creationId xmlns:a16="http://schemas.microsoft.com/office/drawing/2014/main" id="{8369D665-DD1A-49A2-9CA4-4CAE2621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98" y="1930436"/>
            <a:ext cx="4142498" cy="28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1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538921"/>
            <a:ext cx="4134600" cy="10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data shows that the highest number of platinum customers were found within the 40-49 age group.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next category is the 50-59 age group.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Picture 1" descr="Age group by title">
            <a:extLst>
              <a:ext uri="{FF2B5EF4-FFF2-40B4-BE49-F238E27FC236}">
                <a16:creationId xmlns:a16="http://schemas.microsoft.com/office/drawing/2014/main" id="{74FC0B53-EE38-4C46-B94B-0BCA5ECF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15" y="2339444"/>
            <a:ext cx="3513878" cy="25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82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538921"/>
            <a:ext cx="4134600" cy="165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data shows that the highest number of platinum customers were found in the Financial Services industry.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next category is the Manufacturing industry with a higher number of Silver customers than the Financial service industry.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5" name="Picture 1" descr="Customers by job category">
            <a:extLst>
              <a:ext uri="{FF2B5EF4-FFF2-40B4-BE49-F238E27FC236}">
                <a16:creationId xmlns:a16="http://schemas.microsoft.com/office/drawing/2014/main" id="{8A0394FB-3444-4FB7-9B8F-4C04030E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48" y="2140745"/>
            <a:ext cx="3807519" cy="28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749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390931"/>
            <a:ext cx="4134600" cy="10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Customers in New South Wales(NSW) make up a large number of the Platinum customers.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Next are those in Victoria(VIC)</a:t>
            </a:r>
          </a:p>
        </p:txBody>
      </p:sp>
      <p:pic>
        <p:nvPicPr>
          <p:cNvPr id="13314" name="Picture 2" descr="Customers by State">
            <a:extLst>
              <a:ext uri="{FF2B5EF4-FFF2-40B4-BE49-F238E27FC236}">
                <a16:creationId xmlns:a16="http://schemas.microsoft.com/office/drawing/2014/main" id="{C148764A-D0D3-40FE-8C3B-49BE433E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29" y="2226040"/>
            <a:ext cx="4021037" cy="28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222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812126" y="2571750"/>
            <a:ext cx="6270726" cy="253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Most of the high value customers will be Femal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 compared to the male.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Those working in the Financial services, Manufacturing and Health industries.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Aged between 40-49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Who are all currently Living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south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wales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(NSW) and Victoria (VIC)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Who are in the Mass Customer wealth segment and High Net Worth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endParaRPr lang="en-US" sz="1200" dirty="0">
              <a:latin typeface="+mn-lt"/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77608" y="872652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classification- Targeting High value(Platinum customers)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E6409-B16A-4FC1-B0E2-739F001BEF21}"/>
              </a:ext>
            </a:extLst>
          </p:cNvPr>
          <p:cNvSpPr txBox="1"/>
          <p:nvPr/>
        </p:nvSpPr>
        <p:spPr>
          <a:xfrm>
            <a:off x="205024" y="1921879"/>
            <a:ext cx="7747258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are the Platinum(high value) customers that should be targeted from the New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list: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402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70987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99034" y="1193058"/>
            <a:ext cx="8044064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filtering the New customer list to fit the RFM specifications, these are some of the New customers the company should be targeting: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63CD99-89F5-49F3-8853-050E661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4" y="2115831"/>
            <a:ext cx="8377581" cy="28237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-450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3110459" y="1895175"/>
            <a:ext cx="4137284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673642"/>
            <a:ext cx="4134600" cy="3136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Outline of Problem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Sprocket Central is a company that specializes in high-quality bikes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the three datasets provided, the aim is to analyze and recommend customers out of the 1000 New customers Sprocket Central should target.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72">
            <a:extLst>
              <a:ext uri="{FF2B5EF4-FFF2-40B4-BE49-F238E27FC236}">
                <a16:creationId xmlns:a16="http://schemas.microsoft.com/office/drawing/2014/main" id="{D5F29CF2-3AA5-4C55-936C-7FB9CA847212}"/>
              </a:ext>
            </a:extLst>
          </p:cNvPr>
          <p:cNvSpPr/>
          <p:nvPr/>
        </p:nvSpPr>
        <p:spPr>
          <a:xfrm>
            <a:off x="205025" y="1025244"/>
            <a:ext cx="8436803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and Recommend the Top New Customers to Target from Datasets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2">
            <a:extLst>
              <a:ext uri="{FF2B5EF4-FFF2-40B4-BE49-F238E27FC236}">
                <a16:creationId xmlns:a16="http://schemas.microsoft.com/office/drawing/2014/main" id="{80C80647-19F4-458E-B6DF-10FF9FD17BD6}"/>
              </a:ext>
            </a:extLst>
          </p:cNvPr>
          <p:cNvSpPr/>
          <p:nvPr/>
        </p:nvSpPr>
        <p:spPr>
          <a:xfrm>
            <a:off x="4969971" y="1673642"/>
            <a:ext cx="3671857" cy="3595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of data analysis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Old customers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Job industry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Wealth segmentation of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Distribution of customers by age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Distribution of customers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Bike related Purchases over the last three years by 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RFM analysis and customer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Quality Assessment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68A0B07-B257-4D64-B94D-797E7DCC9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74627"/>
              </p:ext>
            </p:extLst>
          </p:nvPr>
        </p:nvGraphicFramePr>
        <p:xfrm>
          <a:off x="430072" y="2683867"/>
          <a:ext cx="7819105" cy="2418181"/>
        </p:xfrm>
        <a:graphic>
          <a:graphicData uri="http://schemas.openxmlformats.org/drawingml/2006/table">
            <a:tbl>
              <a:tblPr firstRow="1" bandRow="1"/>
              <a:tblGrid>
                <a:gridCol w="1117015">
                  <a:extLst>
                    <a:ext uri="{9D8B030D-6E8A-4147-A177-3AD203B41FA5}">
                      <a16:colId xmlns:a16="http://schemas.microsoft.com/office/drawing/2014/main" val="1165359190"/>
                    </a:ext>
                  </a:extLst>
                </a:gridCol>
                <a:gridCol w="1140495">
                  <a:extLst>
                    <a:ext uri="{9D8B030D-6E8A-4147-A177-3AD203B41FA5}">
                      <a16:colId xmlns:a16="http://schemas.microsoft.com/office/drawing/2014/main" val="3299960781"/>
                    </a:ext>
                  </a:extLst>
                </a:gridCol>
                <a:gridCol w="1093535">
                  <a:extLst>
                    <a:ext uri="{9D8B030D-6E8A-4147-A177-3AD203B41FA5}">
                      <a16:colId xmlns:a16="http://schemas.microsoft.com/office/drawing/2014/main" val="3631865227"/>
                    </a:ext>
                  </a:extLst>
                </a:gridCol>
                <a:gridCol w="1117015">
                  <a:extLst>
                    <a:ext uri="{9D8B030D-6E8A-4147-A177-3AD203B41FA5}">
                      <a16:colId xmlns:a16="http://schemas.microsoft.com/office/drawing/2014/main" val="1640218516"/>
                    </a:ext>
                  </a:extLst>
                </a:gridCol>
                <a:gridCol w="1117015">
                  <a:extLst>
                    <a:ext uri="{9D8B030D-6E8A-4147-A177-3AD203B41FA5}">
                      <a16:colId xmlns:a16="http://schemas.microsoft.com/office/drawing/2014/main" val="4151080317"/>
                    </a:ext>
                  </a:extLst>
                </a:gridCol>
                <a:gridCol w="1117015">
                  <a:extLst>
                    <a:ext uri="{9D8B030D-6E8A-4147-A177-3AD203B41FA5}">
                      <a16:colId xmlns:a16="http://schemas.microsoft.com/office/drawing/2014/main" val="3258970287"/>
                    </a:ext>
                  </a:extLst>
                </a:gridCol>
                <a:gridCol w="1117015">
                  <a:extLst>
                    <a:ext uri="{9D8B030D-6E8A-4147-A177-3AD203B41FA5}">
                      <a16:colId xmlns:a16="http://schemas.microsoft.com/office/drawing/2014/main" val="737378552"/>
                    </a:ext>
                  </a:extLst>
                </a:gridCol>
              </a:tblGrid>
              <a:tr h="315061">
                <a:tc gridSpan="7"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90958"/>
                  </a:ext>
                </a:extLst>
              </a:tr>
              <a:tr h="67240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Demographic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DOB: Inaccurate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Age: Missing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Title:Blanks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ID: Incomplete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Gender: Inconsistent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Deceased customer: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Filtered out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column: Delete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50577"/>
                  </a:ext>
                </a:extLst>
              </a:tr>
              <a:tr h="38005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Address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CustomerID: Incomplete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Inconsistent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9018"/>
                  </a:ext>
                </a:extLst>
              </a:tr>
              <a:tr h="9647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 price :Missing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CustomerID: Incomplete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orders:Blanks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Brands: Blanks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 price:Format product sold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 Format(Filtered out)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473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9B90FC-BE10-41D8-A268-ABD7DC732DDD}"/>
              </a:ext>
            </a:extLst>
          </p:cNvPr>
          <p:cNvSpPr txBox="1"/>
          <p:nvPr/>
        </p:nvSpPr>
        <p:spPr>
          <a:xfrm flipH="1">
            <a:off x="1743501" y="2756402"/>
            <a:ext cx="8597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766F8-2524-4598-9F5B-D99A121B2E65}"/>
              </a:ext>
            </a:extLst>
          </p:cNvPr>
          <p:cNvSpPr txBox="1"/>
          <p:nvPr/>
        </p:nvSpPr>
        <p:spPr>
          <a:xfrm flipH="1">
            <a:off x="2633421" y="2756403"/>
            <a:ext cx="12268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Completeness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3D6FE-78B8-41CD-9821-55608DF50468}"/>
              </a:ext>
            </a:extLst>
          </p:cNvPr>
          <p:cNvSpPr txBox="1"/>
          <p:nvPr/>
        </p:nvSpPr>
        <p:spPr>
          <a:xfrm>
            <a:off x="3860247" y="2752237"/>
            <a:ext cx="10918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AFF3D-16DA-4B72-842B-606D3E6CAEB0}"/>
              </a:ext>
            </a:extLst>
          </p:cNvPr>
          <p:cNvSpPr txBox="1"/>
          <p:nvPr/>
        </p:nvSpPr>
        <p:spPr>
          <a:xfrm>
            <a:off x="4952090" y="2767453"/>
            <a:ext cx="10813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Currency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F66AB-B735-4448-AC12-6707B5C90F4F}"/>
              </a:ext>
            </a:extLst>
          </p:cNvPr>
          <p:cNvSpPr txBox="1"/>
          <p:nvPr/>
        </p:nvSpPr>
        <p:spPr>
          <a:xfrm>
            <a:off x="6119759" y="2752237"/>
            <a:ext cx="92556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Relevanc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99B0B-9F8C-402E-A126-A246F576A48B}"/>
              </a:ext>
            </a:extLst>
          </p:cNvPr>
          <p:cNvSpPr txBox="1"/>
          <p:nvPr/>
        </p:nvSpPr>
        <p:spPr>
          <a:xfrm>
            <a:off x="7211951" y="2752236"/>
            <a:ext cx="87059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39739-CF37-4883-9D10-017C3BDC82AA}"/>
              </a:ext>
            </a:extLst>
          </p:cNvPr>
          <p:cNvSpPr txBox="1"/>
          <p:nvPr/>
        </p:nvSpPr>
        <p:spPr>
          <a:xfrm>
            <a:off x="422224" y="2270408"/>
            <a:ext cx="41346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Key Issues dealt with for the data quality issue: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 customers age distribution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1025" name="Picture 1" descr="Customers by age group">
            <a:extLst>
              <a:ext uri="{FF2B5EF4-FFF2-40B4-BE49-F238E27FC236}">
                <a16:creationId xmlns:a16="http://schemas.microsoft.com/office/drawing/2014/main" id="{1896A68E-FB53-4197-9F25-265BA66DF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58" y="1483591"/>
            <a:ext cx="2900595" cy="18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DE87B-04EF-47B1-928A-16C00294F283}"/>
              </a:ext>
            </a:extLst>
          </p:cNvPr>
          <p:cNvSpPr txBox="1"/>
          <p:nvPr/>
        </p:nvSpPr>
        <p:spPr>
          <a:xfrm>
            <a:off x="367287" y="2569945"/>
            <a:ext cx="3657600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 shows most of the customers fall within the age bracket of 40-49.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Data(second chart) also shows that customers within the 40-49 age group have the most monetary value in the company accompanied by those within the 50-59 age group and the least 20-29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</p:txBody>
      </p:sp>
      <p:pic>
        <p:nvPicPr>
          <p:cNvPr id="1026" name="Picture 2" descr="Monetary value of customers by age groups">
            <a:extLst>
              <a:ext uri="{FF2B5EF4-FFF2-40B4-BE49-F238E27FC236}">
                <a16:creationId xmlns:a16="http://schemas.microsoft.com/office/drawing/2014/main" id="{93117D8C-D30F-46BE-8542-99F9623B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58" y="3380747"/>
            <a:ext cx="2900596" cy="17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4102" y="-192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55217" y="1074102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 customers gender classification based on past 3 years bike related purchases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DE87B-04EF-47B1-928A-16C00294F283}"/>
              </a:ext>
            </a:extLst>
          </p:cNvPr>
          <p:cNvSpPr txBox="1"/>
          <p:nvPr/>
        </p:nvSpPr>
        <p:spPr>
          <a:xfrm>
            <a:off x="367287" y="2569945"/>
            <a:ext cx="3657600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 shows on average, females hav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 made more bike related purchases in the last 3years compared to the males.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average, Females have had 1% higher bike related purchase compared to men in the last 3 years.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5121" name="Picture 1" descr="Sum of past_3_years_bike_related_purchases by gender">
            <a:extLst>
              <a:ext uri="{FF2B5EF4-FFF2-40B4-BE49-F238E27FC236}">
                <a16:creationId xmlns:a16="http://schemas.microsoft.com/office/drawing/2014/main" id="{5A1E7999-CF6F-4A4B-A362-7556BD39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10" y="1980854"/>
            <a:ext cx="3481809" cy="29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4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4102" y="-192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classification in States by profit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874733-96E9-4E0C-9074-3F683BD5922C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2388235"/>
          <a:ext cx="8521700" cy="594360"/>
        </p:xfrm>
        <a:graphic>
          <a:graphicData uri="http://schemas.openxmlformats.org/drawingml/2006/table">
            <a:tbl>
              <a:tblPr/>
              <a:tblGrid>
                <a:gridCol w="8521700">
                  <a:extLst>
                    <a:ext uri="{9D8B030D-6E8A-4147-A177-3AD203B41FA5}">
                      <a16:colId xmlns:a16="http://schemas.microsoft.com/office/drawing/2014/main" val="4108416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12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8DE87B-04EF-47B1-928A-16C00294F283}"/>
              </a:ext>
            </a:extLst>
          </p:cNvPr>
          <p:cNvSpPr txBox="1"/>
          <p:nvPr/>
        </p:nvSpPr>
        <p:spPr>
          <a:xfrm>
            <a:off x="367287" y="2569945"/>
            <a:ext cx="365760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 shows that customers in New South Wales spend more money 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bike purchases.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6145" name="Picture 1" descr="Profit based on States">
            <a:extLst>
              <a:ext uri="{FF2B5EF4-FFF2-40B4-BE49-F238E27FC236}">
                <a16:creationId xmlns:a16="http://schemas.microsoft.com/office/drawing/2014/main" id="{4E861FA5-7FD9-4188-80CA-489E7EDE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68" y="2323933"/>
            <a:ext cx="3504451" cy="255559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078577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4102" y="-192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category distribution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DE87B-04EF-47B1-928A-16C00294F283}"/>
              </a:ext>
            </a:extLst>
          </p:cNvPr>
          <p:cNvSpPr txBox="1"/>
          <p:nvPr/>
        </p:nvSpPr>
        <p:spPr>
          <a:xfrm>
            <a:off x="367287" y="2569945"/>
            <a:ext cx="365760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data shows that old customers in the Manufacturing, Financial services and Health industries have made the most bike-related purchases in the past 3 years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172" name="Picture 4" descr="Job category distribution by the past 3">
            <a:extLst>
              <a:ext uri="{FF2B5EF4-FFF2-40B4-BE49-F238E27FC236}">
                <a16:creationId xmlns:a16="http://schemas.microsoft.com/office/drawing/2014/main" id="{68179F89-BF4C-4A24-B3C8-AAE2CB7E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61" y="2038637"/>
            <a:ext cx="3447764" cy="2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348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4102" y="-192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Wealth segmentation by age category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DE87B-04EF-47B1-928A-16C00294F283}"/>
              </a:ext>
            </a:extLst>
          </p:cNvPr>
          <p:cNvSpPr txBox="1"/>
          <p:nvPr/>
        </p:nvSpPr>
        <p:spPr>
          <a:xfrm>
            <a:off x="311150" y="2098360"/>
            <a:ext cx="365760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data shows majority of the old customers are Mass customers.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next category is the High Net Worth.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Mass customers comprise mainly of those within the age group 40-49 followed by 30-39.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 descr="Customers by wealth segment">
            <a:extLst>
              <a:ext uri="{FF2B5EF4-FFF2-40B4-BE49-F238E27FC236}">
                <a16:creationId xmlns:a16="http://schemas.microsoft.com/office/drawing/2014/main" id="{1E5DEEF3-F472-49AE-A8F5-DB5DDC20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55" y="2037463"/>
            <a:ext cx="3657600" cy="27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100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854</Words>
  <Application>Microsoft Office PowerPoint</Application>
  <PresentationFormat>On-screen Show (16:9)</PresentationFormat>
  <Paragraphs>125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Open Sans Extrabold</vt:lpstr>
      <vt:lpstr>Open Sans Light</vt:lpstr>
      <vt:lpstr>Sylfaen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Chidinma</dc:creator>
  <cp:lastModifiedBy>Maureen Muomah</cp:lastModifiedBy>
  <cp:revision>43</cp:revision>
  <dcterms:modified xsi:type="dcterms:W3CDTF">2023-02-01T22:41:04Z</dcterms:modified>
</cp:coreProperties>
</file>