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r>
              <a:rPr lang="en-US" dirty="0">
                <a:latin typeface="montserratregular"/>
              </a:rPr>
              <a:t>International Council for Circular Economy (ICCE).</a:t>
            </a:r>
            <a:endParaRPr dirty="0">
              <a:latin typeface="montserratregular"/>
            </a:endParaRPr>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SG867</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a:t>
            </a:r>
            <a:r>
              <a:rPr lang="en-US" b="0" i="0" u="none" strike="noStrike" dirty="0">
                <a:effectLst/>
                <a:latin typeface="montserratregular"/>
              </a:rPr>
              <a:t>Tracking of food waste for productive usage</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Food{Hacker}</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Parth Bansal</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 U-0497</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Amity University </a:t>
            </a:r>
            <a:r>
              <a:rPr lang="en-US" dirty="0" err="1">
                <a:latin typeface="Franklin Gothic"/>
                <a:ea typeface="Franklin Gothic"/>
                <a:cs typeface="Franklin Gothic"/>
                <a:sym typeface="Franklin Gothic"/>
              </a:rPr>
              <a:t>Nodia</a:t>
            </a: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Miscellaneous</a:t>
            </a:r>
            <a:endParaRPr dirty="0"/>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971550" y="2289363"/>
            <a:ext cx="6024054" cy="287744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endParaRPr dirty="0"/>
          </a:p>
          <a:p>
            <a:pPr marL="285750" lvl="0" indent="-285750" algn="l" rtl="0">
              <a:lnSpc>
                <a:spcPct val="100000"/>
              </a:lnSpc>
              <a:spcBef>
                <a:spcPts val="1000"/>
              </a:spcBef>
              <a:spcAft>
                <a:spcPts val="0"/>
              </a:spcAft>
              <a:buClr>
                <a:schemeClr val="dk1"/>
              </a:buClr>
              <a:buSzPts val="1600"/>
              <a:buFont typeface="Noto Sans Symbols"/>
              <a:buChar char="⮚"/>
            </a:pPr>
            <a:r>
              <a:rPr lang="en-US" dirty="0"/>
              <a:t> As we all know that we waste a large amount of food everyday that is in good condition, which can be recycled or reused ,so we have developed an app using which a person can send the pictures of there waste food so that it can be given to people in need or can be used as manure. The person can simply click the photo of the food item and our volunteer will take that food and reuse or recycle that item defending upon its condition.</a:t>
            </a:r>
            <a:endParaRPr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0" name="Google Shape;220;p2"/>
          <p:cNvSpPr>
            <a:spLocks noGrp="1"/>
          </p:cNvSpPr>
          <p:nvPr>
            <p:ph type="pic" idx="2"/>
          </p:nvPr>
        </p:nvSpPr>
        <p:spPr>
          <a:xfrm>
            <a:off x="7378575" y="144261"/>
            <a:ext cx="4689138" cy="3451543"/>
          </a:xfrm>
          <a:prstGeom prst="rect">
            <a:avLst/>
          </a:prstGeom>
          <a:noFill/>
          <a:ln>
            <a:noFill/>
          </a:ln>
        </p:spPr>
      </p:sp>
      <p:sp>
        <p:nvSpPr>
          <p:cNvPr id="221" name="Google Shape;221;p2"/>
          <p:cNvSpPr txBox="1"/>
          <p:nvPr/>
        </p:nvSpPr>
        <p:spPr>
          <a:xfrm>
            <a:off x="7378575" y="2118476"/>
            <a:ext cx="468913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2"/>
                </a:solidFill>
                <a:latin typeface="Franklin Gothic"/>
                <a:ea typeface="Franklin Gothic"/>
                <a:cs typeface="Franklin Gothic"/>
                <a:sym typeface="Franklin Gothic"/>
              </a:rPr>
              <a:t>Add process flow chart or simulated image of prototype or any relevant image related to your idea</a:t>
            </a:r>
            <a:endParaRPr/>
          </a:p>
        </p:txBody>
      </p:sp>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R="0" lvl="0" algn="l" rtl="0">
              <a:lnSpc>
                <a:spcPct val="100000"/>
              </a:lnSpc>
              <a:spcBef>
                <a:spcPts val="1000"/>
              </a:spcBef>
              <a:spcAft>
                <a:spcPts val="0"/>
              </a:spcAft>
              <a:buClr>
                <a:schemeClr val="dk1"/>
              </a:buClr>
              <a:buSzPts val="1600"/>
            </a:pPr>
            <a:r>
              <a:rPr lang="en-US" sz="1600" b="0" i="0" dirty="0">
                <a:solidFill>
                  <a:schemeClr val="dk1"/>
                </a:solidFill>
                <a:latin typeface="Libre Franklin"/>
                <a:ea typeface="Libre Franklin"/>
                <a:cs typeface="Libre Franklin"/>
                <a:sym typeface="Libre Franklin"/>
              </a:rPr>
              <a:t> </a:t>
            </a:r>
            <a:r>
              <a:rPr lang="en-US" sz="1600" b="0" i="0" u="none" strike="noStrike" dirty="0">
                <a:solidFill>
                  <a:srgbClr val="000000"/>
                </a:solidFill>
                <a:effectLst/>
              </a:rPr>
              <a:t>Technologies we used to develop the application:</a:t>
            </a:r>
            <a:endParaRPr lang="en-US" sz="1600" dirty="0"/>
          </a:p>
          <a:p>
            <a:pPr marL="342900" indent="-342900">
              <a:buFont typeface="+mj-lt"/>
              <a:buAutoNum type="arabicPeriod"/>
            </a:pPr>
            <a:r>
              <a:rPr lang="en-US" sz="1600" b="0" i="0" u="none" strike="noStrike" dirty="0">
                <a:solidFill>
                  <a:srgbClr val="000000"/>
                </a:solidFill>
                <a:effectLst/>
              </a:rPr>
              <a:t>Google Maps</a:t>
            </a:r>
            <a:endParaRPr lang="en-US" sz="1600" dirty="0"/>
          </a:p>
          <a:p>
            <a:pPr marL="342900" indent="-342900">
              <a:buFont typeface="+mj-lt"/>
              <a:buAutoNum type="arabicPeriod"/>
            </a:pPr>
            <a:r>
              <a:rPr lang="en-US" sz="1600" b="0" i="0" u="none" strike="noStrike" dirty="0">
                <a:solidFill>
                  <a:srgbClr val="000000"/>
                </a:solidFill>
                <a:effectLst/>
              </a:rPr>
              <a:t>DBMS (</a:t>
            </a:r>
            <a:r>
              <a:rPr lang="en-US" sz="1600" b="0" i="0" u="none" strike="noStrike" dirty="0" err="1">
                <a:solidFill>
                  <a:srgbClr val="000000"/>
                </a:solidFill>
                <a:effectLst/>
              </a:rPr>
              <a:t>Sqlite</a:t>
            </a:r>
            <a:r>
              <a:rPr lang="en-US" sz="1600" b="0" i="0" u="none" strike="noStrike" dirty="0">
                <a:solidFill>
                  <a:srgbClr val="000000"/>
                </a:solidFill>
                <a:effectLst/>
              </a:rPr>
              <a:t>)</a:t>
            </a:r>
            <a:endParaRPr lang="en-US" sz="1600" dirty="0"/>
          </a:p>
          <a:p>
            <a:pPr marL="342900" indent="-342900">
              <a:buFont typeface="+mj-lt"/>
              <a:buAutoNum type="arabicPeriod"/>
            </a:pPr>
            <a:r>
              <a:rPr lang="en-US" sz="1600" b="0" i="0" u="none" strike="noStrike" dirty="0">
                <a:solidFill>
                  <a:srgbClr val="000000"/>
                </a:solidFill>
                <a:effectLst/>
              </a:rPr>
              <a:t>Sockets</a:t>
            </a:r>
            <a:endParaRPr lang="en-US" sz="1600" dirty="0"/>
          </a:p>
          <a:p>
            <a:pPr marL="342900" indent="-342900">
              <a:buFont typeface="+mj-lt"/>
              <a:buAutoNum type="arabicPeriod"/>
            </a:pPr>
            <a:r>
              <a:rPr lang="en-US" sz="1600" b="0" i="0" u="none" strike="noStrike" dirty="0">
                <a:solidFill>
                  <a:srgbClr val="000000"/>
                </a:solidFill>
                <a:effectLst/>
              </a:rPr>
              <a:t>Multithreading</a:t>
            </a:r>
          </a:p>
          <a:p>
            <a:pPr marL="342900" indent="-342900">
              <a:buFont typeface="+mj-lt"/>
              <a:buAutoNum type="arabicPeriod"/>
            </a:pPr>
            <a:r>
              <a:rPr lang="en-US" sz="1600" dirty="0"/>
              <a:t>Hashing &amp; Async Encryption algo</a:t>
            </a:r>
          </a:p>
          <a:p>
            <a:pPr marL="342900" indent="-342900">
              <a:buFont typeface="+mj-lt"/>
              <a:buAutoNum type="arabicPeriod"/>
            </a:pPr>
            <a:r>
              <a:rPr lang="en-US" sz="1600" dirty="0" err="1"/>
              <a:t>Diffe</a:t>
            </a:r>
            <a:r>
              <a:rPr lang="en-US" sz="1600" dirty="0"/>
              <a:t> </a:t>
            </a:r>
            <a:r>
              <a:rPr lang="en-US" sz="1600" dirty="0" err="1"/>
              <a:t>hellman</a:t>
            </a:r>
            <a:r>
              <a:rPr lang="en-US" sz="1600" dirty="0"/>
              <a:t> key exchange</a:t>
            </a:r>
          </a:p>
          <a:p>
            <a:pPr marL="0" marR="0" lvl="0" indent="0" algn="l" rtl="0">
              <a:lnSpc>
                <a:spcPct val="100000"/>
              </a:lnSpc>
              <a:spcBef>
                <a:spcPts val="1000"/>
              </a:spcBef>
              <a:spcAft>
                <a:spcPts val="0"/>
              </a:spcAft>
              <a:buClr>
                <a:schemeClr val="dk1"/>
              </a:buClr>
              <a:buSzPts val="1600"/>
              <a:buFont typeface="Arial"/>
              <a:buNone/>
            </a:pPr>
            <a:endParaRPr lang="en-US" sz="1600" b="0" i="0" dirty="0">
              <a:solidFill>
                <a:schemeClr val="dk1"/>
              </a:solidFill>
              <a:latin typeface="Libre Franklin"/>
              <a:ea typeface="Libre Franklin"/>
              <a:cs typeface="Libre Franklin"/>
              <a:sym typeface="Libre Franklin"/>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 Home </a:t>
            </a:r>
            <a:r>
              <a:rPr lang="en-US" dirty="0">
                <a:sym typeface="Wingdings" panose="05000000000000000000" pitchFamily="2" charset="2"/>
              </a:rPr>
              <a:t> So this is our home page on this page the customer can either add an image of the food item or review the items that are already present in the gallery.</a:t>
            </a:r>
          </a:p>
          <a:p>
            <a:pPr marL="285750" lvl="0" indent="-285750" algn="l" rtl="0">
              <a:lnSpc>
                <a:spcPct val="90000"/>
              </a:lnSpc>
              <a:spcBef>
                <a:spcPts val="0"/>
              </a:spcBef>
              <a:spcAft>
                <a:spcPts val="0"/>
              </a:spcAft>
              <a:buClr>
                <a:schemeClr val="dk1"/>
              </a:buClr>
              <a:buSzPts val="1600"/>
              <a:buFont typeface="Noto Sans Symbols"/>
              <a:buChar char="⮚"/>
            </a:pPr>
            <a:endParaRPr lang="en-US" dirty="0">
              <a:sym typeface="Wingdings" panose="05000000000000000000" pitchFamily="2" charset="2"/>
            </a:endParaRPr>
          </a:p>
          <a:p>
            <a:pPr marL="285750" indent="-285750">
              <a:spcBef>
                <a:spcPts val="0"/>
              </a:spcBef>
              <a:buFont typeface="Noto Sans Symbols"/>
              <a:buChar char="⮚"/>
            </a:pPr>
            <a:r>
              <a:rPr lang="en-US" dirty="0" err="1">
                <a:sym typeface="Wingdings" panose="05000000000000000000" pitchFamily="2" charset="2"/>
              </a:rPr>
              <a:t>Dropzone</a:t>
            </a:r>
            <a:r>
              <a:rPr lang="en-US" dirty="0">
                <a:sym typeface="Wingdings" panose="05000000000000000000" pitchFamily="2" charset="2"/>
              </a:rPr>
              <a:t> </a:t>
            </a:r>
            <a:r>
              <a:rPr lang="en-US" dirty="0"/>
              <a:t>When you click this button, a map will open and all the closest </a:t>
            </a:r>
            <a:r>
              <a:rPr lang="en-US" dirty="0" err="1"/>
              <a:t>dropzones</a:t>
            </a:r>
            <a:r>
              <a:rPr lang="en-US" dirty="0"/>
              <a:t> from your location can be viewed. You can deliver the leftover food items to the nearest </a:t>
            </a:r>
            <a:r>
              <a:rPr lang="en-US" dirty="0" err="1"/>
              <a:t>dropzone</a:t>
            </a:r>
            <a:r>
              <a:rPr lang="en-US" dirty="0"/>
              <a:t>.</a:t>
            </a:r>
          </a:p>
          <a:p>
            <a:pPr marL="285750" lvl="0" indent="-285750" algn="l" rtl="0">
              <a:lnSpc>
                <a:spcPct val="90000"/>
              </a:lnSpc>
              <a:spcBef>
                <a:spcPts val="0"/>
              </a:spcBef>
              <a:spcAft>
                <a:spcPts val="0"/>
              </a:spcAft>
              <a:buClr>
                <a:schemeClr val="dk1"/>
              </a:buClr>
              <a:buSzPts val="1600"/>
              <a:buFont typeface="Noto Sans Symbols"/>
              <a:buChar char="⮚"/>
            </a:pPr>
            <a:endParaRPr lang="en-US" dirty="0">
              <a:sym typeface="Wingdings" panose="05000000000000000000" pitchFamily="2" charset="2"/>
            </a:endParaRPr>
          </a:p>
          <a:p>
            <a:pPr marL="285750" lvl="0" indent="-285750" algn="l" rtl="0">
              <a:lnSpc>
                <a:spcPct val="90000"/>
              </a:lnSpc>
              <a:spcBef>
                <a:spcPts val="0"/>
              </a:spcBef>
              <a:spcAft>
                <a:spcPts val="0"/>
              </a:spcAft>
              <a:buClr>
                <a:schemeClr val="dk1"/>
              </a:buClr>
              <a:buSzPts val="1600"/>
              <a:buFont typeface="Noto Sans Symbols"/>
              <a:buChar char="⮚"/>
            </a:pPr>
            <a:endParaRPr lang="en-US" dirty="0">
              <a:sym typeface="Wingdings" panose="05000000000000000000" pitchFamily="2" charset="2"/>
            </a:endParaRPr>
          </a:p>
          <a:p>
            <a:pPr marL="285750" lvl="0" indent="-285750" algn="l" rtl="0">
              <a:lnSpc>
                <a:spcPct val="90000"/>
              </a:lnSpc>
              <a:spcBef>
                <a:spcPts val="0"/>
              </a:spcBef>
              <a:spcAft>
                <a:spcPts val="0"/>
              </a:spcAft>
              <a:buClr>
                <a:schemeClr val="dk1"/>
              </a:buClr>
              <a:buSzPts val="1600"/>
              <a:buFont typeface="Noto Sans Symbols"/>
              <a:buChar char="⮚"/>
            </a:pPr>
            <a:r>
              <a:rPr lang="en-US" dirty="0">
                <a:sym typeface="Wingdings" panose="05000000000000000000" pitchFamily="2" charset="2"/>
              </a:rPr>
              <a:t>Goal  After clicking this button you can see all the goals and challenges region-wise </a:t>
            </a:r>
            <a:r>
              <a:rPr lang="en-US" dirty="0">
                <a:solidFill>
                  <a:srgbClr val="FF0000"/>
                </a:solidFill>
                <a:sym typeface="Wingdings" panose="05000000000000000000" pitchFamily="2" charset="2"/>
              </a:rPr>
              <a:t>and you can be a part of something big and contribute to betterment of the society.</a:t>
            </a: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a:solidFill>
                  <a:schemeClr val="dk1"/>
                </a:solidFill>
                <a:latin typeface="Libre Franklin"/>
                <a:ea typeface="Libre Franklin"/>
                <a:cs typeface="Libre Franklin"/>
                <a:sym typeface="Libre Frankli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a:solidFill>
                  <a:srgbClr val="5D7C3F"/>
                </a:solidFill>
              </a:rPr>
              <a:t>Team Leader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1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2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3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4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5D7C3F"/>
              </a:buClr>
              <a:buSzPts val="1200"/>
              <a:buNone/>
            </a:pPr>
            <a:r>
              <a:rPr lang="en-US" sz="1200" b="1">
                <a:solidFill>
                  <a:srgbClr val="5D7C3F"/>
                </a:solidFill>
              </a:rPr>
              <a:t>Team Member 5 Name: Type Your Name Here</a:t>
            </a:r>
            <a:endParaRPr/>
          </a:p>
          <a:p>
            <a:pPr marL="0" lvl="0" indent="0" algn="l" rtl="0">
              <a:lnSpc>
                <a:spcPct val="90000"/>
              </a:lnSpc>
              <a:spcBef>
                <a:spcPts val="1000"/>
              </a:spcBef>
              <a:spcAft>
                <a:spcPts val="0"/>
              </a:spcAft>
              <a:buClr>
                <a:schemeClr val="dk1"/>
              </a:buClr>
              <a:buSzPts val="1200"/>
              <a:buNone/>
            </a:pPr>
            <a:r>
              <a:rPr lang="en-US" sz="1200"/>
              <a:t>Branch (Btech/Mtech/PhD etc):			Stream (ECE, CSE etc):			Year (I,II,III,IV): </a:t>
            </a:r>
            <a:endParaRPr/>
          </a:p>
          <a:p>
            <a:pPr marL="0" lvl="0" indent="0" algn="l" rtl="0">
              <a:lnSpc>
                <a:spcPct val="90000"/>
              </a:lnSpc>
              <a:spcBef>
                <a:spcPts val="1000"/>
              </a:spcBef>
              <a:spcAft>
                <a:spcPts val="0"/>
              </a:spcAft>
              <a:buClr>
                <a:srgbClr val="804160"/>
              </a:buClr>
              <a:buSzPts val="1200"/>
              <a:buNone/>
            </a:pPr>
            <a:r>
              <a:rPr lang="en-US" sz="1200" b="1">
                <a:solidFill>
                  <a:srgbClr val="804160"/>
                </a:solidFill>
              </a:rPr>
              <a:t>Team Mentor 1 Name: Type Your Name Here</a:t>
            </a:r>
            <a:endParaRPr/>
          </a:p>
          <a:p>
            <a:pPr marL="0" lvl="0" indent="0" algn="l" rtl="0">
              <a:lnSpc>
                <a:spcPct val="90000"/>
              </a:lnSpc>
              <a:spcBef>
                <a:spcPts val="1000"/>
              </a:spcBef>
              <a:spcAft>
                <a:spcPts val="0"/>
              </a:spcAft>
              <a:buClr>
                <a:schemeClr val="dk1"/>
              </a:buClr>
              <a:buSzPts val="1200"/>
              <a:buNone/>
            </a:pPr>
            <a:r>
              <a:rPr lang="en-US" sz="1200"/>
              <a:t>Category (Academic/Industry): 			Expertise (AI/ML/Blockchain etc): 		Domain Experience (in years):    </a:t>
            </a:r>
            <a:endParaRPr/>
          </a:p>
          <a:p>
            <a:pPr marL="0" lvl="0" indent="0" algn="l" rtl="0">
              <a:lnSpc>
                <a:spcPct val="90000"/>
              </a:lnSpc>
              <a:spcBef>
                <a:spcPts val="1000"/>
              </a:spcBef>
              <a:spcAft>
                <a:spcPts val="0"/>
              </a:spcAft>
              <a:buClr>
                <a:srgbClr val="804160"/>
              </a:buClr>
              <a:buSzPts val="1200"/>
              <a:buNone/>
            </a:pPr>
            <a:r>
              <a:rPr lang="en-US" sz="1200" b="1">
                <a:solidFill>
                  <a:srgbClr val="804160"/>
                </a:solidFill>
              </a:rPr>
              <a:t>Team Mentor 2 Name: Type Your Name Here</a:t>
            </a:r>
            <a:endParaRPr/>
          </a:p>
          <a:p>
            <a:pPr marL="0" lvl="0" indent="0" algn="l" rtl="0">
              <a:lnSpc>
                <a:spcPct val="90000"/>
              </a:lnSpc>
              <a:spcBef>
                <a:spcPts val="1000"/>
              </a:spcBef>
              <a:spcAft>
                <a:spcPts val="0"/>
              </a:spcAft>
              <a:buClr>
                <a:schemeClr val="dk1"/>
              </a:buClr>
              <a:buSzPts val="1200"/>
              <a:buNone/>
            </a:pPr>
            <a:r>
              <a:rPr lang="en-US" sz="1200"/>
              <a:t>Category (Academic/Industry):		 	Expertise (AI/ML/Blockchain etc): 		Domain Experience (in years):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Important Pointers</a:t>
            </a:r>
            <a:endParaRPr/>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ensure below pointers are met while  </a:t>
            </a:r>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Kindly keep the maximum slides limit to 4 pages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All the topics should be utilized for description of your idea</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Try to avoid paragraphs and post your idea in points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Keep your explanation precisely and easy to understand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Idea should be unique and novel. If it has a business potential more weightage will be given. </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Apart from this PPT abstract of your idea will be asked separately while submitting</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need to save the file in PDF and upload the same on portal. No PPT, Word Doc or any other format will be supported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can delete this slide (Important Pointers) when you upload the details of your idea on SIH portal.</a:t>
            </a:r>
            <a:endParaRPr/>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797</Words>
  <Application>Microsoft Office PowerPoint</Application>
  <PresentationFormat>Widescreen</PresentationFormat>
  <Paragraphs>62</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Libre Franklin</vt:lpstr>
      <vt:lpstr>Franklin Gothic</vt:lpstr>
      <vt:lpstr>Calibri</vt:lpstr>
      <vt:lpstr>montserratregular</vt:lpstr>
      <vt:lpstr>Arial</vt:lpstr>
      <vt:lpstr>Noto Sans Symbols</vt:lpstr>
      <vt:lpstr>Theme1</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DEEPANSHU</cp:lastModifiedBy>
  <cp:revision>6</cp:revision>
  <dcterms:created xsi:type="dcterms:W3CDTF">2022-02-11T07:14:46Z</dcterms:created>
  <dcterms:modified xsi:type="dcterms:W3CDTF">2022-03-31T04:20:49Z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