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23" d="100"/>
          <a:sy n="123" d="100"/>
        </p:scale>
        <p:origin x="4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4787" y="201174"/>
            <a:ext cx="5660425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6541" y="1855895"/>
            <a:ext cx="7979409" cy="224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41776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hars11@pfw.edu" TargetMode="External"/><Relationship Id="rId2" Type="http://schemas.openxmlformats.org/officeDocument/2006/relationships/hyperlink" Target="https://github.com/Deep-Learning-CS/NLP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292" y="1477587"/>
            <a:ext cx="9797415" cy="22781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390" marR="64769" algn="ctr">
              <a:spcBef>
                <a:spcPts val="105"/>
              </a:spcBef>
            </a:pPr>
            <a:r>
              <a:rPr lang="en-IN" sz="3900" dirty="0"/>
              <a:t>Reinforcement Learning-Enhanced Chatbot for Natural Language Processing</a:t>
            </a:r>
            <a:br>
              <a:rPr lang="en-IN" sz="3900" dirty="0"/>
            </a:br>
            <a:endParaRPr lang="en-IN" sz="3900" dirty="0"/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lang="en-IN" sz="2350" dirty="0">
                <a:solidFill>
                  <a:srgbClr val="3398DA"/>
                </a:solidFill>
              </a:rPr>
              <a:t>A</a:t>
            </a:r>
            <a:r>
              <a:rPr lang="en-IN" sz="2350" spc="-165" dirty="0">
                <a:solidFill>
                  <a:srgbClr val="3398DA"/>
                </a:solidFill>
              </a:rPr>
              <a:t> </a:t>
            </a:r>
            <a:r>
              <a:rPr lang="en-IN" sz="2350" spc="-10" dirty="0">
                <a:solidFill>
                  <a:srgbClr val="3398DA"/>
                </a:solidFill>
              </a:rPr>
              <a:t>Comparative</a:t>
            </a:r>
            <a:r>
              <a:rPr lang="en-IN" sz="2350" spc="-114" dirty="0">
                <a:solidFill>
                  <a:srgbClr val="3398DA"/>
                </a:solidFill>
              </a:rPr>
              <a:t> </a:t>
            </a:r>
            <a:r>
              <a:rPr lang="en-IN" sz="2350" dirty="0">
                <a:solidFill>
                  <a:srgbClr val="3398DA"/>
                </a:solidFill>
              </a:rPr>
              <a:t>Study</a:t>
            </a:r>
            <a:r>
              <a:rPr lang="en-IN" sz="2350" spc="-70" dirty="0">
                <a:solidFill>
                  <a:srgbClr val="3398DA"/>
                </a:solidFill>
              </a:rPr>
              <a:t> </a:t>
            </a:r>
            <a:r>
              <a:rPr lang="en-IN" sz="2350" dirty="0">
                <a:solidFill>
                  <a:srgbClr val="3398DA"/>
                </a:solidFill>
              </a:rPr>
              <a:t>of</a:t>
            </a:r>
            <a:r>
              <a:rPr lang="en-IN" sz="2350" spc="-65" dirty="0">
                <a:solidFill>
                  <a:srgbClr val="3398DA"/>
                </a:solidFill>
              </a:rPr>
              <a:t> </a:t>
            </a:r>
            <a:r>
              <a:rPr lang="en-IN" sz="2350" dirty="0">
                <a:solidFill>
                  <a:srgbClr val="3398DA"/>
                </a:solidFill>
              </a:rPr>
              <a:t>Supervised</a:t>
            </a:r>
            <a:r>
              <a:rPr lang="en-IN" sz="2350" spc="-65" dirty="0">
                <a:solidFill>
                  <a:srgbClr val="3398DA"/>
                </a:solidFill>
              </a:rPr>
              <a:t> </a:t>
            </a:r>
            <a:r>
              <a:rPr lang="en-IN" sz="2350" dirty="0">
                <a:solidFill>
                  <a:srgbClr val="3398DA"/>
                </a:solidFill>
              </a:rPr>
              <a:t>Learning,</a:t>
            </a:r>
            <a:r>
              <a:rPr lang="en-IN" sz="2350" spc="-65" dirty="0">
                <a:solidFill>
                  <a:srgbClr val="3398DA"/>
                </a:solidFill>
              </a:rPr>
              <a:t> </a:t>
            </a:r>
            <a:r>
              <a:rPr lang="en-IN" sz="2350" dirty="0">
                <a:solidFill>
                  <a:srgbClr val="3398DA"/>
                </a:solidFill>
              </a:rPr>
              <a:t>PPO,</a:t>
            </a:r>
            <a:r>
              <a:rPr lang="en-IN" sz="2350" spc="-65" dirty="0">
                <a:solidFill>
                  <a:srgbClr val="3398DA"/>
                </a:solidFill>
              </a:rPr>
              <a:t> </a:t>
            </a:r>
            <a:r>
              <a:rPr lang="en-IN" sz="2350" dirty="0">
                <a:solidFill>
                  <a:srgbClr val="3398DA"/>
                </a:solidFill>
              </a:rPr>
              <a:t>and</a:t>
            </a:r>
            <a:r>
              <a:rPr lang="en-IN" sz="2350" spc="-65" dirty="0">
                <a:solidFill>
                  <a:srgbClr val="3398DA"/>
                </a:solidFill>
              </a:rPr>
              <a:t> </a:t>
            </a:r>
            <a:r>
              <a:rPr lang="en-IN" sz="2350" spc="-10" dirty="0">
                <a:solidFill>
                  <a:srgbClr val="3398DA"/>
                </a:solidFill>
              </a:rPr>
              <a:t>DPO</a:t>
            </a:r>
            <a:r>
              <a:rPr lang="en-IN" sz="2350" spc="-155" dirty="0">
                <a:solidFill>
                  <a:srgbClr val="3398DA"/>
                </a:solidFill>
              </a:rPr>
              <a:t> </a:t>
            </a:r>
            <a:r>
              <a:rPr lang="en-IN" sz="2350" spc="-10" dirty="0">
                <a:solidFill>
                  <a:srgbClr val="3398DA"/>
                </a:solidFill>
              </a:rPr>
              <a:t>Approaches</a:t>
            </a:r>
            <a:endParaRPr lang="en-IN" sz="2350" dirty="0"/>
          </a:p>
        </p:txBody>
      </p:sp>
      <p:sp>
        <p:nvSpPr>
          <p:cNvPr id="3" name="object 3"/>
          <p:cNvSpPr txBox="1"/>
          <p:nvPr/>
        </p:nvSpPr>
        <p:spPr>
          <a:xfrm>
            <a:off x="4052570" y="4327525"/>
            <a:ext cx="3324860" cy="859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333333"/>
                </a:solidFill>
                <a:latin typeface="Arial"/>
                <a:cs typeface="Arial"/>
              </a:rPr>
              <a:t>Sanidhaya</a:t>
            </a:r>
            <a:r>
              <a:rPr sz="235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333333"/>
                </a:solidFill>
                <a:latin typeface="Arial"/>
                <a:cs typeface="Arial"/>
              </a:rPr>
              <a:t>Sharma</a:t>
            </a:r>
            <a:endParaRPr sz="23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Purdue</a:t>
            </a:r>
            <a:r>
              <a:rPr sz="1950" spc="-50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University</a:t>
            </a:r>
            <a:r>
              <a:rPr sz="1950" spc="-50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Fort</a:t>
            </a:r>
            <a:r>
              <a:rPr sz="1950" spc="-50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98DA"/>
                </a:solidFill>
                <a:latin typeface="Arial"/>
                <a:cs typeface="Arial"/>
              </a:rPr>
              <a:t>Wayne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35"/>
              </a:spcBef>
            </a:pPr>
            <a:r>
              <a:rPr dirty="0"/>
              <a:t>Benchmarking</a:t>
            </a:r>
            <a:r>
              <a:rPr spc="120" dirty="0"/>
              <a:t> </a:t>
            </a:r>
            <a:r>
              <a:rPr spc="-10" dirty="0"/>
              <a:t>Methodology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03831"/>
            <a:ext cx="3571875" cy="3676650"/>
            <a:chOff x="400049" y="1703831"/>
            <a:chExt cx="3571875" cy="3676650"/>
          </a:xfrm>
        </p:grpSpPr>
        <p:sp>
          <p:nvSpPr>
            <p:cNvPr id="4" name="object 4"/>
            <p:cNvSpPr/>
            <p:nvPr/>
          </p:nvSpPr>
          <p:spPr>
            <a:xfrm>
              <a:off x="400049" y="1703831"/>
              <a:ext cx="3571875" cy="3676650"/>
            </a:xfrm>
            <a:custGeom>
              <a:avLst/>
              <a:gdLst/>
              <a:ahLst/>
              <a:cxnLst/>
              <a:rect l="l" t="t" r="r" b="b"/>
              <a:pathLst>
                <a:path w="3571875" h="367665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3676650">
                  <a:moveTo>
                    <a:pt x="3571493" y="3676173"/>
                  </a:moveTo>
                  <a:lnTo>
                    <a:pt x="3461762" y="3676173"/>
                  </a:lnTo>
                  <a:lnTo>
                    <a:pt x="3468544" y="3674824"/>
                  </a:lnTo>
                  <a:lnTo>
                    <a:pt x="3481567" y="3669429"/>
                  </a:lnTo>
                  <a:lnTo>
                    <a:pt x="3506517" y="3636851"/>
                  </a:lnTo>
                  <a:lnTo>
                    <a:pt x="3507866" y="3630071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3676173"/>
                  </a:lnTo>
                  <a:close/>
                </a:path>
                <a:path w="3571875" h="3676650">
                  <a:moveTo>
                    <a:pt x="46104" y="3676173"/>
                  </a:moveTo>
                  <a:lnTo>
                    <a:pt x="0" y="3676173"/>
                  </a:lnTo>
                  <a:lnTo>
                    <a:pt x="0" y="3630072"/>
                  </a:lnTo>
                  <a:lnTo>
                    <a:pt x="1348" y="3636851"/>
                  </a:lnTo>
                  <a:lnTo>
                    <a:pt x="6742" y="3649874"/>
                  </a:lnTo>
                  <a:lnTo>
                    <a:pt x="10583" y="3655622"/>
                  </a:lnTo>
                  <a:lnTo>
                    <a:pt x="20550" y="3665589"/>
                  </a:lnTo>
                  <a:lnTo>
                    <a:pt x="26298" y="3669429"/>
                  </a:lnTo>
                  <a:lnTo>
                    <a:pt x="39321" y="3674824"/>
                  </a:lnTo>
                  <a:lnTo>
                    <a:pt x="46104" y="367617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03831"/>
              <a:ext cx="3508375" cy="3676650"/>
            </a:xfrm>
            <a:custGeom>
              <a:avLst/>
              <a:gdLst/>
              <a:ahLst/>
              <a:cxnLst/>
              <a:rect l="l" t="t" r="r" b="b"/>
              <a:pathLst>
                <a:path w="3508375" h="3676650">
                  <a:moveTo>
                    <a:pt x="3458207" y="3676173"/>
                  </a:moveTo>
                  <a:lnTo>
                    <a:pt x="49659" y="3676173"/>
                  </a:lnTo>
                  <a:lnTo>
                    <a:pt x="46203" y="3675832"/>
                  </a:lnTo>
                  <a:lnTo>
                    <a:pt x="10896" y="3655453"/>
                  </a:lnTo>
                  <a:lnTo>
                    <a:pt x="0" y="3626514"/>
                  </a:lnTo>
                  <a:lnTo>
                    <a:pt x="0" y="362302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3626514"/>
                  </a:lnTo>
                  <a:lnTo>
                    <a:pt x="3489831" y="3663073"/>
                  </a:lnTo>
                  <a:lnTo>
                    <a:pt x="3461663" y="3675832"/>
                  </a:lnTo>
                  <a:lnTo>
                    <a:pt x="3458207" y="367617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4626" y="1806288"/>
            <a:ext cx="203898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Generation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Speed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1544" y="2518790"/>
            <a:ext cx="71120" cy="1284605"/>
            <a:chOff x="931544" y="2518790"/>
            <a:chExt cx="71120" cy="12846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518790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961703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373237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22584" y="2219083"/>
            <a:ext cx="2186305" cy="20008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Tokens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per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second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10300"/>
              </a:lnSpc>
              <a:spcBef>
                <a:spcPts val="90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Average</a:t>
            </a:r>
            <a:r>
              <a:rPr sz="195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generation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12700" marR="400050">
              <a:lnSpc>
                <a:spcPct val="107300"/>
              </a:lnSpc>
              <a:spcBef>
                <a:spcPts val="980"/>
              </a:spcBef>
            </a:pP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Token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count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per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20311" y="1703831"/>
            <a:ext cx="3636645" cy="3676650"/>
            <a:chOff x="4020311" y="1703831"/>
            <a:chExt cx="3636645" cy="3676650"/>
          </a:xfrm>
        </p:grpSpPr>
        <p:sp>
          <p:nvSpPr>
            <p:cNvPr id="13" name="object 13"/>
            <p:cNvSpPr/>
            <p:nvPr/>
          </p:nvSpPr>
          <p:spPr>
            <a:xfrm>
              <a:off x="4020311" y="1703831"/>
              <a:ext cx="3636645" cy="3676650"/>
            </a:xfrm>
            <a:custGeom>
              <a:avLst/>
              <a:gdLst/>
              <a:ahLst/>
              <a:cxnLst/>
              <a:rect l="l" t="t" r="r" b="b"/>
              <a:pathLst>
                <a:path w="3636645" h="3676650">
                  <a:moveTo>
                    <a:pt x="110874" y="3676173"/>
                  </a:moveTo>
                  <a:lnTo>
                    <a:pt x="0" y="3676173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3630071"/>
                  </a:lnTo>
                  <a:lnTo>
                    <a:pt x="85320" y="3665589"/>
                  </a:lnTo>
                  <a:lnTo>
                    <a:pt x="104091" y="3674824"/>
                  </a:lnTo>
                  <a:lnTo>
                    <a:pt x="110874" y="3676173"/>
                  </a:lnTo>
                  <a:close/>
                </a:path>
                <a:path w="3636645" h="3676650">
                  <a:moveTo>
                    <a:pt x="3636263" y="3676173"/>
                  </a:moveTo>
                  <a:lnTo>
                    <a:pt x="3526532" y="3676173"/>
                  </a:lnTo>
                  <a:lnTo>
                    <a:pt x="3533314" y="3674824"/>
                  </a:lnTo>
                  <a:lnTo>
                    <a:pt x="3546337" y="3669429"/>
                  </a:lnTo>
                  <a:lnTo>
                    <a:pt x="3571286" y="3636851"/>
                  </a:lnTo>
                  <a:lnTo>
                    <a:pt x="3572636" y="3630071"/>
                  </a:lnTo>
                  <a:lnTo>
                    <a:pt x="3572636" y="46101"/>
                  </a:lnTo>
                  <a:lnTo>
                    <a:pt x="3552085" y="10583"/>
                  </a:lnTo>
                  <a:lnTo>
                    <a:pt x="3526535" y="0"/>
                  </a:lnTo>
                  <a:lnTo>
                    <a:pt x="3636263" y="0"/>
                  </a:lnTo>
                  <a:lnTo>
                    <a:pt x="3636263" y="367617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1703831"/>
              <a:ext cx="3508375" cy="3676650"/>
            </a:xfrm>
            <a:custGeom>
              <a:avLst/>
              <a:gdLst/>
              <a:ahLst/>
              <a:cxnLst/>
              <a:rect l="l" t="t" r="r" b="b"/>
              <a:pathLst>
                <a:path w="3508375" h="3676650">
                  <a:moveTo>
                    <a:pt x="3458207" y="3676173"/>
                  </a:moveTo>
                  <a:lnTo>
                    <a:pt x="49659" y="3676173"/>
                  </a:lnTo>
                  <a:lnTo>
                    <a:pt x="46203" y="3675832"/>
                  </a:lnTo>
                  <a:lnTo>
                    <a:pt x="10895" y="3655453"/>
                  </a:lnTo>
                  <a:lnTo>
                    <a:pt x="0" y="3626514"/>
                  </a:lnTo>
                  <a:lnTo>
                    <a:pt x="0" y="362302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6" y="18034"/>
                  </a:lnTo>
                  <a:lnTo>
                    <a:pt x="3507866" y="49659"/>
                  </a:lnTo>
                  <a:lnTo>
                    <a:pt x="3507866" y="3626514"/>
                  </a:lnTo>
                  <a:lnTo>
                    <a:pt x="3489831" y="3663073"/>
                  </a:lnTo>
                  <a:lnTo>
                    <a:pt x="3461663" y="3675832"/>
                  </a:lnTo>
                  <a:lnTo>
                    <a:pt x="3458207" y="367617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47340" y="1806288"/>
            <a:ext cx="1983739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Response</a:t>
            </a:r>
            <a:r>
              <a:rPr sz="1950" spc="-9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Quality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16576" y="2518790"/>
            <a:ext cx="71120" cy="965835"/>
            <a:chOff x="4616576" y="2518790"/>
            <a:chExt cx="71120" cy="96583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6576" y="2518790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6576" y="2961703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6576" y="3413473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07616" y="2219083"/>
            <a:ext cx="2066289" cy="168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95">
              <a:lnSpc>
                <a:spcPct val="1490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BLEU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scores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ROUGE-L</a:t>
            </a:r>
            <a:r>
              <a:rPr sz="195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scores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  <a:spcBef>
                <a:spcPts val="10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Comparison</a:t>
            </a:r>
            <a:r>
              <a:rPr sz="195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reference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answers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05343" y="1703831"/>
            <a:ext cx="3324860" cy="3676650"/>
            <a:chOff x="7705343" y="1703831"/>
            <a:chExt cx="3324860" cy="3676650"/>
          </a:xfrm>
        </p:grpSpPr>
        <p:sp>
          <p:nvSpPr>
            <p:cNvPr id="22" name="object 22"/>
            <p:cNvSpPr/>
            <p:nvPr/>
          </p:nvSpPr>
          <p:spPr>
            <a:xfrm>
              <a:off x="7705343" y="1703831"/>
              <a:ext cx="111125" cy="3676650"/>
            </a:xfrm>
            <a:custGeom>
              <a:avLst/>
              <a:gdLst/>
              <a:ahLst/>
              <a:cxnLst/>
              <a:rect l="l" t="t" r="r" b="b"/>
              <a:pathLst>
                <a:path w="111125" h="3676650">
                  <a:moveTo>
                    <a:pt x="110873" y="3676173"/>
                  </a:moveTo>
                  <a:lnTo>
                    <a:pt x="0" y="3676173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0" y="1348"/>
                  </a:lnTo>
                  <a:lnTo>
                    <a:pt x="91067" y="6742"/>
                  </a:lnTo>
                  <a:lnTo>
                    <a:pt x="66117" y="39321"/>
                  </a:lnTo>
                  <a:lnTo>
                    <a:pt x="64769" y="46101"/>
                  </a:lnTo>
                  <a:lnTo>
                    <a:pt x="64769" y="3630071"/>
                  </a:lnTo>
                  <a:lnTo>
                    <a:pt x="85320" y="3665589"/>
                  </a:lnTo>
                  <a:lnTo>
                    <a:pt x="104090" y="3674824"/>
                  </a:lnTo>
                  <a:lnTo>
                    <a:pt x="110873" y="367617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70113" y="1703831"/>
              <a:ext cx="3260090" cy="3676650"/>
            </a:xfrm>
            <a:custGeom>
              <a:avLst/>
              <a:gdLst/>
              <a:ahLst/>
              <a:cxnLst/>
              <a:rect l="l" t="t" r="r" b="b"/>
              <a:pathLst>
                <a:path w="3260090" h="3676650">
                  <a:moveTo>
                    <a:pt x="3259836" y="3676173"/>
                  </a:moveTo>
                  <a:lnTo>
                    <a:pt x="49660" y="3676173"/>
                  </a:lnTo>
                  <a:lnTo>
                    <a:pt x="46203" y="3675832"/>
                  </a:lnTo>
                  <a:lnTo>
                    <a:pt x="10895" y="3655453"/>
                  </a:lnTo>
                  <a:lnTo>
                    <a:pt x="0" y="362651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3259836" y="0"/>
                  </a:lnTo>
                  <a:lnTo>
                    <a:pt x="3259836" y="367617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54452" y="1806288"/>
            <a:ext cx="144589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QA</a:t>
            </a:r>
            <a:r>
              <a:rPr sz="1950" spc="-215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Accuracy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01608" y="2518790"/>
            <a:ext cx="71120" cy="1603375"/>
            <a:chOff x="8301608" y="2518790"/>
            <a:chExt cx="71120" cy="160337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1608" y="2518790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608" y="3289458"/>
              <a:ext cx="70866" cy="708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608" y="4051267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492648" y="2343098"/>
            <a:ext cx="2576195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073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Exact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match</a:t>
            </a:r>
            <a:r>
              <a:rPr sz="19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factual questions</a:t>
            </a:r>
            <a:endParaRPr sz="1950">
              <a:latin typeface="Arial"/>
              <a:cs typeface="Arial"/>
            </a:endParaRPr>
          </a:p>
          <a:p>
            <a:pPr marL="12700" marR="791210">
              <a:lnSpc>
                <a:spcPct val="107300"/>
              </a:lnSpc>
              <a:spcBef>
                <a:spcPts val="1045"/>
              </a:spcBef>
            </a:pP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Domain-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specific assessment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Consistency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evaluation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35"/>
              </a:spcBef>
            </a:pPr>
            <a:r>
              <a:rPr dirty="0"/>
              <a:t>Sample</a:t>
            </a:r>
            <a:r>
              <a:rPr spc="70" dirty="0"/>
              <a:t> </a:t>
            </a:r>
            <a:r>
              <a:rPr spc="-10" dirty="0"/>
              <a:t>Questions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482375"/>
            <a:ext cx="5379085" cy="4119245"/>
            <a:chOff x="400049" y="1482375"/>
            <a:chExt cx="5379085" cy="4119245"/>
          </a:xfrm>
        </p:grpSpPr>
        <p:sp>
          <p:nvSpPr>
            <p:cNvPr id="4" name="object 4"/>
            <p:cNvSpPr/>
            <p:nvPr/>
          </p:nvSpPr>
          <p:spPr>
            <a:xfrm>
              <a:off x="400049" y="1482375"/>
              <a:ext cx="5379085" cy="4119245"/>
            </a:xfrm>
            <a:custGeom>
              <a:avLst/>
              <a:gdLst/>
              <a:ahLst/>
              <a:cxnLst/>
              <a:rect l="l" t="t" r="r" b="b"/>
              <a:pathLst>
                <a:path w="5379085" h="411924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4119245">
                  <a:moveTo>
                    <a:pt x="5378957" y="4119086"/>
                  </a:moveTo>
                  <a:lnTo>
                    <a:pt x="5268846" y="4119086"/>
                  </a:lnTo>
                  <a:lnTo>
                    <a:pt x="5275627" y="4117736"/>
                  </a:lnTo>
                  <a:lnTo>
                    <a:pt x="5288650" y="4112342"/>
                  </a:lnTo>
                  <a:lnTo>
                    <a:pt x="5313600" y="4079763"/>
                  </a:lnTo>
                  <a:lnTo>
                    <a:pt x="5314949" y="407298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4119086"/>
                  </a:lnTo>
                  <a:close/>
                </a:path>
                <a:path w="5379085" h="4119245">
                  <a:moveTo>
                    <a:pt x="46102" y="4119086"/>
                  </a:moveTo>
                  <a:lnTo>
                    <a:pt x="0" y="4119086"/>
                  </a:lnTo>
                  <a:lnTo>
                    <a:pt x="0" y="4072984"/>
                  </a:lnTo>
                  <a:lnTo>
                    <a:pt x="1348" y="4079763"/>
                  </a:lnTo>
                  <a:lnTo>
                    <a:pt x="6742" y="4092786"/>
                  </a:lnTo>
                  <a:lnTo>
                    <a:pt x="10583" y="4098534"/>
                  </a:lnTo>
                  <a:lnTo>
                    <a:pt x="20550" y="4108501"/>
                  </a:lnTo>
                  <a:lnTo>
                    <a:pt x="26298" y="4112342"/>
                  </a:lnTo>
                  <a:lnTo>
                    <a:pt x="39321" y="4117736"/>
                  </a:lnTo>
                  <a:lnTo>
                    <a:pt x="46102" y="411908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482375"/>
              <a:ext cx="5314950" cy="4119245"/>
            </a:xfrm>
            <a:custGeom>
              <a:avLst/>
              <a:gdLst/>
              <a:ahLst/>
              <a:cxnLst/>
              <a:rect l="l" t="t" r="r" b="b"/>
              <a:pathLst>
                <a:path w="5314950" h="4119245">
                  <a:moveTo>
                    <a:pt x="5265290" y="4119085"/>
                  </a:moveTo>
                  <a:lnTo>
                    <a:pt x="49659" y="4119085"/>
                  </a:lnTo>
                  <a:lnTo>
                    <a:pt x="46203" y="4118745"/>
                  </a:lnTo>
                  <a:lnTo>
                    <a:pt x="10896" y="4098366"/>
                  </a:lnTo>
                  <a:lnTo>
                    <a:pt x="0" y="4069426"/>
                  </a:lnTo>
                  <a:lnTo>
                    <a:pt x="0" y="406593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4069426"/>
                  </a:lnTo>
                  <a:lnTo>
                    <a:pt x="5296914" y="4105986"/>
                  </a:lnTo>
                  <a:lnTo>
                    <a:pt x="5268746" y="4118745"/>
                  </a:lnTo>
                  <a:lnTo>
                    <a:pt x="5265290" y="411908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694" y="2297334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694" y="2740246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3732370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4175283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2584" y="1584832"/>
            <a:ext cx="4418965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1875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Literary</a:t>
            </a:r>
            <a:r>
              <a:rPr sz="1950" spc="-105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  <a:p>
            <a:pPr marL="66040" marR="5080">
              <a:lnSpc>
                <a:spcPct val="149000"/>
              </a:lnSpc>
              <a:spcBef>
                <a:spcPts val="91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"What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main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themes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Hamlet?"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"Explain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character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Macbeth."</a:t>
            </a:r>
            <a:endParaRPr sz="1950">
              <a:latin typeface="Arial"/>
              <a:cs typeface="Arial"/>
            </a:endParaRPr>
          </a:p>
          <a:p>
            <a:pPr marL="934719">
              <a:lnSpc>
                <a:spcPct val="100000"/>
              </a:lnSpc>
              <a:spcBef>
                <a:spcPts val="1075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Factual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Questions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"Who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wrote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Pride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Prejudice?"</a:t>
            </a:r>
            <a:endParaRPr sz="1950">
              <a:latin typeface="Arial"/>
              <a:cs typeface="Arial"/>
            </a:endParaRPr>
          </a:p>
          <a:p>
            <a:pPr marL="12700" marR="559435">
              <a:lnSpc>
                <a:spcPct val="110300"/>
              </a:lnSpc>
              <a:spcBef>
                <a:spcPts val="91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"How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many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plays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did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Shakespeare write?"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27775" y="1482375"/>
            <a:ext cx="5202555" cy="4119245"/>
            <a:chOff x="5827775" y="1482375"/>
            <a:chExt cx="5202555" cy="4119245"/>
          </a:xfrm>
        </p:grpSpPr>
        <p:sp>
          <p:nvSpPr>
            <p:cNvPr id="12" name="object 12"/>
            <p:cNvSpPr/>
            <p:nvPr/>
          </p:nvSpPr>
          <p:spPr>
            <a:xfrm>
              <a:off x="5827775" y="1482375"/>
              <a:ext cx="110489" cy="4119245"/>
            </a:xfrm>
            <a:custGeom>
              <a:avLst/>
              <a:gdLst/>
              <a:ahLst/>
              <a:cxnLst/>
              <a:rect l="l" t="t" r="r" b="b"/>
              <a:pathLst>
                <a:path w="110489" h="4119245">
                  <a:moveTo>
                    <a:pt x="110491" y="4119086"/>
                  </a:moveTo>
                  <a:lnTo>
                    <a:pt x="0" y="4119086"/>
                  </a:lnTo>
                  <a:lnTo>
                    <a:pt x="0" y="0"/>
                  </a:lnTo>
                  <a:lnTo>
                    <a:pt x="110489" y="0"/>
                  </a:lnTo>
                  <a:lnTo>
                    <a:pt x="103710" y="1348"/>
                  </a:lnTo>
                  <a:lnTo>
                    <a:pt x="90686" y="6742"/>
                  </a:lnTo>
                  <a:lnTo>
                    <a:pt x="65737" y="39321"/>
                  </a:lnTo>
                  <a:lnTo>
                    <a:pt x="64388" y="46101"/>
                  </a:lnTo>
                  <a:lnTo>
                    <a:pt x="64388" y="4072983"/>
                  </a:lnTo>
                  <a:lnTo>
                    <a:pt x="84939" y="4108501"/>
                  </a:lnTo>
                  <a:lnTo>
                    <a:pt x="103710" y="4117736"/>
                  </a:lnTo>
                  <a:lnTo>
                    <a:pt x="110491" y="411908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2164" y="1482375"/>
              <a:ext cx="5137785" cy="4119245"/>
            </a:xfrm>
            <a:custGeom>
              <a:avLst/>
              <a:gdLst/>
              <a:ahLst/>
              <a:cxnLst/>
              <a:rect l="l" t="t" r="r" b="b"/>
              <a:pathLst>
                <a:path w="5137784" h="4119245">
                  <a:moveTo>
                    <a:pt x="5137785" y="4119086"/>
                  </a:moveTo>
                  <a:lnTo>
                    <a:pt x="49659" y="4119086"/>
                  </a:lnTo>
                  <a:lnTo>
                    <a:pt x="13099" y="4101050"/>
                  </a:lnTo>
                  <a:lnTo>
                    <a:pt x="0" y="406942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411908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958" y="2297334"/>
              <a:ext cx="70866" cy="70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958" y="2740246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59" y="3732370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59" y="4503038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14699" y="1584832"/>
            <a:ext cx="4365625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5185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General</a:t>
            </a:r>
            <a:r>
              <a:rPr sz="1950" spc="-7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Knowledge</a:t>
            </a:r>
            <a:endParaRPr sz="195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205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"What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Earth's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highest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mountain?"</a:t>
            </a:r>
            <a:endParaRPr sz="195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"How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long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Great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Wall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China?"</a:t>
            </a:r>
            <a:endParaRPr sz="1950">
              <a:latin typeface="Arial"/>
              <a:cs typeface="Arial"/>
            </a:endParaRPr>
          </a:p>
          <a:p>
            <a:pPr marL="796925">
              <a:lnSpc>
                <a:spcPct val="100000"/>
              </a:lnSpc>
              <a:spcBef>
                <a:spcPts val="1075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Character</a:t>
            </a:r>
            <a:r>
              <a:rPr sz="1950" spc="-95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Questions</a:t>
            </a:r>
            <a:endParaRPr sz="1950">
              <a:latin typeface="Arial"/>
              <a:cs typeface="Arial"/>
            </a:endParaRPr>
          </a:p>
          <a:p>
            <a:pPr marL="12700" marR="1162685">
              <a:lnSpc>
                <a:spcPct val="107300"/>
              </a:lnSpc>
              <a:spcBef>
                <a:spcPts val="188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"Describe</a:t>
            </a:r>
            <a:r>
              <a:rPr sz="195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Elizabeth</a:t>
            </a:r>
            <a:r>
              <a:rPr sz="19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Bennet's personality."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"What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motivates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Count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Dracula?"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135"/>
              </a:spcBef>
            </a:pPr>
            <a:r>
              <a:rPr dirty="0"/>
              <a:t>Generation</a:t>
            </a:r>
            <a:r>
              <a:rPr spc="75" dirty="0"/>
              <a:t> </a:t>
            </a:r>
            <a:r>
              <a:rPr dirty="0"/>
              <a:t>Speed</a:t>
            </a:r>
            <a:r>
              <a:rPr spc="80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87494"/>
            <a:ext cx="10629900" cy="2339975"/>
            <a:chOff x="400049" y="1287494"/>
            <a:chExt cx="10629900" cy="2339975"/>
          </a:xfrm>
        </p:grpSpPr>
        <p:sp>
          <p:nvSpPr>
            <p:cNvPr id="4" name="object 4"/>
            <p:cNvSpPr/>
            <p:nvPr/>
          </p:nvSpPr>
          <p:spPr>
            <a:xfrm>
              <a:off x="400049" y="1287494"/>
              <a:ext cx="10629900" cy="2339975"/>
            </a:xfrm>
            <a:custGeom>
              <a:avLst/>
              <a:gdLst/>
              <a:ahLst/>
              <a:cxnLst/>
              <a:rect l="l" t="t" r="r" b="b"/>
              <a:pathLst>
                <a:path w="10629900" h="23399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3399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339975">
                  <a:moveTo>
                    <a:pt x="10629899" y="2339625"/>
                  </a:moveTo>
                  <a:lnTo>
                    <a:pt x="0" y="2339625"/>
                  </a:lnTo>
                  <a:lnTo>
                    <a:pt x="0" y="2212752"/>
                  </a:lnTo>
                  <a:lnTo>
                    <a:pt x="1348" y="2219531"/>
                  </a:lnTo>
                  <a:lnTo>
                    <a:pt x="6742" y="2232554"/>
                  </a:lnTo>
                  <a:lnTo>
                    <a:pt x="39321" y="2257504"/>
                  </a:lnTo>
                  <a:lnTo>
                    <a:pt x="46101" y="2258853"/>
                  </a:lnTo>
                  <a:lnTo>
                    <a:pt x="10629899" y="2258853"/>
                  </a:lnTo>
                  <a:lnTo>
                    <a:pt x="10629899" y="2339625"/>
                  </a:lnTo>
                  <a:close/>
                </a:path>
                <a:path w="10629900" h="2339975">
                  <a:moveTo>
                    <a:pt x="10629899" y="2258853"/>
                  </a:moveTo>
                  <a:lnTo>
                    <a:pt x="10583797" y="2258853"/>
                  </a:lnTo>
                  <a:lnTo>
                    <a:pt x="10590576" y="2257504"/>
                  </a:lnTo>
                  <a:lnTo>
                    <a:pt x="10603599" y="2252109"/>
                  </a:lnTo>
                  <a:lnTo>
                    <a:pt x="10628550" y="2219531"/>
                  </a:lnTo>
                  <a:lnTo>
                    <a:pt x="10629899" y="2212752"/>
                  </a:lnTo>
                  <a:lnTo>
                    <a:pt x="10629899" y="22588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87494"/>
              <a:ext cx="10629900" cy="2259330"/>
            </a:xfrm>
            <a:custGeom>
              <a:avLst/>
              <a:gdLst/>
              <a:ahLst/>
              <a:cxnLst/>
              <a:rect l="l" t="t" r="r" b="b"/>
              <a:pathLst>
                <a:path w="10629900" h="2259329">
                  <a:moveTo>
                    <a:pt x="10580239" y="2258853"/>
                  </a:moveTo>
                  <a:lnTo>
                    <a:pt x="49659" y="2258853"/>
                  </a:lnTo>
                  <a:lnTo>
                    <a:pt x="46203" y="2258513"/>
                  </a:lnTo>
                  <a:lnTo>
                    <a:pt x="10896" y="2238133"/>
                  </a:lnTo>
                  <a:lnTo>
                    <a:pt x="0" y="2209193"/>
                  </a:lnTo>
                  <a:lnTo>
                    <a:pt x="0" y="220570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209193"/>
                  </a:lnTo>
                  <a:lnTo>
                    <a:pt x="10611863" y="2245753"/>
                  </a:lnTo>
                  <a:lnTo>
                    <a:pt x="10583695" y="2258513"/>
                  </a:lnTo>
                  <a:lnTo>
                    <a:pt x="10580239" y="22588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2923" y="1420367"/>
          <a:ext cx="10354308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sz="15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5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Tokens/sec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sz="15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Tokens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qa_base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1.58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18.35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29.0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qa_ppo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1.50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18.40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27.7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qa_dpo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1.96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18.39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36.0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00050" y="3675888"/>
            <a:ext cx="10629900" cy="2120900"/>
            <a:chOff x="400050" y="3675888"/>
            <a:chExt cx="10629900" cy="2120900"/>
          </a:xfrm>
        </p:grpSpPr>
        <p:sp>
          <p:nvSpPr>
            <p:cNvPr id="8" name="object 8"/>
            <p:cNvSpPr/>
            <p:nvPr/>
          </p:nvSpPr>
          <p:spPr>
            <a:xfrm>
              <a:off x="400050" y="3675888"/>
              <a:ext cx="10629900" cy="93980"/>
            </a:xfrm>
            <a:custGeom>
              <a:avLst/>
              <a:gdLst/>
              <a:ahLst/>
              <a:cxnLst/>
              <a:rect l="l" t="t" r="r" b="b"/>
              <a:pathLst>
                <a:path w="10629900" h="93979">
                  <a:moveTo>
                    <a:pt x="0" y="93729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47624"/>
                  </a:lnTo>
                  <a:lnTo>
                    <a:pt x="46101" y="47624"/>
                  </a:lnTo>
                  <a:lnTo>
                    <a:pt x="39321" y="48973"/>
                  </a:lnTo>
                  <a:lnTo>
                    <a:pt x="6742" y="73922"/>
                  </a:lnTo>
                  <a:lnTo>
                    <a:pt x="1348" y="86946"/>
                  </a:lnTo>
                  <a:lnTo>
                    <a:pt x="0" y="93729"/>
                  </a:lnTo>
                  <a:close/>
                </a:path>
                <a:path w="10629900" h="93979">
                  <a:moveTo>
                    <a:pt x="10629899" y="93729"/>
                  </a:moveTo>
                  <a:lnTo>
                    <a:pt x="10609347" y="58208"/>
                  </a:lnTo>
                  <a:lnTo>
                    <a:pt x="10583797" y="47624"/>
                  </a:lnTo>
                  <a:lnTo>
                    <a:pt x="10629899" y="47624"/>
                  </a:lnTo>
                  <a:lnTo>
                    <a:pt x="10629899" y="9372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50" y="3723512"/>
              <a:ext cx="10629900" cy="2073275"/>
            </a:xfrm>
            <a:custGeom>
              <a:avLst/>
              <a:gdLst/>
              <a:ahLst/>
              <a:cxnLst/>
              <a:rect l="l" t="t" r="r" b="b"/>
              <a:pathLst>
                <a:path w="10629900" h="2073275">
                  <a:moveTo>
                    <a:pt x="10629900" y="2072830"/>
                  </a:moveTo>
                  <a:lnTo>
                    <a:pt x="0" y="20728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07283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9179" y="4113275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9179" y="4556188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9179" y="4999100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767035" y="3813568"/>
            <a:ext cx="649859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models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show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similar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generation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speed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(~18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tokens/sec)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PPO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slightly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faster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average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DPO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generates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more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tokens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per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response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average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3119">
              <a:lnSpc>
                <a:spcPct val="100000"/>
              </a:lnSpc>
              <a:spcBef>
                <a:spcPts val="135"/>
              </a:spcBef>
            </a:pPr>
            <a:r>
              <a:rPr dirty="0"/>
              <a:t>Response</a:t>
            </a:r>
            <a:r>
              <a:rPr spc="75" dirty="0"/>
              <a:t> </a:t>
            </a:r>
            <a:r>
              <a:rPr dirty="0"/>
              <a:t>Quality</a:t>
            </a:r>
            <a:r>
              <a:rPr spc="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87494"/>
            <a:ext cx="10629900" cy="2339975"/>
            <a:chOff x="400049" y="1287494"/>
            <a:chExt cx="10629900" cy="2339975"/>
          </a:xfrm>
        </p:grpSpPr>
        <p:sp>
          <p:nvSpPr>
            <p:cNvPr id="4" name="object 4"/>
            <p:cNvSpPr/>
            <p:nvPr/>
          </p:nvSpPr>
          <p:spPr>
            <a:xfrm>
              <a:off x="400049" y="1287494"/>
              <a:ext cx="10629900" cy="2339975"/>
            </a:xfrm>
            <a:custGeom>
              <a:avLst/>
              <a:gdLst/>
              <a:ahLst/>
              <a:cxnLst/>
              <a:rect l="l" t="t" r="r" b="b"/>
              <a:pathLst>
                <a:path w="10629900" h="23399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3399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339975">
                  <a:moveTo>
                    <a:pt x="10629899" y="2339625"/>
                  </a:moveTo>
                  <a:lnTo>
                    <a:pt x="0" y="2339625"/>
                  </a:lnTo>
                  <a:lnTo>
                    <a:pt x="0" y="2212752"/>
                  </a:lnTo>
                  <a:lnTo>
                    <a:pt x="1348" y="2219531"/>
                  </a:lnTo>
                  <a:lnTo>
                    <a:pt x="6742" y="2232554"/>
                  </a:lnTo>
                  <a:lnTo>
                    <a:pt x="39321" y="2257504"/>
                  </a:lnTo>
                  <a:lnTo>
                    <a:pt x="46101" y="2258853"/>
                  </a:lnTo>
                  <a:lnTo>
                    <a:pt x="10629899" y="2258853"/>
                  </a:lnTo>
                  <a:lnTo>
                    <a:pt x="10629899" y="2339625"/>
                  </a:lnTo>
                  <a:close/>
                </a:path>
                <a:path w="10629900" h="2339975">
                  <a:moveTo>
                    <a:pt x="10629899" y="2258853"/>
                  </a:moveTo>
                  <a:lnTo>
                    <a:pt x="10583797" y="2258853"/>
                  </a:lnTo>
                  <a:lnTo>
                    <a:pt x="10590576" y="2257504"/>
                  </a:lnTo>
                  <a:lnTo>
                    <a:pt x="10603599" y="2252109"/>
                  </a:lnTo>
                  <a:lnTo>
                    <a:pt x="10628550" y="2219531"/>
                  </a:lnTo>
                  <a:lnTo>
                    <a:pt x="10629899" y="2212752"/>
                  </a:lnTo>
                  <a:lnTo>
                    <a:pt x="10629899" y="22588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87494"/>
              <a:ext cx="10629900" cy="2259330"/>
            </a:xfrm>
            <a:custGeom>
              <a:avLst/>
              <a:gdLst/>
              <a:ahLst/>
              <a:cxnLst/>
              <a:rect l="l" t="t" r="r" b="b"/>
              <a:pathLst>
                <a:path w="10629900" h="2259329">
                  <a:moveTo>
                    <a:pt x="10580239" y="2258853"/>
                  </a:moveTo>
                  <a:lnTo>
                    <a:pt x="49659" y="2258853"/>
                  </a:lnTo>
                  <a:lnTo>
                    <a:pt x="46203" y="2258513"/>
                  </a:lnTo>
                  <a:lnTo>
                    <a:pt x="10896" y="2238133"/>
                  </a:lnTo>
                  <a:lnTo>
                    <a:pt x="0" y="2209193"/>
                  </a:lnTo>
                  <a:lnTo>
                    <a:pt x="0" y="220570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209193"/>
                  </a:lnTo>
                  <a:lnTo>
                    <a:pt x="10611863" y="2245753"/>
                  </a:lnTo>
                  <a:lnTo>
                    <a:pt x="10583695" y="2258513"/>
                  </a:lnTo>
                  <a:lnTo>
                    <a:pt x="10580239" y="22588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2923" y="1420367"/>
          <a:ext cx="10356214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6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sz="15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BLEU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ROUGE-</a:t>
                      </a:r>
                      <a:r>
                        <a:rPr sz="15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qa_base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0.0068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0.0763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qa_ppo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0.0059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0.0819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qa_dpo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0.0051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0.0462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00050" y="3675888"/>
            <a:ext cx="10629900" cy="2120900"/>
            <a:chOff x="400050" y="3675888"/>
            <a:chExt cx="10629900" cy="2120900"/>
          </a:xfrm>
        </p:grpSpPr>
        <p:sp>
          <p:nvSpPr>
            <p:cNvPr id="8" name="object 8"/>
            <p:cNvSpPr/>
            <p:nvPr/>
          </p:nvSpPr>
          <p:spPr>
            <a:xfrm>
              <a:off x="400050" y="3675888"/>
              <a:ext cx="10629900" cy="93980"/>
            </a:xfrm>
            <a:custGeom>
              <a:avLst/>
              <a:gdLst/>
              <a:ahLst/>
              <a:cxnLst/>
              <a:rect l="l" t="t" r="r" b="b"/>
              <a:pathLst>
                <a:path w="10629900" h="93979">
                  <a:moveTo>
                    <a:pt x="0" y="93729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47624"/>
                  </a:lnTo>
                  <a:lnTo>
                    <a:pt x="46101" y="47624"/>
                  </a:lnTo>
                  <a:lnTo>
                    <a:pt x="39321" y="48973"/>
                  </a:lnTo>
                  <a:lnTo>
                    <a:pt x="6742" y="73922"/>
                  </a:lnTo>
                  <a:lnTo>
                    <a:pt x="1348" y="86946"/>
                  </a:lnTo>
                  <a:lnTo>
                    <a:pt x="0" y="93729"/>
                  </a:lnTo>
                  <a:close/>
                </a:path>
                <a:path w="10629900" h="93979">
                  <a:moveTo>
                    <a:pt x="10629899" y="93729"/>
                  </a:moveTo>
                  <a:lnTo>
                    <a:pt x="10609347" y="58208"/>
                  </a:lnTo>
                  <a:lnTo>
                    <a:pt x="10583797" y="47624"/>
                  </a:lnTo>
                  <a:lnTo>
                    <a:pt x="10629899" y="47624"/>
                  </a:lnTo>
                  <a:lnTo>
                    <a:pt x="10629899" y="9372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50" y="3723512"/>
              <a:ext cx="10629900" cy="2073275"/>
            </a:xfrm>
            <a:custGeom>
              <a:avLst/>
              <a:gdLst/>
              <a:ahLst/>
              <a:cxnLst/>
              <a:rect l="l" t="t" r="r" b="b"/>
              <a:pathLst>
                <a:path w="10629900" h="2073275">
                  <a:moveTo>
                    <a:pt x="10629900" y="2072830"/>
                  </a:moveTo>
                  <a:lnTo>
                    <a:pt x="0" y="20728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07283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872" y="4113275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872" y="4556188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872" y="4999100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05234" y="3813568"/>
            <a:ext cx="6821805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Low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scores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models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indicate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challenge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literary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QA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PPO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shows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slight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improvement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ROUGE-L</a:t>
            </a:r>
            <a:r>
              <a:rPr sz="195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baseline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DPO</a:t>
            </a:r>
            <a:r>
              <a:rPr sz="19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underperforms</a:t>
            </a:r>
            <a:r>
              <a:rPr sz="19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both</a:t>
            </a:r>
            <a:r>
              <a:rPr sz="195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metrics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9040">
              <a:lnSpc>
                <a:spcPct val="100000"/>
              </a:lnSpc>
              <a:spcBef>
                <a:spcPts val="135"/>
              </a:spcBef>
            </a:pPr>
            <a:r>
              <a:rPr dirty="0"/>
              <a:t>QA</a:t>
            </a:r>
            <a:r>
              <a:rPr spc="-254" dirty="0"/>
              <a:t> </a:t>
            </a:r>
            <a:r>
              <a:rPr dirty="0"/>
              <a:t>Accuracy</a:t>
            </a:r>
            <a:r>
              <a:rPr spc="75" dirty="0"/>
              <a:t> </a:t>
            </a:r>
            <a:r>
              <a:rPr spc="-1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87494"/>
            <a:ext cx="10629900" cy="2339975"/>
            <a:chOff x="400049" y="1287494"/>
            <a:chExt cx="10629900" cy="2339975"/>
          </a:xfrm>
        </p:grpSpPr>
        <p:sp>
          <p:nvSpPr>
            <p:cNvPr id="4" name="object 4"/>
            <p:cNvSpPr/>
            <p:nvPr/>
          </p:nvSpPr>
          <p:spPr>
            <a:xfrm>
              <a:off x="400049" y="1287494"/>
              <a:ext cx="10629900" cy="2339975"/>
            </a:xfrm>
            <a:custGeom>
              <a:avLst/>
              <a:gdLst/>
              <a:ahLst/>
              <a:cxnLst/>
              <a:rect l="l" t="t" r="r" b="b"/>
              <a:pathLst>
                <a:path w="10629900" h="23399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3399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339975">
                  <a:moveTo>
                    <a:pt x="10629899" y="2339625"/>
                  </a:moveTo>
                  <a:lnTo>
                    <a:pt x="0" y="2339625"/>
                  </a:lnTo>
                  <a:lnTo>
                    <a:pt x="0" y="2212752"/>
                  </a:lnTo>
                  <a:lnTo>
                    <a:pt x="1348" y="2219531"/>
                  </a:lnTo>
                  <a:lnTo>
                    <a:pt x="6742" y="2232554"/>
                  </a:lnTo>
                  <a:lnTo>
                    <a:pt x="39321" y="2257504"/>
                  </a:lnTo>
                  <a:lnTo>
                    <a:pt x="46101" y="2258853"/>
                  </a:lnTo>
                  <a:lnTo>
                    <a:pt x="10629899" y="2258853"/>
                  </a:lnTo>
                  <a:lnTo>
                    <a:pt x="10629899" y="2339625"/>
                  </a:lnTo>
                  <a:close/>
                </a:path>
                <a:path w="10629900" h="2339975">
                  <a:moveTo>
                    <a:pt x="10629899" y="2258853"/>
                  </a:moveTo>
                  <a:lnTo>
                    <a:pt x="10583797" y="2258853"/>
                  </a:lnTo>
                  <a:lnTo>
                    <a:pt x="10590576" y="2257504"/>
                  </a:lnTo>
                  <a:lnTo>
                    <a:pt x="10603599" y="2252109"/>
                  </a:lnTo>
                  <a:lnTo>
                    <a:pt x="10628550" y="2219531"/>
                  </a:lnTo>
                  <a:lnTo>
                    <a:pt x="10629899" y="2212752"/>
                  </a:lnTo>
                  <a:lnTo>
                    <a:pt x="10629899" y="22588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87494"/>
              <a:ext cx="10629900" cy="2259330"/>
            </a:xfrm>
            <a:custGeom>
              <a:avLst/>
              <a:gdLst/>
              <a:ahLst/>
              <a:cxnLst/>
              <a:rect l="l" t="t" r="r" b="b"/>
              <a:pathLst>
                <a:path w="10629900" h="2259329">
                  <a:moveTo>
                    <a:pt x="10580239" y="2258853"/>
                  </a:moveTo>
                  <a:lnTo>
                    <a:pt x="49659" y="2258853"/>
                  </a:lnTo>
                  <a:lnTo>
                    <a:pt x="46203" y="2258513"/>
                  </a:lnTo>
                  <a:lnTo>
                    <a:pt x="10896" y="2238133"/>
                  </a:lnTo>
                  <a:lnTo>
                    <a:pt x="0" y="2209193"/>
                  </a:lnTo>
                  <a:lnTo>
                    <a:pt x="0" y="220570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209193"/>
                  </a:lnTo>
                  <a:lnTo>
                    <a:pt x="10611863" y="2245753"/>
                  </a:lnTo>
                  <a:lnTo>
                    <a:pt x="10583695" y="2258513"/>
                  </a:lnTo>
                  <a:lnTo>
                    <a:pt x="10580239" y="22588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2923" y="1420367"/>
          <a:ext cx="10354308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qa_base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qa_ppo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qa_dpo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00050" y="3675888"/>
            <a:ext cx="10629900" cy="2120900"/>
            <a:chOff x="400050" y="3675888"/>
            <a:chExt cx="10629900" cy="2120900"/>
          </a:xfrm>
        </p:grpSpPr>
        <p:sp>
          <p:nvSpPr>
            <p:cNvPr id="8" name="object 8"/>
            <p:cNvSpPr/>
            <p:nvPr/>
          </p:nvSpPr>
          <p:spPr>
            <a:xfrm>
              <a:off x="400050" y="3675888"/>
              <a:ext cx="10629900" cy="93980"/>
            </a:xfrm>
            <a:custGeom>
              <a:avLst/>
              <a:gdLst/>
              <a:ahLst/>
              <a:cxnLst/>
              <a:rect l="l" t="t" r="r" b="b"/>
              <a:pathLst>
                <a:path w="10629900" h="93979">
                  <a:moveTo>
                    <a:pt x="0" y="93729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47624"/>
                  </a:lnTo>
                  <a:lnTo>
                    <a:pt x="46101" y="47624"/>
                  </a:lnTo>
                  <a:lnTo>
                    <a:pt x="39321" y="48973"/>
                  </a:lnTo>
                  <a:lnTo>
                    <a:pt x="6742" y="73922"/>
                  </a:lnTo>
                  <a:lnTo>
                    <a:pt x="1348" y="86946"/>
                  </a:lnTo>
                  <a:lnTo>
                    <a:pt x="0" y="93729"/>
                  </a:lnTo>
                  <a:close/>
                </a:path>
                <a:path w="10629900" h="93979">
                  <a:moveTo>
                    <a:pt x="10629899" y="93729"/>
                  </a:moveTo>
                  <a:lnTo>
                    <a:pt x="10609347" y="58208"/>
                  </a:lnTo>
                  <a:lnTo>
                    <a:pt x="10583797" y="47624"/>
                  </a:lnTo>
                  <a:lnTo>
                    <a:pt x="10629899" y="47624"/>
                  </a:lnTo>
                  <a:lnTo>
                    <a:pt x="10629899" y="9372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50" y="3723512"/>
              <a:ext cx="10629900" cy="2073275"/>
            </a:xfrm>
            <a:custGeom>
              <a:avLst/>
              <a:gdLst/>
              <a:ahLst/>
              <a:cxnLst/>
              <a:rect l="l" t="t" r="r" b="b"/>
              <a:pathLst>
                <a:path w="10629900" h="2073275">
                  <a:moveTo>
                    <a:pt x="10629900" y="2072830"/>
                  </a:moveTo>
                  <a:lnTo>
                    <a:pt x="0" y="20728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07283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0833" y="4113275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0833" y="4556188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0833" y="4999100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92704" y="3813568"/>
            <a:ext cx="7447280" cy="135445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models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achieved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identical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accuracy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(20%)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Only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correctly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answered: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"How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long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Great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Wall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China?"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RL</a:t>
            </a:r>
            <a:r>
              <a:rPr sz="195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did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improve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factual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accuracy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86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80" dirty="0"/>
              <a:t> </a:t>
            </a:r>
            <a:r>
              <a:rPr spc="-10" dirty="0"/>
              <a:t>Outputs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367218"/>
            <a:ext cx="10629900" cy="4349750"/>
            <a:chOff x="400049" y="1367218"/>
            <a:chExt cx="10629900" cy="4349750"/>
          </a:xfrm>
        </p:grpSpPr>
        <p:sp>
          <p:nvSpPr>
            <p:cNvPr id="4" name="object 4"/>
            <p:cNvSpPr/>
            <p:nvPr/>
          </p:nvSpPr>
          <p:spPr>
            <a:xfrm>
              <a:off x="400049" y="1367218"/>
              <a:ext cx="10629900" cy="4349750"/>
            </a:xfrm>
            <a:custGeom>
              <a:avLst/>
              <a:gdLst/>
              <a:ahLst/>
              <a:cxnLst/>
              <a:rect l="l" t="t" r="r" b="b"/>
              <a:pathLst>
                <a:path w="10629900" h="434975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434975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4349750">
                  <a:moveTo>
                    <a:pt x="10629899" y="4349400"/>
                  </a:moveTo>
                  <a:lnTo>
                    <a:pt x="10583792" y="4349400"/>
                  </a:lnTo>
                  <a:lnTo>
                    <a:pt x="10590576" y="4348051"/>
                  </a:lnTo>
                  <a:lnTo>
                    <a:pt x="10603599" y="4342656"/>
                  </a:lnTo>
                  <a:lnTo>
                    <a:pt x="10628550" y="4310077"/>
                  </a:lnTo>
                  <a:lnTo>
                    <a:pt x="10629899" y="4303298"/>
                  </a:lnTo>
                  <a:lnTo>
                    <a:pt x="10629899" y="4349400"/>
                  </a:lnTo>
                  <a:close/>
                </a:path>
                <a:path w="10629900" h="4349750">
                  <a:moveTo>
                    <a:pt x="46106" y="4349400"/>
                  </a:moveTo>
                  <a:lnTo>
                    <a:pt x="0" y="4349400"/>
                  </a:lnTo>
                  <a:lnTo>
                    <a:pt x="0" y="4303298"/>
                  </a:lnTo>
                  <a:lnTo>
                    <a:pt x="1348" y="4310077"/>
                  </a:lnTo>
                  <a:lnTo>
                    <a:pt x="6742" y="4323101"/>
                  </a:lnTo>
                  <a:lnTo>
                    <a:pt x="10583" y="4328849"/>
                  </a:lnTo>
                  <a:lnTo>
                    <a:pt x="20550" y="4338816"/>
                  </a:lnTo>
                  <a:lnTo>
                    <a:pt x="26298" y="4342656"/>
                  </a:lnTo>
                  <a:lnTo>
                    <a:pt x="39321" y="4348051"/>
                  </a:lnTo>
                  <a:lnTo>
                    <a:pt x="46106" y="434940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367218"/>
              <a:ext cx="10629900" cy="4349750"/>
            </a:xfrm>
            <a:custGeom>
              <a:avLst/>
              <a:gdLst/>
              <a:ahLst/>
              <a:cxnLst/>
              <a:rect l="l" t="t" r="r" b="b"/>
              <a:pathLst>
                <a:path w="10629900" h="4349750">
                  <a:moveTo>
                    <a:pt x="10580239" y="4349400"/>
                  </a:moveTo>
                  <a:lnTo>
                    <a:pt x="49659" y="4349400"/>
                  </a:lnTo>
                  <a:lnTo>
                    <a:pt x="46203" y="4349059"/>
                  </a:lnTo>
                  <a:lnTo>
                    <a:pt x="10896" y="4328680"/>
                  </a:lnTo>
                  <a:lnTo>
                    <a:pt x="0" y="4299740"/>
                  </a:lnTo>
                  <a:lnTo>
                    <a:pt x="0" y="429625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299740"/>
                  </a:lnTo>
                  <a:lnTo>
                    <a:pt x="10611863" y="4336300"/>
                  </a:lnTo>
                  <a:lnTo>
                    <a:pt x="10583695" y="4349059"/>
                  </a:lnTo>
                  <a:lnTo>
                    <a:pt x="10580239" y="434940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923" y="1500091"/>
              <a:ext cx="10364470" cy="3340100"/>
            </a:xfrm>
            <a:custGeom>
              <a:avLst/>
              <a:gdLst/>
              <a:ahLst/>
              <a:cxnLst/>
              <a:rect l="l" t="t" r="r" b="b"/>
              <a:pathLst>
                <a:path w="10364470" h="3340100">
                  <a:moveTo>
                    <a:pt x="10364152" y="3339560"/>
                  </a:moveTo>
                  <a:lnTo>
                    <a:pt x="0" y="3339560"/>
                  </a:lnTo>
                  <a:lnTo>
                    <a:pt x="0" y="0"/>
                  </a:lnTo>
                  <a:lnTo>
                    <a:pt x="10364152" y="0"/>
                  </a:lnTo>
                  <a:lnTo>
                    <a:pt x="10364152" y="333956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923" y="1500091"/>
              <a:ext cx="35560" cy="3340100"/>
            </a:xfrm>
            <a:custGeom>
              <a:avLst/>
              <a:gdLst/>
              <a:ahLst/>
              <a:cxnLst/>
              <a:rect l="l" t="t" r="r" b="b"/>
              <a:pathLst>
                <a:path w="35559" h="3340100">
                  <a:moveTo>
                    <a:pt x="35433" y="3339560"/>
                  </a:moveTo>
                  <a:lnTo>
                    <a:pt x="0" y="3339560"/>
                  </a:lnTo>
                  <a:lnTo>
                    <a:pt x="0" y="0"/>
                  </a:lnTo>
                  <a:lnTo>
                    <a:pt x="35433" y="0"/>
                  </a:lnTo>
                  <a:lnTo>
                    <a:pt x="35433" y="333956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8356" y="1673415"/>
            <a:ext cx="10328910" cy="276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Question:</a:t>
            </a:r>
            <a:r>
              <a:rPr sz="1950" spc="-15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"What</a:t>
            </a:r>
            <a:r>
              <a:rPr sz="1950" spc="-10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are</a:t>
            </a:r>
            <a:r>
              <a:rPr sz="1950" spc="-15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the</a:t>
            </a:r>
            <a:r>
              <a:rPr sz="1950" spc="-10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main</a:t>
            </a:r>
            <a:r>
              <a:rPr sz="1950" spc="-15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themes</a:t>
            </a:r>
            <a:r>
              <a:rPr sz="1950" spc="-10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98DA"/>
                </a:solidFill>
                <a:latin typeface="Arial"/>
                <a:cs typeface="Arial"/>
              </a:rPr>
              <a:t>in</a:t>
            </a:r>
            <a:r>
              <a:rPr sz="1950" spc="-15" dirty="0">
                <a:solidFill>
                  <a:srgbClr val="3398DA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98DA"/>
                </a:solidFill>
                <a:latin typeface="Arial"/>
                <a:cs typeface="Arial"/>
              </a:rPr>
              <a:t>Hamlet?"</a:t>
            </a:r>
            <a:endParaRPr sz="1950">
              <a:latin typeface="Arial"/>
              <a:cs typeface="Arial"/>
            </a:endParaRPr>
          </a:p>
          <a:p>
            <a:pPr marL="328295" marR="320675" algn="ctr">
              <a:lnSpc>
                <a:spcPct val="110300"/>
              </a:lnSpc>
              <a:spcBef>
                <a:spcPts val="1185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Base:</a:t>
            </a:r>
            <a:r>
              <a:rPr sz="19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"How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do,"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said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Pierre,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Mr.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Knightley,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heightened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complexion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has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been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delightful</a:t>
            </a:r>
            <a:r>
              <a:rPr sz="19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evening,...</a:t>
            </a:r>
            <a:endParaRPr sz="1950">
              <a:latin typeface="Arial"/>
              <a:cs typeface="Arial"/>
            </a:endParaRPr>
          </a:p>
          <a:p>
            <a:pPr marL="426720" marR="419100" algn="ctr">
              <a:lnSpc>
                <a:spcPct val="107300"/>
              </a:lnSpc>
              <a:spcBef>
                <a:spcPts val="1395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PPO:</a:t>
            </a:r>
            <a:r>
              <a:rPr sz="19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"No,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don't,"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said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Miss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Stoner,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touched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his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hammer,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man.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Now,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look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strongly,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even...</a:t>
            </a:r>
            <a:endParaRPr sz="1950">
              <a:latin typeface="Arial"/>
              <a:cs typeface="Arial"/>
            </a:endParaRPr>
          </a:p>
          <a:p>
            <a:pPr marL="420370" marR="412750" algn="ctr">
              <a:lnSpc>
                <a:spcPct val="107300"/>
              </a:lnSpc>
              <a:spcBef>
                <a:spcPts val="1465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DPO:</a:t>
            </a:r>
            <a:r>
              <a:rPr sz="19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"But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must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comply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moment's,"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said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Pierre,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blushing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breaking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into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the...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19480">
              <a:lnSpc>
                <a:spcPct val="100000"/>
              </a:lnSpc>
              <a:spcBef>
                <a:spcPts val="135"/>
              </a:spcBef>
            </a:pPr>
            <a:r>
              <a:rPr dirty="0"/>
              <a:t>Challenges</a:t>
            </a:r>
            <a:r>
              <a:rPr spc="55" dirty="0"/>
              <a:t> </a:t>
            </a:r>
            <a:r>
              <a:rPr dirty="0"/>
              <a:t>&amp;</a:t>
            </a:r>
            <a:r>
              <a:rPr spc="60" dirty="0"/>
              <a:t> </a:t>
            </a:r>
            <a:r>
              <a:rPr spc="-10" dirty="0"/>
              <a:t>Limitations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65839"/>
            <a:ext cx="10629900" cy="3552190"/>
            <a:chOff x="400049" y="1765839"/>
            <a:chExt cx="10629900" cy="3552190"/>
          </a:xfrm>
        </p:grpSpPr>
        <p:sp>
          <p:nvSpPr>
            <p:cNvPr id="4" name="object 4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52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52190">
                  <a:moveTo>
                    <a:pt x="10629899" y="3552158"/>
                  </a:moveTo>
                  <a:lnTo>
                    <a:pt x="10583795" y="3552158"/>
                  </a:lnTo>
                  <a:lnTo>
                    <a:pt x="10590576" y="3550809"/>
                  </a:lnTo>
                  <a:lnTo>
                    <a:pt x="10603599" y="3545414"/>
                  </a:lnTo>
                  <a:lnTo>
                    <a:pt x="10628550" y="3512835"/>
                  </a:lnTo>
                  <a:lnTo>
                    <a:pt x="10629899" y="3506056"/>
                  </a:lnTo>
                  <a:lnTo>
                    <a:pt x="10629899" y="3552158"/>
                  </a:lnTo>
                  <a:close/>
                </a:path>
                <a:path w="10629900" h="3552190">
                  <a:moveTo>
                    <a:pt x="46102" y="3552158"/>
                  </a:moveTo>
                  <a:lnTo>
                    <a:pt x="0" y="3552158"/>
                  </a:lnTo>
                  <a:lnTo>
                    <a:pt x="0" y="3506056"/>
                  </a:lnTo>
                  <a:lnTo>
                    <a:pt x="1348" y="3512835"/>
                  </a:lnTo>
                  <a:lnTo>
                    <a:pt x="6742" y="3525859"/>
                  </a:lnTo>
                  <a:lnTo>
                    <a:pt x="10583" y="3531606"/>
                  </a:lnTo>
                  <a:lnTo>
                    <a:pt x="20550" y="3541574"/>
                  </a:lnTo>
                  <a:lnTo>
                    <a:pt x="26298" y="3545414"/>
                  </a:lnTo>
                  <a:lnTo>
                    <a:pt x="39321" y="3550809"/>
                  </a:lnTo>
                  <a:lnTo>
                    <a:pt x="46102" y="35521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10580239" y="3552157"/>
                  </a:moveTo>
                  <a:lnTo>
                    <a:pt x="49659" y="3552157"/>
                  </a:lnTo>
                  <a:lnTo>
                    <a:pt x="46203" y="3551817"/>
                  </a:lnTo>
                  <a:lnTo>
                    <a:pt x="10896" y="3531438"/>
                  </a:lnTo>
                  <a:lnTo>
                    <a:pt x="0" y="3502498"/>
                  </a:lnTo>
                  <a:lnTo>
                    <a:pt x="0" y="349900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02498"/>
                  </a:lnTo>
                  <a:lnTo>
                    <a:pt x="10611863" y="3539058"/>
                  </a:lnTo>
                  <a:lnTo>
                    <a:pt x="10583695" y="3551817"/>
                  </a:lnTo>
                  <a:lnTo>
                    <a:pt x="10580239" y="35521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259851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304142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349319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29521" y="1855895"/>
            <a:ext cx="7373620" cy="2249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80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Reward</a:t>
            </a:r>
            <a:r>
              <a:rPr sz="19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Design:</a:t>
            </a:r>
            <a:r>
              <a:rPr sz="19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Difficulty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creating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effective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reward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signals</a:t>
            </a:r>
            <a:r>
              <a:rPr sz="1950" spc="5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9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Limitations:</a:t>
            </a:r>
            <a:r>
              <a:rPr sz="195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Literary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corpus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may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ideal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factual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QA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9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Size:</a:t>
            </a:r>
            <a:r>
              <a:rPr sz="19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Relatively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small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(512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dimension)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Hallucination:</a:t>
            </a:r>
            <a:r>
              <a:rPr sz="19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Models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often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generate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fictional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irrelevant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content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Computational</a:t>
            </a:r>
            <a:r>
              <a:rPr sz="19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Constraints:</a:t>
            </a:r>
            <a:r>
              <a:rPr sz="19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Limited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training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resources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2205">
              <a:lnSpc>
                <a:spcPct val="100000"/>
              </a:lnSpc>
              <a:spcBef>
                <a:spcPts val="135"/>
              </a:spcBef>
            </a:pPr>
            <a:r>
              <a:rPr dirty="0"/>
              <a:t>Analysis</a:t>
            </a:r>
            <a:r>
              <a:rPr spc="45" dirty="0"/>
              <a:t> </a:t>
            </a:r>
            <a:r>
              <a:rPr dirty="0"/>
              <a:t>&amp;</a:t>
            </a:r>
            <a:r>
              <a:rPr spc="45" dirty="0"/>
              <a:t> </a:t>
            </a:r>
            <a:r>
              <a:rPr spc="-10" dirty="0"/>
              <a:t>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464659"/>
            <a:ext cx="10629900" cy="4154804"/>
            <a:chOff x="400049" y="1464659"/>
            <a:chExt cx="10629900" cy="4154804"/>
          </a:xfrm>
        </p:grpSpPr>
        <p:sp>
          <p:nvSpPr>
            <p:cNvPr id="4" name="object 4"/>
            <p:cNvSpPr/>
            <p:nvPr/>
          </p:nvSpPr>
          <p:spPr>
            <a:xfrm>
              <a:off x="400049" y="1464659"/>
              <a:ext cx="10629900" cy="4154804"/>
            </a:xfrm>
            <a:custGeom>
              <a:avLst/>
              <a:gdLst/>
              <a:ahLst/>
              <a:cxnLst/>
              <a:rect l="l" t="t" r="r" b="b"/>
              <a:pathLst>
                <a:path w="10629900" h="4154804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4154804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4154804">
                  <a:moveTo>
                    <a:pt x="10629899" y="4154519"/>
                  </a:moveTo>
                  <a:lnTo>
                    <a:pt x="10583795" y="4154519"/>
                  </a:lnTo>
                  <a:lnTo>
                    <a:pt x="10590576" y="4153170"/>
                  </a:lnTo>
                  <a:lnTo>
                    <a:pt x="10603599" y="4147775"/>
                  </a:lnTo>
                  <a:lnTo>
                    <a:pt x="10628550" y="4115196"/>
                  </a:lnTo>
                  <a:lnTo>
                    <a:pt x="10629899" y="4108417"/>
                  </a:lnTo>
                  <a:lnTo>
                    <a:pt x="10629899" y="4154519"/>
                  </a:lnTo>
                  <a:close/>
                </a:path>
                <a:path w="10629900" h="4154804">
                  <a:moveTo>
                    <a:pt x="46102" y="4154519"/>
                  </a:moveTo>
                  <a:lnTo>
                    <a:pt x="0" y="4154519"/>
                  </a:lnTo>
                  <a:lnTo>
                    <a:pt x="0" y="4108417"/>
                  </a:lnTo>
                  <a:lnTo>
                    <a:pt x="1348" y="4115197"/>
                  </a:lnTo>
                  <a:lnTo>
                    <a:pt x="6742" y="4128220"/>
                  </a:lnTo>
                  <a:lnTo>
                    <a:pt x="10583" y="4133968"/>
                  </a:lnTo>
                  <a:lnTo>
                    <a:pt x="20550" y="4143935"/>
                  </a:lnTo>
                  <a:lnTo>
                    <a:pt x="26298" y="4147775"/>
                  </a:lnTo>
                  <a:lnTo>
                    <a:pt x="39321" y="4153170"/>
                  </a:lnTo>
                  <a:lnTo>
                    <a:pt x="46102" y="415451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464659"/>
              <a:ext cx="10629900" cy="4154804"/>
            </a:xfrm>
            <a:custGeom>
              <a:avLst/>
              <a:gdLst/>
              <a:ahLst/>
              <a:cxnLst/>
              <a:rect l="l" t="t" r="r" b="b"/>
              <a:pathLst>
                <a:path w="10629900" h="4154804">
                  <a:moveTo>
                    <a:pt x="10580239" y="4154518"/>
                  </a:moveTo>
                  <a:lnTo>
                    <a:pt x="49659" y="4154518"/>
                  </a:lnTo>
                  <a:lnTo>
                    <a:pt x="46203" y="4154178"/>
                  </a:lnTo>
                  <a:lnTo>
                    <a:pt x="10896" y="4133799"/>
                  </a:lnTo>
                  <a:lnTo>
                    <a:pt x="0" y="4104859"/>
                  </a:lnTo>
                  <a:lnTo>
                    <a:pt x="0" y="410136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104859"/>
                  </a:lnTo>
                  <a:lnTo>
                    <a:pt x="10611863" y="4141418"/>
                  </a:lnTo>
                  <a:lnTo>
                    <a:pt x="10583695" y="4154178"/>
                  </a:lnTo>
                  <a:lnTo>
                    <a:pt x="10580239" y="415451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754" y="1854421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754" y="2306192"/>
              <a:ext cx="70866" cy="708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14408" y="2749105"/>
              <a:ext cx="71120" cy="965835"/>
            </a:xfrm>
            <a:custGeom>
              <a:avLst/>
              <a:gdLst/>
              <a:ahLst/>
              <a:cxnLst/>
              <a:rect l="l" t="t" r="r" b="b"/>
              <a:pathLst>
                <a:path w="71120" h="965835">
                  <a:moveTo>
                    <a:pt x="70866" y="894689"/>
                  </a:moveTo>
                  <a:lnTo>
                    <a:pt x="0" y="894689"/>
                  </a:lnTo>
                  <a:lnTo>
                    <a:pt x="0" y="965555"/>
                  </a:lnTo>
                  <a:lnTo>
                    <a:pt x="70866" y="965555"/>
                  </a:lnTo>
                  <a:lnTo>
                    <a:pt x="70866" y="894689"/>
                  </a:lnTo>
                  <a:close/>
                </a:path>
                <a:path w="71120" h="965835">
                  <a:moveTo>
                    <a:pt x="70866" y="442912"/>
                  </a:moveTo>
                  <a:lnTo>
                    <a:pt x="0" y="442912"/>
                  </a:lnTo>
                  <a:lnTo>
                    <a:pt x="0" y="513778"/>
                  </a:lnTo>
                  <a:lnTo>
                    <a:pt x="70866" y="513778"/>
                  </a:lnTo>
                  <a:lnTo>
                    <a:pt x="70866" y="442912"/>
                  </a:lnTo>
                  <a:close/>
                </a:path>
                <a:path w="71120" h="965835">
                  <a:moveTo>
                    <a:pt x="7086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6" y="70866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754" y="4086700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754" y="4529613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95409" y="1545856"/>
            <a:ext cx="6441440" cy="31527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RL</a:t>
            </a:r>
            <a:r>
              <a:rPr sz="195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did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significantly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improve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QA</a:t>
            </a:r>
            <a:r>
              <a:rPr sz="195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Possible </a:t>
            </a:r>
            <a:r>
              <a:rPr sz="1950" b="1" spc="-10" dirty="0">
                <a:solidFill>
                  <a:srgbClr val="333333"/>
                </a:solidFill>
                <a:latin typeface="Arial"/>
                <a:cs typeface="Arial"/>
              </a:rPr>
              <a:t>reasons:</a:t>
            </a:r>
            <a:endParaRPr sz="1950">
              <a:latin typeface="Arial"/>
              <a:cs typeface="Arial"/>
            </a:endParaRPr>
          </a:p>
          <a:p>
            <a:pPr marL="720725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Reward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design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needs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refinement</a:t>
            </a:r>
            <a:endParaRPr sz="1950">
              <a:latin typeface="Arial"/>
              <a:cs typeface="Arial"/>
            </a:endParaRPr>
          </a:p>
          <a:p>
            <a:pPr marL="720725" marR="5080">
              <a:lnSpc>
                <a:spcPts val="3560"/>
              </a:lnSpc>
              <a:spcBef>
                <a:spcPts val="2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Literary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training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vs.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factual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questions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mismatch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capacity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limitations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Generation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speed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was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consistent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approaches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models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struggled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coherence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factuality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7965">
              <a:lnSpc>
                <a:spcPct val="100000"/>
              </a:lnSpc>
              <a:spcBef>
                <a:spcPts val="135"/>
              </a:spcBef>
            </a:pPr>
            <a:r>
              <a:rPr dirty="0"/>
              <a:t>Lessons</a:t>
            </a:r>
            <a:r>
              <a:rPr spc="75" dirty="0"/>
              <a:t> </a:t>
            </a:r>
            <a:r>
              <a:rPr spc="-10" dirty="0"/>
              <a:t>Learned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65839"/>
            <a:ext cx="10629900" cy="3552190"/>
            <a:chOff x="400049" y="1765839"/>
            <a:chExt cx="10629900" cy="3552190"/>
          </a:xfrm>
        </p:grpSpPr>
        <p:sp>
          <p:nvSpPr>
            <p:cNvPr id="4" name="object 4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52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52190">
                  <a:moveTo>
                    <a:pt x="10629899" y="3552158"/>
                  </a:moveTo>
                  <a:lnTo>
                    <a:pt x="10583795" y="3552158"/>
                  </a:lnTo>
                  <a:lnTo>
                    <a:pt x="10590576" y="3550809"/>
                  </a:lnTo>
                  <a:lnTo>
                    <a:pt x="10603599" y="3545414"/>
                  </a:lnTo>
                  <a:lnTo>
                    <a:pt x="10628550" y="3512835"/>
                  </a:lnTo>
                  <a:lnTo>
                    <a:pt x="10629899" y="3506056"/>
                  </a:lnTo>
                  <a:lnTo>
                    <a:pt x="10629899" y="3552158"/>
                  </a:lnTo>
                  <a:close/>
                </a:path>
                <a:path w="10629900" h="3552190">
                  <a:moveTo>
                    <a:pt x="46102" y="3552158"/>
                  </a:moveTo>
                  <a:lnTo>
                    <a:pt x="0" y="3552158"/>
                  </a:lnTo>
                  <a:lnTo>
                    <a:pt x="0" y="3506056"/>
                  </a:lnTo>
                  <a:lnTo>
                    <a:pt x="1348" y="3512835"/>
                  </a:lnTo>
                  <a:lnTo>
                    <a:pt x="6742" y="3525859"/>
                  </a:lnTo>
                  <a:lnTo>
                    <a:pt x="10583" y="3531606"/>
                  </a:lnTo>
                  <a:lnTo>
                    <a:pt x="20550" y="3541574"/>
                  </a:lnTo>
                  <a:lnTo>
                    <a:pt x="26298" y="3545414"/>
                  </a:lnTo>
                  <a:lnTo>
                    <a:pt x="39321" y="3550809"/>
                  </a:lnTo>
                  <a:lnTo>
                    <a:pt x="46102" y="35521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10580239" y="3552157"/>
                  </a:moveTo>
                  <a:lnTo>
                    <a:pt x="49659" y="3552157"/>
                  </a:lnTo>
                  <a:lnTo>
                    <a:pt x="46203" y="3551817"/>
                  </a:lnTo>
                  <a:lnTo>
                    <a:pt x="10896" y="3531438"/>
                  </a:lnTo>
                  <a:lnTo>
                    <a:pt x="0" y="3502498"/>
                  </a:lnTo>
                  <a:lnTo>
                    <a:pt x="0" y="349900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02498"/>
                  </a:lnTo>
                  <a:lnTo>
                    <a:pt x="10611863" y="3539058"/>
                  </a:lnTo>
                  <a:lnTo>
                    <a:pt x="10583695" y="3551817"/>
                  </a:lnTo>
                  <a:lnTo>
                    <a:pt x="10580239" y="35521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259851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304142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349319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266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245"/>
              </a:spcBef>
            </a:pPr>
            <a:r>
              <a:rPr dirty="0"/>
              <a:t>RL</a:t>
            </a:r>
            <a:r>
              <a:rPr spc="-114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NLP</a:t>
            </a:r>
            <a:r>
              <a:rPr spc="-75" dirty="0"/>
              <a:t> </a:t>
            </a:r>
            <a:r>
              <a:rPr dirty="0"/>
              <a:t>requires</a:t>
            </a:r>
            <a:r>
              <a:rPr spc="-40" dirty="0"/>
              <a:t> </a:t>
            </a:r>
            <a:r>
              <a:rPr dirty="0"/>
              <a:t>careful</a:t>
            </a:r>
            <a:r>
              <a:rPr spc="-45" dirty="0"/>
              <a:t> </a:t>
            </a:r>
            <a:r>
              <a:rPr dirty="0"/>
              <a:t>reward</a:t>
            </a:r>
            <a:r>
              <a:rPr spc="-45" dirty="0"/>
              <a:t> </a:t>
            </a:r>
            <a:r>
              <a:rPr spc="-10" dirty="0"/>
              <a:t>engineering</a:t>
            </a:r>
          </a:p>
          <a:p>
            <a:pPr marL="314960" marR="749300">
              <a:lnSpc>
                <a:spcPct val="149000"/>
              </a:lnSpc>
            </a:pPr>
            <a:r>
              <a:rPr dirty="0"/>
              <a:t>Domain</a:t>
            </a:r>
            <a:r>
              <a:rPr spc="-65" dirty="0"/>
              <a:t> </a:t>
            </a:r>
            <a:r>
              <a:rPr dirty="0"/>
              <a:t>alignment</a:t>
            </a:r>
            <a:r>
              <a:rPr spc="-60" dirty="0"/>
              <a:t> </a:t>
            </a:r>
            <a:r>
              <a:rPr dirty="0"/>
              <a:t>between</a:t>
            </a:r>
            <a:r>
              <a:rPr spc="-60" dirty="0"/>
              <a:t> </a:t>
            </a:r>
            <a:r>
              <a:rPr dirty="0"/>
              <a:t>training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evaluation</a:t>
            </a:r>
            <a:r>
              <a:rPr spc="-6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10" dirty="0"/>
              <a:t>crucial </a:t>
            </a:r>
            <a:r>
              <a:rPr dirty="0"/>
              <a:t>Larger</a:t>
            </a:r>
            <a:r>
              <a:rPr spc="-40" dirty="0"/>
              <a:t> </a:t>
            </a:r>
            <a:r>
              <a:rPr dirty="0"/>
              <a:t>models</a:t>
            </a:r>
            <a:r>
              <a:rPr spc="-40" dirty="0"/>
              <a:t> </a:t>
            </a:r>
            <a:r>
              <a:rPr dirty="0"/>
              <a:t>may</a:t>
            </a:r>
            <a:r>
              <a:rPr spc="-3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needed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complex</a:t>
            </a:r>
            <a:r>
              <a:rPr spc="-35" dirty="0"/>
              <a:t> </a:t>
            </a:r>
            <a:r>
              <a:rPr dirty="0"/>
              <a:t>QA</a:t>
            </a:r>
            <a:r>
              <a:rPr spc="-135" dirty="0"/>
              <a:t> </a:t>
            </a:r>
            <a:r>
              <a:rPr spc="-10" dirty="0"/>
              <a:t>tasks</a:t>
            </a:r>
          </a:p>
          <a:p>
            <a:pPr marL="314960" marR="5080">
              <a:lnSpc>
                <a:spcPct val="149000"/>
              </a:lnSpc>
              <a:spcBef>
                <a:spcPts val="70"/>
              </a:spcBef>
            </a:pPr>
            <a:r>
              <a:rPr spc="-25" dirty="0"/>
              <a:t>Tokenization</a:t>
            </a:r>
            <a:r>
              <a:rPr spc="-20" dirty="0"/>
              <a:t> </a:t>
            </a:r>
            <a:r>
              <a:rPr dirty="0"/>
              <a:t>improvements</a:t>
            </a:r>
            <a:r>
              <a:rPr spc="-15" dirty="0"/>
              <a:t> </a:t>
            </a:r>
            <a:r>
              <a:rPr dirty="0"/>
              <a:t>(SentencePiece)</a:t>
            </a:r>
            <a:r>
              <a:rPr spc="-15" dirty="0"/>
              <a:t> </a:t>
            </a:r>
            <a:r>
              <a:rPr dirty="0"/>
              <a:t>were</a:t>
            </a:r>
            <a:r>
              <a:rPr spc="-15" dirty="0"/>
              <a:t> </a:t>
            </a:r>
            <a:r>
              <a:rPr spc="-10" dirty="0"/>
              <a:t>beneficial </a:t>
            </a:r>
            <a:r>
              <a:rPr dirty="0"/>
              <a:t>Expanded</a:t>
            </a:r>
            <a:r>
              <a:rPr spc="-30" dirty="0"/>
              <a:t> </a:t>
            </a:r>
            <a:r>
              <a:rPr dirty="0"/>
              <a:t>dataset</a:t>
            </a:r>
            <a:r>
              <a:rPr spc="-25" dirty="0"/>
              <a:t> </a:t>
            </a:r>
            <a:r>
              <a:rPr dirty="0"/>
              <a:t>improved</a:t>
            </a:r>
            <a:r>
              <a:rPr spc="-30" dirty="0"/>
              <a:t> </a:t>
            </a:r>
            <a:r>
              <a:rPr dirty="0"/>
              <a:t>stylistic</a:t>
            </a:r>
            <a:r>
              <a:rPr spc="-25" dirty="0"/>
              <a:t> </a:t>
            </a:r>
            <a:r>
              <a:rPr dirty="0"/>
              <a:t>range</a:t>
            </a:r>
            <a:r>
              <a:rPr spc="-30" dirty="0"/>
              <a:t> </a:t>
            </a:r>
            <a:r>
              <a:rPr dirty="0"/>
              <a:t>but</a:t>
            </a:r>
            <a:r>
              <a:rPr spc="-25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factual</a:t>
            </a:r>
            <a:r>
              <a:rPr spc="-25" dirty="0"/>
              <a:t> </a:t>
            </a:r>
            <a:r>
              <a:rPr spc="-10" dirty="0"/>
              <a:t>accuracy</a:t>
            </a: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78330">
              <a:lnSpc>
                <a:spcPct val="100000"/>
              </a:lnSpc>
              <a:spcBef>
                <a:spcPts val="135"/>
              </a:spcBef>
            </a:pPr>
            <a:r>
              <a:rPr dirty="0"/>
              <a:t>Future</a:t>
            </a:r>
            <a:r>
              <a:rPr spc="55" dirty="0"/>
              <a:t> </a:t>
            </a:r>
            <a:r>
              <a:rPr spc="-20" dirty="0"/>
              <a:t>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65839"/>
            <a:ext cx="10629900" cy="3552190"/>
            <a:chOff x="400049" y="1765839"/>
            <a:chExt cx="10629900" cy="3552190"/>
          </a:xfrm>
        </p:grpSpPr>
        <p:sp>
          <p:nvSpPr>
            <p:cNvPr id="4" name="object 4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52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52190">
                  <a:moveTo>
                    <a:pt x="10629899" y="3552158"/>
                  </a:moveTo>
                  <a:lnTo>
                    <a:pt x="10583795" y="3552158"/>
                  </a:lnTo>
                  <a:lnTo>
                    <a:pt x="10590576" y="3550809"/>
                  </a:lnTo>
                  <a:lnTo>
                    <a:pt x="10603599" y="3545414"/>
                  </a:lnTo>
                  <a:lnTo>
                    <a:pt x="10628550" y="3512835"/>
                  </a:lnTo>
                  <a:lnTo>
                    <a:pt x="10629899" y="3506056"/>
                  </a:lnTo>
                  <a:lnTo>
                    <a:pt x="10629899" y="3552158"/>
                  </a:lnTo>
                  <a:close/>
                </a:path>
                <a:path w="10629900" h="3552190">
                  <a:moveTo>
                    <a:pt x="46102" y="3552158"/>
                  </a:moveTo>
                  <a:lnTo>
                    <a:pt x="0" y="3552158"/>
                  </a:lnTo>
                  <a:lnTo>
                    <a:pt x="0" y="3506056"/>
                  </a:lnTo>
                  <a:lnTo>
                    <a:pt x="1348" y="3512835"/>
                  </a:lnTo>
                  <a:lnTo>
                    <a:pt x="6742" y="3525859"/>
                  </a:lnTo>
                  <a:lnTo>
                    <a:pt x="10583" y="3531606"/>
                  </a:lnTo>
                  <a:lnTo>
                    <a:pt x="20550" y="3541574"/>
                  </a:lnTo>
                  <a:lnTo>
                    <a:pt x="26298" y="3545414"/>
                  </a:lnTo>
                  <a:lnTo>
                    <a:pt x="39321" y="3550809"/>
                  </a:lnTo>
                  <a:lnTo>
                    <a:pt x="46102" y="35521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10580239" y="3552157"/>
                  </a:moveTo>
                  <a:lnTo>
                    <a:pt x="49659" y="3552157"/>
                  </a:lnTo>
                  <a:lnTo>
                    <a:pt x="46203" y="3551817"/>
                  </a:lnTo>
                  <a:lnTo>
                    <a:pt x="10896" y="3531438"/>
                  </a:lnTo>
                  <a:lnTo>
                    <a:pt x="0" y="3502498"/>
                  </a:lnTo>
                  <a:lnTo>
                    <a:pt x="0" y="349900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02498"/>
                  </a:lnTo>
                  <a:lnTo>
                    <a:pt x="10611863" y="3539058"/>
                  </a:lnTo>
                  <a:lnTo>
                    <a:pt x="10583695" y="3551817"/>
                  </a:lnTo>
                  <a:lnTo>
                    <a:pt x="10580239" y="35521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086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086" y="259851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086" y="304142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086" y="349319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086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Improved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Reward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Models: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Better</a:t>
            </a:r>
            <a:r>
              <a:rPr spc="-25" dirty="0"/>
              <a:t> </a:t>
            </a:r>
            <a:r>
              <a:rPr dirty="0"/>
              <a:t>alignment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human</a:t>
            </a:r>
            <a:r>
              <a:rPr spc="-25" dirty="0"/>
              <a:t> </a:t>
            </a:r>
            <a:r>
              <a:rPr spc="-10" dirty="0"/>
              <a:t>preferences </a:t>
            </a:r>
            <a:r>
              <a:rPr b="1" dirty="0">
                <a:latin typeface="Arial"/>
                <a:cs typeface="Arial"/>
              </a:rPr>
              <a:t>Hybrid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Retrieval-Generation: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Combine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factual</a:t>
            </a:r>
            <a:r>
              <a:rPr spc="-35" dirty="0"/>
              <a:t> </a:t>
            </a:r>
            <a:r>
              <a:rPr dirty="0"/>
              <a:t>knowledge</a:t>
            </a:r>
            <a:r>
              <a:rPr spc="-35" dirty="0"/>
              <a:t> </a:t>
            </a:r>
            <a:r>
              <a:rPr spc="-10" dirty="0"/>
              <a:t>retrieval </a:t>
            </a:r>
            <a:r>
              <a:rPr b="1" dirty="0">
                <a:latin typeface="Arial"/>
                <a:cs typeface="Arial"/>
              </a:rPr>
              <a:t>Human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Feedback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Loop: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Incorporate</a:t>
            </a:r>
            <a:r>
              <a:rPr spc="-10" dirty="0"/>
              <a:t> </a:t>
            </a:r>
            <a:r>
              <a:rPr dirty="0"/>
              <a:t>real</a:t>
            </a:r>
            <a:r>
              <a:rPr spc="-10" dirty="0"/>
              <a:t> </a:t>
            </a:r>
            <a:r>
              <a:rPr dirty="0"/>
              <a:t>user</a:t>
            </a:r>
            <a:r>
              <a:rPr spc="-15" dirty="0"/>
              <a:t> </a:t>
            </a:r>
            <a:r>
              <a:rPr spc="-10" dirty="0"/>
              <a:t>evaluations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b="1" dirty="0">
                <a:latin typeface="Arial"/>
                <a:cs typeface="Arial"/>
              </a:rPr>
              <a:t>Larger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Architectures: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Scale</a:t>
            </a:r>
            <a:r>
              <a:rPr spc="-10" dirty="0"/>
              <a:t> </a:t>
            </a:r>
            <a:r>
              <a:rPr dirty="0"/>
              <a:t>up</a:t>
            </a:r>
            <a:r>
              <a:rPr spc="-1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better</a:t>
            </a:r>
            <a:r>
              <a:rPr spc="-10" dirty="0"/>
              <a:t> performance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b="1" dirty="0">
                <a:latin typeface="Arial"/>
                <a:cs typeface="Arial"/>
              </a:rPr>
              <a:t>Domain-Specific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Fine-tuning: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spc="-25" dirty="0"/>
              <a:t>Target</a:t>
            </a:r>
            <a:r>
              <a:rPr spc="-20" dirty="0"/>
              <a:t> </a:t>
            </a:r>
            <a:r>
              <a:rPr dirty="0"/>
              <a:t>specific</a:t>
            </a:r>
            <a:r>
              <a:rPr spc="-15" dirty="0"/>
              <a:t> </a:t>
            </a:r>
            <a:r>
              <a:rPr dirty="0"/>
              <a:t>QA</a:t>
            </a:r>
            <a:r>
              <a:rPr spc="-125" dirty="0"/>
              <a:t> </a:t>
            </a:r>
            <a:r>
              <a:rPr spc="-10" dirty="0"/>
              <a:t>domains</a:t>
            </a: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spc="55" dirty="0"/>
              <a:t> </a:t>
            </a:r>
            <a:r>
              <a:rPr spc="-10" dirty="0"/>
              <a:t>Motivation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801272"/>
            <a:ext cx="10629900" cy="3481704"/>
            <a:chOff x="400049" y="1801272"/>
            <a:chExt cx="10629900" cy="3481704"/>
          </a:xfrm>
        </p:grpSpPr>
        <p:sp>
          <p:nvSpPr>
            <p:cNvPr id="4" name="object 4"/>
            <p:cNvSpPr/>
            <p:nvPr/>
          </p:nvSpPr>
          <p:spPr>
            <a:xfrm>
              <a:off x="400049" y="1801272"/>
              <a:ext cx="10629900" cy="3481704"/>
            </a:xfrm>
            <a:custGeom>
              <a:avLst/>
              <a:gdLst/>
              <a:ahLst/>
              <a:cxnLst/>
              <a:rect l="l" t="t" r="r" b="b"/>
              <a:pathLst>
                <a:path w="10629900" h="3481704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481704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481704">
                  <a:moveTo>
                    <a:pt x="10629899" y="3481292"/>
                  </a:moveTo>
                  <a:lnTo>
                    <a:pt x="10583795" y="3481292"/>
                  </a:lnTo>
                  <a:lnTo>
                    <a:pt x="10590576" y="3479943"/>
                  </a:lnTo>
                  <a:lnTo>
                    <a:pt x="10603599" y="3474548"/>
                  </a:lnTo>
                  <a:lnTo>
                    <a:pt x="10628550" y="3441970"/>
                  </a:lnTo>
                  <a:lnTo>
                    <a:pt x="10629899" y="3435190"/>
                  </a:lnTo>
                  <a:lnTo>
                    <a:pt x="10629899" y="3481292"/>
                  </a:lnTo>
                  <a:close/>
                </a:path>
                <a:path w="10629900" h="3481704">
                  <a:moveTo>
                    <a:pt x="46102" y="3481292"/>
                  </a:moveTo>
                  <a:lnTo>
                    <a:pt x="0" y="3481292"/>
                  </a:lnTo>
                  <a:lnTo>
                    <a:pt x="0" y="3435190"/>
                  </a:lnTo>
                  <a:lnTo>
                    <a:pt x="1348" y="3441970"/>
                  </a:lnTo>
                  <a:lnTo>
                    <a:pt x="6742" y="3454993"/>
                  </a:lnTo>
                  <a:lnTo>
                    <a:pt x="10583" y="3460740"/>
                  </a:lnTo>
                  <a:lnTo>
                    <a:pt x="20550" y="3470708"/>
                  </a:lnTo>
                  <a:lnTo>
                    <a:pt x="26298" y="3474548"/>
                  </a:lnTo>
                  <a:lnTo>
                    <a:pt x="39321" y="3479943"/>
                  </a:lnTo>
                  <a:lnTo>
                    <a:pt x="46102" y="348129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801272"/>
              <a:ext cx="10629900" cy="3481704"/>
            </a:xfrm>
            <a:custGeom>
              <a:avLst/>
              <a:gdLst/>
              <a:ahLst/>
              <a:cxnLst/>
              <a:rect l="l" t="t" r="r" b="b"/>
              <a:pathLst>
                <a:path w="10629900" h="3481704">
                  <a:moveTo>
                    <a:pt x="10580239" y="3481292"/>
                  </a:moveTo>
                  <a:lnTo>
                    <a:pt x="49659" y="3481292"/>
                  </a:lnTo>
                  <a:lnTo>
                    <a:pt x="46203" y="3480951"/>
                  </a:lnTo>
                  <a:lnTo>
                    <a:pt x="10896" y="3460572"/>
                  </a:lnTo>
                  <a:lnTo>
                    <a:pt x="0" y="3431632"/>
                  </a:lnTo>
                  <a:lnTo>
                    <a:pt x="0" y="342814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431632"/>
                  </a:lnTo>
                  <a:lnTo>
                    <a:pt x="10611863" y="3468192"/>
                  </a:lnTo>
                  <a:lnTo>
                    <a:pt x="10583695" y="3480951"/>
                  </a:lnTo>
                  <a:lnTo>
                    <a:pt x="10580239" y="3481292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191035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2642806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308571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537489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2584" y="1882469"/>
            <a:ext cx="8661400" cy="2143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7255">
              <a:lnSpc>
                <a:spcPct val="150500"/>
              </a:lnSpc>
              <a:spcBef>
                <a:spcPts val="135"/>
              </a:spcBef>
            </a:pP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Traditional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QA</a:t>
            </a:r>
            <a:r>
              <a:rPr sz="195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models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lack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adaptability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user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feedback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Reinforcement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Learning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(RL)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offers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potential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dynamic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improvement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Goal: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Develop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QA</a:t>
            </a:r>
            <a:r>
              <a:rPr sz="195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improves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through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interaction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  <a:spcBef>
                <a:spcPts val="10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Research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Question: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RL</a:t>
            </a:r>
            <a:r>
              <a:rPr sz="195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enhance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QA</a:t>
            </a:r>
            <a:r>
              <a:rPr sz="195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beyond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supervised</a:t>
            </a:r>
            <a:r>
              <a:rPr sz="195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learning?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71039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65839"/>
            <a:ext cx="10629900" cy="3552190"/>
            <a:chOff x="400049" y="1765839"/>
            <a:chExt cx="10629900" cy="3552190"/>
          </a:xfrm>
        </p:grpSpPr>
        <p:sp>
          <p:nvSpPr>
            <p:cNvPr id="4" name="object 4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52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52190">
                  <a:moveTo>
                    <a:pt x="10629899" y="3552158"/>
                  </a:moveTo>
                  <a:lnTo>
                    <a:pt x="10583795" y="3552158"/>
                  </a:lnTo>
                  <a:lnTo>
                    <a:pt x="10590576" y="3550809"/>
                  </a:lnTo>
                  <a:lnTo>
                    <a:pt x="10603599" y="3545414"/>
                  </a:lnTo>
                  <a:lnTo>
                    <a:pt x="10628550" y="3512835"/>
                  </a:lnTo>
                  <a:lnTo>
                    <a:pt x="10629899" y="3506056"/>
                  </a:lnTo>
                  <a:lnTo>
                    <a:pt x="10629899" y="3552158"/>
                  </a:lnTo>
                  <a:close/>
                </a:path>
                <a:path w="10629900" h="3552190">
                  <a:moveTo>
                    <a:pt x="46102" y="3552158"/>
                  </a:moveTo>
                  <a:lnTo>
                    <a:pt x="0" y="3552158"/>
                  </a:lnTo>
                  <a:lnTo>
                    <a:pt x="0" y="3506056"/>
                  </a:lnTo>
                  <a:lnTo>
                    <a:pt x="1348" y="3512835"/>
                  </a:lnTo>
                  <a:lnTo>
                    <a:pt x="6742" y="3525859"/>
                  </a:lnTo>
                  <a:lnTo>
                    <a:pt x="10583" y="3531606"/>
                  </a:lnTo>
                  <a:lnTo>
                    <a:pt x="20550" y="3541574"/>
                  </a:lnTo>
                  <a:lnTo>
                    <a:pt x="26298" y="3545414"/>
                  </a:lnTo>
                  <a:lnTo>
                    <a:pt x="39321" y="3550809"/>
                  </a:lnTo>
                  <a:lnTo>
                    <a:pt x="46102" y="35521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10580239" y="3552157"/>
                  </a:moveTo>
                  <a:lnTo>
                    <a:pt x="49659" y="3552157"/>
                  </a:lnTo>
                  <a:lnTo>
                    <a:pt x="46203" y="3551817"/>
                  </a:lnTo>
                  <a:lnTo>
                    <a:pt x="10896" y="3531438"/>
                  </a:lnTo>
                  <a:lnTo>
                    <a:pt x="0" y="3502498"/>
                  </a:lnTo>
                  <a:lnTo>
                    <a:pt x="0" y="349900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02498"/>
                  </a:lnTo>
                  <a:lnTo>
                    <a:pt x="10611863" y="3539058"/>
                  </a:lnTo>
                  <a:lnTo>
                    <a:pt x="10583695" y="3551817"/>
                  </a:lnTo>
                  <a:lnTo>
                    <a:pt x="10580239" y="35521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810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810" y="259851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810" y="304142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810" y="349319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810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869315">
              <a:lnSpc>
                <a:spcPct val="149000"/>
              </a:lnSpc>
              <a:spcBef>
                <a:spcPts val="100"/>
              </a:spcBef>
            </a:pPr>
            <a:r>
              <a:rPr dirty="0"/>
              <a:t>Successfully</a:t>
            </a:r>
            <a:r>
              <a:rPr spc="-50" dirty="0"/>
              <a:t> </a:t>
            </a:r>
            <a:r>
              <a:rPr dirty="0"/>
              <a:t>implemented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compared</a:t>
            </a:r>
            <a:r>
              <a:rPr spc="-40" dirty="0"/>
              <a:t> </a:t>
            </a:r>
            <a:r>
              <a:rPr dirty="0"/>
              <a:t>three</a:t>
            </a:r>
            <a:r>
              <a:rPr spc="-40" dirty="0"/>
              <a:t> </a:t>
            </a:r>
            <a:r>
              <a:rPr dirty="0"/>
              <a:t>QA</a:t>
            </a:r>
            <a:r>
              <a:rPr spc="-135" dirty="0"/>
              <a:t> </a:t>
            </a:r>
            <a:r>
              <a:rPr spc="-10" dirty="0"/>
              <a:t>approaches </a:t>
            </a:r>
            <a:r>
              <a:rPr dirty="0"/>
              <a:t>RL</a:t>
            </a:r>
            <a:r>
              <a:rPr spc="-100" dirty="0"/>
              <a:t> </a:t>
            </a:r>
            <a:r>
              <a:rPr dirty="0"/>
              <a:t>methods</a:t>
            </a:r>
            <a:r>
              <a:rPr spc="-25" dirty="0"/>
              <a:t> </a:t>
            </a:r>
            <a:r>
              <a:rPr dirty="0"/>
              <a:t>(PPO,</a:t>
            </a:r>
            <a:r>
              <a:rPr spc="-25" dirty="0"/>
              <a:t> </a:t>
            </a:r>
            <a:r>
              <a:rPr dirty="0"/>
              <a:t>DPO)</a:t>
            </a:r>
            <a:r>
              <a:rPr spc="-25" dirty="0"/>
              <a:t> </a:t>
            </a:r>
            <a:r>
              <a:rPr dirty="0"/>
              <a:t>show</a:t>
            </a:r>
            <a:r>
              <a:rPr spc="-25" dirty="0"/>
              <a:t> </a:t>
            </a:r>
            <a:r>
              <a:rPr dirty="0"/>
              <a:t>promise</a:t>
            </a:r>
            <a:r>
              <a:rPr spc="-25" dirty="0"/>
              <a:t> </a:t>
            </a:r>
            <a:r>
              <a:rPr dirty="0"/>
              <a:t>but</a:t>
            </a:r>
            <a:r>
              <a:rPr spc="-30" dirty="0"/>
              <a:t> </a:t>
            </a:r>
            <a:r>
              <a:rPr dirty="0"/>
              <a:t>require</a:t>
            </a:r>
            <a:r>
              <a:rPr spc="-25" dirty="0"/>
              <a:t> </a:t>
            </a:r>
            <a:r>
              <a:rPr spc="-10" dirty="0"/>
              <a:t>refinement</a:t>
            </a:r>
          </a:p>
          <a:p>
            <a:pPr marL="89535">
              <a:lnSpc>
                <a:spcPct val="100000"/>
              </a:lnSpc>
              <a:spcBef>
                <a:spcPts val="1145"/>
              </a:spcBef>
            </a:pPr>
            <a:r>
              <a:rPr spc="-25" dirty="0"/>
              <a:t>Tokenization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dataset</a:t>
            </a:r>
            <a:r>
              <a:rPr spc="-15" dirty="0"/>
              <a:t> </a:t>
            </a:r>
            <a:r>
              <a:rPr dirty="0"/>
              <a:t>improvements</a:t>
            </a:r>
            <a:r>
              <a:rPr spc="-10" dirty="0"/>
              <a:t> </a:t>
            </a:r>
            <a:r>
              <a:rPr dirty="0"/>
              <a:t>were</a:t>
            </a:r>
            <a:r>
              <a:rPr spc="-10" dirty="0"/>
              <a:t> </a:t>
            </a:r>
            <a:r>
              <a:rPr dirty="0"/>
              <a:t>more</a:t>
            </a:r>
            <a:r>
              <a:rPr spc="-15" dirty="0"/>
              <a:t> </a:t>
            </a:r>
            <a:r>
              <a:rPr dirty="0"/>
              <a:t>impactful</a:t>
            </a:r>
            <a:r>
              <a:rPr spc="-10" dirty="0"/>
              <a:t> </a:t>
            </a:r>
            <a:r>
              <a:rPr dirty="0"/>
              <a:t>than</a:t>
            </a:r>
            <a:r>
              <a:rPr spc="-10" dirty="0"/>
              <a:t> </a:t>
            </a:r>
            <a:r>
              <a:rPr spc="-25" dirty="0"/>
              <a:t>RL</a:t>
            </a:r>
          </a:p>
          <a:p>
            <a:pPr marL="89535" marR="5080">
              <a:lnSpc>
                <a:spcPct val="149000"/>
              </a:lnSpc>
              <a:spcBef>
                <a:spcPts val="70"/>
              </a:spcBef>
            </a:pPr>
            <a:r>
              <a:rPr dirty="0"/>
              <a:t>Challenges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QA</a:t>
            </a:r>
            <a:r>
              <a:rPr spc="-135" dirty="0"/>
              <a:t> </a:t>
            </a:r>
            <a:r>
              <a:rPr dirty="0"/>
              <a:t>remain:</a:t>
            </a:r>
            <a:r>
              <a:rPr spc="-30" dirty="0"/>
              <a:t> </a:t>
            </a:r>
            <a:r>
              <a:rPr dirty="0"/>
              <a:t>coherence,</a:t>
            </a:r>
            <a:r>
              <a:rPr spc="-35" dirty="0"/>
              <a:t> </a:t>
            </a:r>
            <a:r>
              <a:rPr spc="-10" dirty="0"/>
              <a:t>factuality,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domain</a:t>
            </a:r>
            <a:r>
              <a:rPr spc="-30" dirty="0"/>
              <a:t> </a:t>
            </a:r>
            <a:r>
              <a:rPr spc="-10" dirty="0"/>
              <a:t>adaptation </a:t>
            </a:r>
            <a:r>
              <a:rPr dirty="0"/>
              <a:t>Future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focus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better</a:t>
            </a:r>
            <a:r>
              <a:rPr spc="-30" dirty="0"/>
              <a:t> </a:t>
            </a:r>
            <a:r>
              <a:rPr dirty="0"/>
              <a:t>reward</a:t>
            </a:r>
            <a:r>
              <a:rPr spc="-30" dirty="0"/>
              <a:t> </a:t>
            </a:r>
            <a:r>
              <a:rPr dirty="0"/>
              <a:t>design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human</a:t>
            </a:r>
            <a:r>
              <a:rPr spc="-30" dirty="0"/>
              <a:t> </a:t>
            </a:r>
            <a:r>
              <a:rPr spc="-10" dirty="0"/>
              <a:t>feedback</a:t>
            </a: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35"/>
              </a:spcBef>
            </a:pPr>
            <a:r>
              <a:rPr dirty="0"/>
              <a:t>Thank</a:t>
            </a:r>
            <a:r>
              <a:rPr spc="-80" dirty="0"/>
              <a:t> </a:t>
            </a:r>
            <a:r>
              <a:rPr spc="-10" dirty="0"/>
              <a:t>You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Questions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2111311"/>
            <a:ext cx="10629900" cy="2861310"/>
            <a:chOff x="400049" y="2111311"/>
            <a:chExt cx="10629900" cy="2861310"/>
          </a:xfrm>
        </p:grpSpPr>
        <p:sp>
          <p:nvSpPr>
            <p:cNvPr id="4" name="object 4"/>
            <p:cNvSpPr/>
            <p:nvPr/>
          </p:nvSpPr>
          <p:spPr>
            <a:xfrm>
              <a:off x="400049" y="2111311"/>
              <a:ext cx="10629900" cy="2861310"/>
            </a:xfrm>
            <a:custGeom>
              <a:avLst/>
              <a:gdLst/>
              <a:ahLst/>
              <a:cxnLst/>
              <a:rect l="l" t="t" r="r" b="b"/>
              <a:pathLst>
                <a:path w="10629900" h="286131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86131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861310">
                  <a:moveTo>
                    <a:pt x="10629899" y="2861214"/>
                  </a:moveTo>
                  <a:lnTo>
                    <a:pt x="10583795" y="2861214"/>
                  </a:lnTo>
                  <a:lnTo>
                    <a:pt x="10590576" y="2859865"/>
                  </a:lnTo>
                  <a:lnTo>
                    <a:pt x="10603599" y="2854470"/>
                  </a:lnTo>
                  <a:lnTo>
                    <a:pt x="10628550" y="2821892"/>
                  </a:lnTo>
                  <a:lnTo>
                    <a:pt x="10629899" y="2815112"/>
                  </a:lnTo>
                  <a:lnTo>
                    <a:pt x="10629899" y="2861214"/>
                  </a:lnTo>
                  <a:close/>
                </a:path>
                <a:path w="10629900" h="2861310">
                  <a:moveTo>
                    <a:pt x="46103" y="2861214"/>
                  </a:moveTo>
                  <a:lnTo>
                    <a:pt x="0" y="2861214"/>
                  </a:lnTo>
                  <a:lnTo>
                    <a:pt x="0" y="2815113"/>
                  </a:lnTo>
                  <a:lnTo>
                    <a:pt x="1348" y="2821892"/>
                  </a:lnTo>
                  <a:lnTo>
                    <a:pt x="6742" y="2834915"/>
                  </a:lnTo>
                  <a:lnTo>
                    <a:pt x="10583" y="2840663"/>
                  </a:lnTo>
                  <a:lnTo>
                    <a:pt x="20550" y="2850630"/>
                  </a:lnTo>
                  <a:lnTo>
                    <a:pt x="26298" y="2854470"/>
                  </a:lnTo>
                  <a:lnTo>
                    <a:pt x="39321" y="2859865"/>
                  </a:lnTo>
                  <a:lnTo>
                    <a:pt x="46103" y="286121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2111311"/>
              <a:ext cx="10629900" cy="2861310"/>
            </a:xfrm>
            <a:custGeom>
              <a:avLst/>
              <a:gdLst/>
              <a:ahLst/>
              <a:cxnLst/>
              <a:rect l="l" t="t" r="r" b="b"/>
              <a:pathLst>
                <a:path w="10629900" h="2861310">
                  <a:moveTo>
                    <a:pt x="10580239" y="2861214"/>
                  </a:moveTo>
                  <a:lnTo>
                    <a:pt x="49659" y="2861214"/>
                  </a:lnTo>
                  <a:lnTo>
                    <a:pt x="46203" y="2860874"/>
                  </a:lnTo>
                  <a:lnTo>
                    <a:pt x="10896" y="2840494"/>
                  </a:lnTo>
                  <a:lnTo>
                    <a:pt x="0" y="2811554"/>
                  </a:lnTo>
                  <a:lnTo>
                    <a:pt x="0" y="280806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811554"/>
                  </a:lnTo>
                  <a:lnTo>
                    <a:pt x="10611863" y="2848114"/>
                  </a:lnTo>
                  <a:lnTo>
                    <a:pt x="10583695" y="2860874"/>
                  </a:lnTo>
                  <a:lnTo>
                    <a:pt x="10580239" y="286121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47028" y="2193554"/>
            <a:ext cx="6936105" cy="115951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sz="2350" b="1" dirty="0">
                <a:solidFill>
                  <a:srgbClr val="333333"/>
                </a:solidFill>
                <a:latin typeface="Arial"/>
                <a:cs typeface="Arial"/>
              </a:rPr>
              <a:t>GitHub:</a:t>
            </a:r>
            <a:r>
              <a:rPr sz="2350" b="1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0" spc="-25" dirty="0">
                <a:solidFill>
                  <a:srgbClr val="50483C"/>
                </a:solidFill>
                <a:latin typeface="Arial"/>
                <a:cs typeface="Arial"/>
                <a:hlinkClick r:id="rId2"/>
              </a:rPr>
              <a:t>github.com/Deep-Learning-</a:t>
            </a:r>
            <a:r>
              <a:rPr sz="2350" spc="-10" dirty="0">
                <a:solidFill>
                  <a:srgbClr val="50483C"/>
                </a:solidFill>
                <a:latin typeface="Arial"/>
                <a:cs typeface="Arial"/>
                <a:hlinkClick r:id="rId2"/>
              </a:rPr>
              <a:t>CS/NLP_project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45"/>
              </a:spcBef>
            </a:pPr>
            <a:r>
              <a:rPr sz="2350" b="1" dirty="0">
                <a:solidFill>
                  <a:srgbClr val="333333"/>
                </a:solidFill>
                <a:latin typeface="Arial"/>
                <a:cs typeface="Arial"/>
              </a:rPr>
              <a:t>Contact:</a:t>
            </a:r>
            <a:r>
              <a:rPr sz="2350" b="1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50" spc="-10" dirty="0">
                <a:solidFill>
                  <a:srgbClr val="50483C"/>
                </a:solidFill>
                <a:latin typeface="Arial"/>
                <a:cs typeface="Arial"/>
                <a:hlinkClick r:id="rId3"/>
              </a:rPr>
              <a:t>shars11@pfw.edu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7175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spc="55" dirty="0"/>
              <a:t> </a:t>
            </a:r>
            <a:r>
              <a:rPr spc="-10" dirty="0"/>
              <a:t>Evolution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694973"/>
            <a:ext cx="10629900" cy="3694429"/>
            <a:chOff x="400049" y="1694973"/>
            <a:chExt cx="10629900" cy="3694429"/>
          </a:xfrm>
        </p:grpSpPr>
        <p:sp>
          <p:nvSpPr>
            <p:cNvPr id="4" name="object 4"/>
            <p:cNvSpPr/>
            <p:nvPr/>
          </p:nvSpPr>
          <p:spPr>
            <a:xfrm>
              <a:off x="400049" y="1694973"/>
              <a:ext cx="10629900" cy="3694429"/>
            </a:xfrm>
            <a:custGeom>
              <a:avLst/>
              <a:gdLst/>
              <a:ahLst/>
              <a:cxnLst/>
              <a:rect l="l" t="t" r="r" b="b"/>
              <a:pathLst>
                <a:path w="10629900" h="3694429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694429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694429">
                  <a:moveTo>
                    <a:pt x="10629899" y="3693890"/>
                  </a:moveTo>
                  <a:lnTo>
                    <a:pt x="10583795" y="3693890"/>
                  </a:lnTo>
                  <a:lnTo>
                    <a:pt x="10590576" y="3692541"/>
                  </a:lnTo>
                  <a:lnTo>
                    <a:pt x="10603599" y="3687146"/>
                  </a:lnTo>
                  <a:lnTo>
                    <a:pt x="10628550" y="3654567"/>
                  </a:lnTo>
                  <a:lnTo>
                    <a:pt x="10629899" y="3647788"/>
                  </a:lnTo>
                  <a:lnTo>
                    <a:pt x="10629899" y="3693890"/>
                  </a:lnTo>
                  <a:close/>
                </a:path>
                <a:path w="10629900" h="3694429">
                  <a:moveTo>
                    <a:pt x="46102" y="3693890"/>
                  </a:moveTo>
                  <a:lnTo>
                    <a:pt x="0" y="3693890"/>
                  </a:lnTo>
                  <a:lnTo>
                    <a:pt x="0" y="3647788"/>
                  </a:lnTo>
                  <a:lnTo>
                    <a:pt x="1348" y="3654567"/>
                  </a:lnTo>
                  <a:lnTo>
                    <a:pt x="6742" y="3667591"/>
                  </a:lnTo>
                  <a:lnTo>
                    <a:pt x="10583" y="3673338"/>
                  </a:lnTo>
                  <a:lnTo>
                    <a:pt x="20550" y="3683306"/>
                  </a:lnTo>
                  <a:lnTo>
                    <a:pt x="26298" y="3687146"/>
                  </a:lnTo>
                  <a:lnTo>
                    <a:pt x="39321" y="3692541"/>
                  </a:lnTo>
                  <a:lnTo>
                    <a:pt x="46102" y="369389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694973"/>
              <a:ext cx="10629900" cy="3694429"/>
            </a:xfrm>
            <a:custGeom>
              <a:avLst/>
              <a:gdLst/>
              <a:ahLst/>
              <a:cxnLst/>
              <a:rect l="l" t="t" r="r" b="b"/>
              <a:pathLst>
                <a:path w="10629900" h="3694429">
                  <a:moveTo>
                    <a:pt x="10580239" y="3693890"/>
                  </a:moveTo>
                  <a:lnTo>
                    <a:pt x="49659" y="3693890"/>
                  </a:lnTo>
                  <a:lnTo>
                    <a:pt x="46203" y="3693549"/>
                  </a:lnTo>
                  <a:lnTo>
                    <a:pt x="10896" y="3673169"/>
                  </a:lnTo>
                  <a:lnTo>
                    <a:pt x="0" y="3644230"/>
                  </a:lnTo>
                  <a:lnTo>
                    <a:pt x="0" y="364074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644230"/>
                  </a:lnTo>
                  <a:lnTo>
                    <a:pt x="10611863" y="3680789"/>
                  </a:lnTo>
                  <a:lnTo>
                    <a:pt x="10583695" y="3693549"/>
                  </a:lnTo>
                  <a:lnTo>
                    <a:pt x="10580239" y="369389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084736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85540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626071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068984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2584" y="1900186"/>
            <a:ext cx="9636125" cy="233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5765">
              <a:lnSpc>
                <a:spcPct val="110300"/>
              </a:lnSpc>
              <a:spcBef>
                <a:spcPts val="100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9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1:</a:t>
            </a:r>
            <a:r>
              <a:rPr sz="19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Base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transformer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character-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level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tokenization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Shakespeare dataset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  <a:spcBef>
                <a:spcPts val="975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9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2:</a:t>
            </a:r>
            <a:r>
              <a:rPr sz="19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Enhanced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tokenization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(SentencePiece)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expanded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literary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corpus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(6.34M characters)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9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3:</a:t>
            </a:r>
            <a:r>
              <a:rPr sz="19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Implemented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RL</a:t>
            </a:r>
            <a:r>
              <a:rPr sz="195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techniques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(PPO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DPO)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9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4:</a:t>
            </a:r>
            <a:r>
              <a:rPr sz="19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Comprehensive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benchmarking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comparative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882D-042E-BDB0-41BD-A7E5F0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DBBF-7071-B205-A5F5-986775526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94F8-5F74-33F4-91B0-438D4AC7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562"/>
            <a:ext cx="12089575" cy="66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2555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9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340643"/>
            <a:ext cx="3571875" cy="4403090"/>
            <a:chOff x="400049" y="1340643"/>
            <a:chExt cx="3571875" cy="4403090"/>
          </a:xfrm>
        </p:grpSpPr>
        <p:sp>
          <p:nvSpPr>
            <p:cNvPr id="4" name="object 4"/>
            <p:cNvSpPr/>
            <p:nvPr/>
          </p:nvSpPr>
          <p:spPr>
            <a:xfrm>
              <a:off x="400049" y="1340643"/>
              <a:ext cx="3571875" cy="4403090"/>
            </a:xfrm>
            <a:custGeom>
              <a:avLst/>
              <a:gdLst/>
              <a:ahLst/>
              <a:cxnLst/>
              <a:rect l="l" t="t" r="r" b="b"/>
              <a:pathLst>
                <a:path w="3571875" h="44030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4403090">
                  <a:moveTo>
                    <a:pt x="3571493" y="4402550"/>
                  </a:moveTo>
                  <a:lnTo>
                    <a:pt x="3461763" y="4402550"/>
                  </a:lnTo>
                  <a:lnTo>
                    <a:pt x="3468544" y="4401200"/>
                  </a:lnTo>
                  <a:lnTo>
                    <a:pt x="3481567" y="4395806"/>
                  </a:lnTo>
                  <a:lnTo>
                    <a:pt x="3506517" y="4363227"/>
                  </a:lnTo>
                  <a:lnTo>
                    <a:pt x="3507866" y="4356448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4402550"/>
                  </a:lnTo>
                  <a:close/>
                </a:path>
                <a:path w="3571875" h="4403090">
                  <a:moveTo>
                    <a:pt x="46102" y="4402550"/>
                  </a:moveTo>
                  <a:lnTo>
                    <a:pt x="0" y="4402550"/>
                  </a:lnTo>
                  <a:lnTo>
                    <a:pt x="0" y="4356448"/>
                  </a:lnTo>
                  <a:lnTo>
                    <a:pt x="1348" y="4363227"/>
                  </a:lnTo>
                  <a:lnTo>
                    <a:pt x="6742" y="4376251"/>
                  </a:lnTo>
                  <a:lnTo>
                    <a:pt x="10583" y="4381998"/>
                  </a:lnTo>
                  <a:lnTo>
                    <a:pt x="20550" y="4391965"/>
                  </a:lnTo>
                  <a:lnTo>
                    <a:pt x="26298" y="4395806"/>
                  </a:lnTo>
                  <a:lnTo>
                    <a:pt x="39321" y="4401200"/>
                  </a:lnTo>
                  <a:lnTo>
                    <a:pt x="46102" y="440255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340643"/>
              <a:ext cx="3508375" cy="4403090"/>
            </a:xfrm>
            <a:custGeom>
              <a:avLst/>
              <a:gdLst/>
              <a:ahLst/>
              <a:cxnLst/>
              <a:rect l="l" t="t" r="r" b="b"/>
              <a:pathLst>
                <a:path w="3508375" h="4403090">
                  <a:moveTo>
                    <a:pt x="3458207" y="4402549"/>
                  </a:moveTo>
                  <a:lnTo>
                    <a:pt x="49659" y="4402549"/>
                  </a:lnTo>
                  <a:lnTo>
                    <a:pt x="46203" y="4402209"/>
                  </a:lnTo>
                  <a:lnTo>
                    <a:pt x="10896" y="4381830"/>
                  </a:lnTo>
                  <a:lnTo>
                    <a:pt x="0" y="4352890"/>
                  </a:lnTo>
                  <a:lnTo>
                    <a:pt x="0" y="434940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4352890"/>
                  </a:lnTo>
                  <a:lnTo>
                    <a:pt x="3489831" y="4389450"/>
                  </a:lnTo>
                  <a:lnTo>
                    <a:pt x="3461663" y="4402209"/>
                  </a:lnTo>
                  <a:lnTo>
                    <a:pt x="3458207" y="44025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8021" y="1443101"/>
            <a:ext cx="14319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Components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1544" y="2155602"/>
            <a:ext cx="71120" cy="2374265"/>
            <a:chOff x="931544" y="2155602"/>
            <a:chExt cx="71120" cy="23742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155602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91741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68807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458747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22584" y="1979910"/>
            <a:ext cx="231457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675">
              <a:lnSpc>
                <a:spcPct val="107300"/>
              </a:lnSpc>
              <a:spcBef>
                <a:spcPts val="100"/>
              </a:spcBef>
            </a:pP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Transformer-based architecture</a:t>
            </a:r>
            <a:endParaRPr sz="1950">
              <a:latin typeface="Arial"/>
              <a:cs typeface="Arial"/>
            </a:endParaRPr>
          </a:p>
          <a:p>
            <a:pPr marL="12700" marR="624840">
              <a:lnSpc>
                <a:spcPct val="110300"/>
              </a:lnSpc>
              <a:spcBef>
                <a:spcPts val="905"/>
              </a:spcBef>
            </a:pP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SentencePiece tokenization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10300"/>
              </a:lnSpc>
              <a:spcBef>
                <a:spcPts val="90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Special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conversation tokens</a:t>
            </a:r>
            <a:endParaRPr sz="1950">
              <a:latin typeface="Arial"/>
              <a:cs typeface="Arial"/>
            </a:endParaRPr>
          </a:p>
          <a:p>
            <a:pPr marL="12700" marR="543560">
              <a:lnSpc>
                <a:spcPct val="107300"/>
              </a:lnSpc>
              <a:spcBef>
                <a:spcPts val="98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Context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window optimization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20311" y="1340643"/>
            <a:ext cx="7009765" cy="4403090"/>
            <a:chOff x="4020311" y="1340643"/>
            <a:chExt cx="7009765" cy="4403090"/>
          </a:xfrm>
        </p:grpSpPr>
        <p:sp>
          <p:nvSpPr>
            <p:cNvPr id="14" name="object 14"/>
            <p:cNvSpPr/>
            <p:nvPr/>
          </p:nvSpPr>
          <p:spPr>
            <a:xfrm>
              <a:off x="4020311" y="1340643"/>
              <a:ext cx="111125" cy="4403090"/>
            </a:xfrm>
            <a:custGeom>
              <a:avLst/>
              <a:gdLst/>
              <a:ahLst/>
              <a:cxnLst/>
              <a:rect l="l" t="t" r="r" b="b"/>
              <a:pathLst>
                <a:path w="111125" h="4403090">
                  <a:moveTo>
                    <a:pt x="110872" y="4402550"/>
                  </a:moveTo>
                  <a:lnTo>
                    <a:pt x="0" y="4402550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4356448"/>
                  </a:lnTo>
                  <a:lnTo>
                    <a:pt x="85320" y="4391965"/>
                  </a:lnTo>
                  <a:lnTo>
                    <a:pt x="104091" y="4401200"/>
                  </a:lnTo>
                  <a:lnTo>
                    <a:pt x="110872" y="440255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5081" y="1340643"/>
              <a:ext cx="6944995" cy="4403090"/>
            </a:xfrm>
            <a:custGeom>
              <a:avLst/>
              <a:gdLst/>
              <a:ahLst/>
              <a:cxnLst/>
              <a:rect l="l" t="t" r="r" b="b"/>
              <a:pathLst>
                <a:path w="6944995" h="4403090">
                  <a:moveTo>
                    <a:pt x="6944868" y="4402550"/>
                  </a:moveTo>
                  <a:lnTo>
                    <a:pt x="49659" y="4402550"/>
                  </a:lnTo>
                  <a:lnTo>
                    <a:pt x="46203" y="4402209"/>
                  </a:lnTo>
                  <a:lnTo>
                    <a:pt x="10895" y="4381830"/>
                  </a:lnTo>
                  <a:lnTo>
                    <a:pt x="0" y="435289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944868" y="0"/>
                  </a:lnTo>
                  <a:lnTo>
                    <a:pt x="6944868" y="440255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68128" y="1443101"/>
            <a:ext cx="15557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Specifications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84685" y="2155602"/>
            <a:ext cx="71120" cy="1851660"/>
            <a:chOff x="5484685" y="2155602"/>
            <a:chExt cx="71120" cy="185166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685" y="2155602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685" y="2598514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685" y="3041427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685" y="3493198"/>
              <a:ext cx="70866" cy="70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685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676001" y="1855895"/>
            <a:ext cx="4542790" cy="224917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12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layers,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12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attention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heads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512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embedding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dimension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25,000</a:t>
            </a:r>
            <a:r>
              <a:rPr sz="195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vocabulary</a:t>
            </a:r>
            <a:r>
              <a:rPr sz="195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size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490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Special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tokens: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&lt;USER&gt;,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&lt;ASSISTANT&gt;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Context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window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512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tokens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9390">
              <a:lnSpc>
                <a:spcPct val="100000"/>
              </a:lnSpc>
              <a:spcBef>
                <a:spcPts val="135"/>
              </a:spcBef>
            </a:pPr>
            <a:r>
              <a:rPr dirty="0"/>
              <a:t>Dataset</a:t>
            </a:r>
            <a:r>
              <a:rPr spc="65" dirty="0"/>
              <a:t> </a:t>
            </a:r>
            <a:r>
              <a:rPr spc="-10" dirty="0"/>
              <a:t>Evolution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53241"/>
            <a:ext cx="5379085" cy="3977640"/>
            <a:chOff x="400049" y="1553241"/>
            <a:chExt cx="5379085" cy="3977640"/>
          </a:xfrm>
        </p:grpSpPr>
        <p:sp>
          <p:nvSpPr>
            <p:cNvPr id="4" name="object 4"/>
            <p:cNvSpPr/>
            <p:nvPr/>
          </p:nvSpPr>
          <p:spPr>
            <a:xfrm>
              <a:off x="400049" y="1553241"/>
              <a:ext cx="5379085" cy="3977640"/>
            </a:xfrm>
            <a:custGeom>
              <a:avLst/>
              <a:gdLst/>
              <a:ahLst/>
              <a:cxnLst/>
              <a:rect l="l" t="t" r="r" b="b"/>
              <a:pathLst>
                <a:path w="5379085" h="397764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3977640">
                  <a:moveTo>
                    <a:pt x="5378957" y="3977354"/>
                  </a:moveTo>
                  <a:lnTo>
                    <a:pt x="5268846" y="3977354"/>
                  </a:lnTo>
                  <a:lnTo>
                    <a:pt x="5275627" y="3976005"/>
                  </a:lnTo>
                  <a:lnTo>
                    <a:pt x="5288650" y="3970611"/>
                  </a:lnTo>
                  <a:lnTo>
                    <a:pt x="5313600" y="3938031"/>
                  </a:lnTo>
                  <a:lnTo>
                    <a:pt x="5314949" y="3931252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3977354"/>
                  </a:lnTo>
                  <a:close/>
                </a:path>
                <a:path w="5379085" h="3977640">
                  <a:moveTo>
                    <a:pt x="46102" y="3977354"/>
                  </a:moveTo>
                  <a:lnTo>
                    <a:pt x="0" y="3977354"/>
                  </a:lnTo>
                  <a:lnTo>
                    <a:pt x="0" y="3931252"/>
                  </a:lnTo>
                  <a:lnTo>
                    <a:pt x="1348" y="3938031"/>
                  </a:lnTo>
                  <a:lnTo>
                    <a:pt x="6742" y="3951055"/>
                  </a:lnTo>
                  <a:lnTo>
                    <a:pt x="10583" y="3956803"/>
                  </a:lnTo>
                  <a:lnTo>
                    <a:pt x="20550" y="3966770"/>
                  </a:lnTo>
                  <a:lnTo>
                    <a:pt x="26298" y="3970610"/>
                  </a:lnTo>
                  <a:lnTo>
                    <a:pt x="39321" y="3976005"/>
                  </a:lnTo>
                  <a:lnTo>
                    <a:pt x="46102" y="397735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53241"/>
              <a:ext cx="5314950" cy="3977640"/>
            </a:xfrm>
            <a:custGeom>
              <a:avLst/>
              <a:gdLst/>
              <a:ahLst/>
              <a:cxnLst/>
              <a:rect l="l" t="t" r="r" b="b"/>
              <a:pathLst>
                <a:path w="5314950" h="3977640">
                  <a:moveTo>
                    <a:pt x="5265290" y="3977353"/>
                  </a:moveTo>
                  <a:lnTo>
                    <a:pt x="49659" y="3977353"/>
                  </a:lnTo>
                  <a:lnTo>
                    <a:pt x="46203" y="3977013"/>
                  </a:lnTo>
                  <a:lnTo>
                    <a:pt x="10896" y="3956633"/>
                  </a:lnTo>
                  <a:lnTo>
                    <a:pt x="0" y="3927694"/>
                  </a:lnTo>
                  <a:lnTo>
                    <a:pt x="0" y="392420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3927694"/>
                  </a:lnTo>
                  <a:lnTo>
                    <a:pt x="5296914" y="3964253"/>
                  </a:lnTo>
                  <a:lnTo>
                    <a:pt x="5268746" y="3977013"/>
                  </a:lnTo>
                  <a:lnTo>
                    <a:pt x="5265290" y="39773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5323" y="2368200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5323" y="281111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5323" y="3262883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5323" y="3705796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36363" y="1655698"/>
            <a:ext cx="344487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Initial</a:t>
            </a:r>
            <a:r>
              <a:rPr sz="1950" spc="-5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Dataset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"tiny_shakespeare"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corpus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1.1M characters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total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49000"/>
              </a:lnSpc>
              <a:spcBef>
                <a:spcPts val="7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Limited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vocabulary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context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structured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QA</a:t>
            </a:r>
            <a:r>
              <a:rPr sz="195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format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43934" y="1537366"/>
            <a:ext cx="5202174" cy="3977640"/>
            <a:chOff x="5827775" y="1553241"/>
            <a:chExt cx="5202174" cy="3977640"/>
          </a:xfrm>
        </p:grpSpPr>
        <p:sp>
          <p:nvSpPr>
            <p:cNvPr id="12" name="object 12"/>
            <p:cNvSpPr/>
            <p:nvPr/>
          </p:nvSpPr>
          <p:spPr>
            <a:xfrm>
              <a:off x="5827775" y="1553241"/>
              <a:ext cx="110489" cy="3977640"/>
            </a:xfrm>
            <a:custGeom>
              <a:avLst/>
              <a:gdLst/>
              <a:ahLst/>
              <a:cxnLst/>
              <a:rect l="l" t="t" r="r" b="b"/>
              <a:pathLst>
                <a:path w="110489" h="3977640">
                  <a:moveTo>
                    <a:pt x="110491" y="3977354"/>
                  </a:moveTo>
                  <a:lnTo>
                    <a:pt x="0" y="3977354"/>
                  </a:lnTo>
                  <a:lnTo>
                    <a:pt x="0" y="0"/>
                  </a:lnTo>
                  <a:lnTo>
                    <a:pt x="110489" y="0"/>
                  </a:lnTo>
                  <a:lnTo>
                    <a:pt x="103710" y="1348"/>
                  </a:lnTo>
                  <a:lnTo>
                    <a:pt x="90686" y="6742"/>
                  </a:lnTo>
                  <a:lnTo>
                    <a:pt x="65737" y="39321"/>
                  </a:lnTo>
                  <a:lnTo>
                    <a:pt x="64388" y="46101"/>
                  </a:lnTo>
                  <a:lnTo>
                    <a:pt x="64388" y="3931252"/>
                  </a:lnTo>
                  <a:lnTo>
                    <a:pt x="84939" y="3966770"/>
                  </a:lnTo>
                  <a:lnTo>
                    <a:pt x="103710" y="3976005"/>
                  </a:lnTo>
                  <a:lnTo>
                    <a:pt x="110491" y="397735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2164" y="1553241"/>
              <a:ext cx="5137785" cy="3977640"/>
            </a:xfrm>
            <a:custGeom>
              <a:avLst/>
              <a:gdLst/>
              <a:ahLst/>
              <a:cxnLst/>
              <a:rect l="l" t="t" r="r" b="b"/>
              <a:pathLst>
                <a:path w="5137784" h="3977640">
                  <a:moveTo>
                    <a:pt x="5137785" y="3977354"/>
                  </a:moveTo>
                  <a:lnTo>
                    <a:pt x="49659" y="3977354"/>
                  </a:lnTo>
                  <a:lnTo>
                    <a:pt x="46203" y="3977013"/>
                  </a:lnTo>
                  <a:lnTo>
                    <a:pt x="10896" y="3956633"/>
                  </a:lnTo>
                  <a:lnTo>
                    <a:pt x="0" y="392769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397735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59" y="2368200"/>
              <a:ext cx="70866" cy="70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59" y="2811112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59" y="3581780"/>
              <a:ext cx="70866" cy="7086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14699" y="1655698"/>
            <a:ext cx="4464050" cy="316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Expanded</a:t>
            </a:r>
            <a:r>
              <a:rPr sz="1950" spc="-9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Dataset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Multiple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literary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works: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6.34M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characters</a:t>
            </a:r>
            <a:endParaRPr sz="1950" dirty="0">
              <a:latin typeface="Arial"/>
              <a:cs typeface="Arial"/>
            </a:endParaRPr>
          </a:p>
          <a:p>
            <a:pPr marL="12700" marR="86360">
              <a:lnSpc>
                <a:spcPct val="110300"/>
              </a:lnSpc>
              <a:spcBef>
                <a:spcPts val="905"/>
              </a:spcBef>
            </a:pPr>
            <a:r>
              <a:rPr lang="en-US" sz="1950" dirty="0">
                <a:solidFill>
                  <a:srgbClr val="333333"/>
                </a:solidFill>
                <a:latin typeface="Arial"/>
                <a:cs typeface="Arial"/>
              </a:rPr>
              <a:t>Text included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Pride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Prejudice,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Dracula,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Frankenstein,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etc.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3,000</a:t>
            </a:r>
            <a:r>
              <a:rPr sz="195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conversational</a:t>
            </a:r>
            <a:r>
              <a:rPr sz="19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QA</a:t>
            </a:r>
            <a:r>
              <a:rPr sz="195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pairs</a:t>
            </a:r>
            <a:r>
              <a:rPr lang="en-US" sz="1950" spc="-10" dirty="0">
                <a:solidFill>
                  <a:srgbClr val="333333"/>
                </a:solidFill>
                <a:latin typeface="Arial"/>
                <a:cs typeface="Arial"/>
              </a:rPr>
              <a:t> from </a:t>
            </a:r>
            <a:r>
              <a:rPr lang="en-US" sz="1950" spc="-10" dirty="0" err="1">
                <a:solidFill>
                  <a:srgbClr val="333333"/>
                </a:solidFill>
                <a:latin typeface="Arial"/>
                <a:cs typeface="Arial"/>
              </a:rPr>
              <a:t>SQuAD</a:t>
            </a:r>
            <a:r>
              <a:rPr lang="en-US" sz="1950" spc="-10" dirty="0">
                <a:solidFill>
                  <a:srgbClr val="333333"/>
                </a:solidFill>
                <a:latin typeface="Arial"/>
                <a:cs typeface="Arial"/>
              </a:rPr>
              <a:t> dataset</a:t>
            </a:r>
            <a:endParaRPr lang="en-US" sz="195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Structured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special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tokens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better context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3D146DB9-B027-A3C7-3B37-92F0D0330C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6539818" y="4017676"/>
            <a:ext cx="70866" cy="70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Reinforcement</a:t>
            </a:r>
            <a:r>
              <a:rPr spc="105" dirty="0"/>
              <a:t> </a:t>
            </a:r>
            <a:r>
              <a:rPr dirty="0"/>
              <a:t>Learning</a:t>
            </a:r>
            <a:r>
              <a:rPr spc="-60" dirty="0"/>
              <a:t> </a:t>
            </a:r>
            <a:r>
              <a:rPr spc="-10" dirty="0"/>
              <a:t>Approaches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500092"/>
            <a:ext cx="3571875" cy="4083685"/>
            <a:chOff x="400049" y="1500092"/>
            <a:chExt cx="3571875" cy="4083685"/>
          </a:xfrm>
        </p:grpSpPr>
        <p:sp>
          <p:nvSpPr>
            <p:cNvPr id="4" name="object 4"/>
            <p:cNvSpPr/>
            <p:nvPr/>
          </p:nvSpPr>
          <p:spPr>
            <a:xfrm>
              <a:off x="400049" y="1500092"/>
              <a:ext cx="3571875" cy="4083685"/>
            </a:xfrm>
            <a:custGeom>
              <a:avLst/>
              <a:gdLst/>
              <a:ahLst/>
              <a:cxnLst/>
              <a:rect l="l" t="t" r="r" b="b"/>
              <a:pathLst>
                <a:path w="3571875" h="408368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4083685">
                  <a:moveTo>
                    <a:pt x="3571493" y="4083653"/>
                  </a:moveTo>
                  <a:lnTo>
                    <a:pt x="3461763" y="4083653"/>
                  </a:lnTo>
                  <a:lnTo>
                    <a:pt x="3468544" y="4082304"/>
                  </a:lnTo>
                  <a:lnTo>
                    <a:pt x="3481567" y="4076909"/>
                  </a:lnTo>
                  <a:lnTo>
                    <a:pt x="3506517" y="4044330"/>
                  </a:lnTo>
                  <a:lnTo>
                    <a:pt x="3507866" y="4037551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4083653"/>
                  </a:lnTo>
                  <a:close/>
                </a:path>
                <a:path w="3571875" h="4083685">
                  <a:moveTo>
                    <a:pt x="46102" y="4083653"/>
                  </a:moveTo>
                  <a:lnTo>
                    <a:pt x="0" y="4083653"/>
                  </a:lnTo>
                  <a:lnTo>
                    <a:pt x="0" y="4037551"/>
                  </a:lnTo>
                  <a:lnTo>
                    <a:pt x="1348" y="4044330"/>
                  </a:lnTo>
                  <a:lnTo>
                    <a:pt x="6742" y="4057354"/>
                  </a:lnTo>
                  <a:lnTo>
                    <a:pt x="10583" y="4063101"/>
                  </a:lnTo>
                  <a:lnTo>
                    <a:pt x="20550" y="4073069"/>
                  </a:lnTo>
                  <a:lnTo>
                    <a:pt x="26298" y="4076909"/>
                  </a:lnTo>
                  <a:lnTo>
                    <a:pt x="39321" y="4082304"/>
                  </a:lnTo>
                  <a:lnTo>
                    <a:pt x="46102" y="40836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500092"/>
              <a:ext cx="3508375" cy="4083685"/>
            </a:xfrm>
            <a:custGeom>
              <a:avLst/>
              <a:gdLst/>
              <a:ahLst/>
              <a:cxnLst/>
              <a:rect l="l" t="t" r="r" b="b"/>
              <a:pathLst>
                <a:path w="3508375" h="4083685">
                  <a:moveTo>
                    <a:pt x="3458207" y="4083653"/>
                  </a:moveTo>
                  <a:lnTo>
                    <a:pt x="49659" y="4083653"/>
                  </a:lnTo>
                  <a:lnTo>
                    <a:pt x="46203" y="4083312"/>
                  </a:lnTo>
                  <a:lnTo>
                    <a:pt x="10896" y="4062933"/>
                  </a:lnTo>
                  <a:lnTo>
                    <a:pt x="0" y="4033993"/>
                  </a:lnTo>
                  <a:lnTo>
                    <a:pt x="0" y="403050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7" y="18034"/>
                  </a:lnTo>
                  <a:lnTo>
                    <a:pt x="3507866" y="49659"/>
                  </a:lnTo>
                  <a:lnTo>
                    <a:pt x="3507866" y="4033993"/>
                  </a:lnTo>
                  <a:lnTo>
                    <a:pt x="3489831" y="4070553"/>
                  </a:lnTo>
                  <a:lnTo>
                    <a:pt x="3461663" y="4083312"/>
                  </a:lnTo>
                  <a:lnTo>
                    <a:pt x="3458207" y="40836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3690" y="1602549"/>
            <a:ext cx="230060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Supervised</a:t>
            </a:r>
            <a:r>
              <a:rPr sz="1950" spc="-10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Learning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1544" y="2306192"/>
            <a:ext cx="71120" cy="1612265"/>
            <a:chOff x="931544" y="2306192"/>
            <a:chExt cx="71120" cy="16122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306192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076860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3847528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22584" y="2121642"/>
            <a:ext cx="2093595" cy="221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Cross-entropy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loss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12700" marR="762635">
              <a:lnSpc>
                <a:spcPct val="110300"/>
              </a:lnSpc>
              <a:spcBef>
                <a:spcPts val="90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Baseline</a:t>
            </a:r>
            <a:r>
              <a:rPr sz="195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comparison</a:t>
            </a:r>
            <a:endParaRPr sz="1950">
              <a:latin typeface="Arial"/>
              <a:cs typeface="Arial"/>
            </a:endParaRPr>
          </a:p>
          <a:p>
            <a:pPr marL="12700" marR="86995">
              <a:lnSpc>
                <a:spcPct val="107300"/>
              </a:lnSpc>
              <a:spcBef>
                <a:spcPts val="97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Standard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teacher-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forcing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approach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20311" y="1500092"/>
            <a:ext cx="3636645" cy="4083685"/>
            <a:chOff x="4020311" y="1500092"/>
            <a:chExt cx="3636645" cy="4083685"/>
          </a:xfrm>
        </p:grpSpPr>
        <p:sp>
          <p:nvSpPr>
            <p:cNvPr id="13" name="object 13"/>
            <p:cNvSpPr/>
            <p:nvPr/>
          </p:nvSpPr>
          <p:spPr>
            <a:xfrm>
              <a:off x="4020311" y="1500092"/>
              <a:ext cx="3636645" cy="4083685"/>
            </a:xfrm>
            <a:custGeom>
              <a:avLst/>
              <a:gdLst/>
              <a:ahLst/>
              <a:cxnLst/>
              <a:rect l="l" t="t" r="r" b="b"/>
              <a:pathLst>
                <a:path w="3636645" h="4083685">
                  <a:moveTo>
                    <a:pt x="110872" y="4083653"/>
                  </a:moveTo>
                  <a:lnTo>
                    <a:pt x="0" y="4083653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4037551"/>
                  </a:lnTo>
                  <a:lnTo>
                    <a:pt x="85320" y="4073069"/>
                  </a:lnTo>
                  <a:lnTo>
                    <a:pt x="104091" y="4082304"/>
                  </a:lnTo>
                  <a:lnTo>
                    <a:pt x="110872" y="4083653"/>
                  </a:lnTo>
                  <a:close/>
                </a:path>
                <a:path w="3636645" h="4083685">
                  <a:moveTo>
                    <a:pt x="3636263" y="4083653"/>
                  </a:moveTo>
                  <a:lnTo>
                    <a:pt x="3526533" y="4083653"/>
                  </a:lnTo>
                  <a:lnTo>
                    <a:pt x="3533314" y="4082304"/>
                  </a:lnTo>
                  <a:lnTo>
                    <a:pt x="3546337" y="4076909"/>
                  </a:lnTo>
                  <a:lnTo>
                    <a:pt x="3571286" y="4044330"/>
                  </a:lnTo>
                  <a:lnTo>
                    <a:pt x="3572636" y="4037551"/>
                  </a:lnTo>
                  <a:lnTo>
                    <a:pt x="3572636" y="46101"/>
                  </a:lnTo>
                  <a:lnTo>
                    <a:pt x="3552085" y="10583"/>
                  </a:lnTo>
                  <a:lnTo>
                    <a:pt x="3526535" y="0"/>
                  </a:lnTo>
                  <a:lnTo>
                    <a:pt x="3636263" y="0"/>
                  </a:lnTo>
                  <a:lnTo>
                    <a:pt x="3636263" y="40836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1500092"/>
              <a:ext cx="3508375" cy="4083685"/>
            </a:xfrm>
            <a:custGeom>
              <a:avLst/>
              <a:gdLst/>
              <a:ahLst/>
              <a:cxnLst/>
              <a:rect l="l" t="t" r="r" b="b"/>
              <a:pathLst>
                <a:path w="3508375" h="4083685">
                  <a:moveTo>
                    <a:pt x="3458207" y="4083653"/>
                  </a:moveTo>
                  <a:lnTo>
                    <a:pt x="49659" y="4083653"/>
                  </a:lnTo>
                  <a:lnTo>
                    <a:pt x="46203" y="4083312"/>
                  </a:lnTo>
                  <a:lnTo>
                    <a:pt x="10895" y="4062933"/>
                  </a:lnTo>
                  <a:lnTo>
                    <a:pt x="0" y="4033993"/>
                  </a:lnTo>
                  <a:lnTo>
                    <a:pt x="0" y="403050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458207" y="0"/>
                  </a:lnTo>
                  <a:lnTo>
                    <a:pt x="3494766" y="18034"/>
                  </a:lnTo>
                  <a:lnTo>
                    <a:pt x="3507866" y="49659"/>
                  </a:lnTo>
                  <a:lnTo>
                    <a:pt x="3507866" y="4033993"/>
                  </a:lnTo>
                  <a:lnTo>
                    <a:pt x="3489831" y="4070553"/>
                  </a:lnTo>
                  <a:lnTo>
                    <a:pt x="3461663" y="4083312"/>
                  </a:lnTo>
                  <a:lnTo>
                    <a:pt x="3458207" y="40836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54944" y="1602549"/>
            <a:ext cx="31686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Proximal</a:t>
            </a:r>
            <a:r>
              <a:rPr sz="1950" spc="-65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Policy</a:t>
            </a:r>
            <a:r>
              <a:rPr sz="1950" spc="-65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16576" y="2306192"/>
            <a:ext cx="71120" cy="1612265"/>
            <a:chOff x="4616576" y="2306192"/>
            <a:chExt cx="71120" cy="16122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6576" y="2306192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6576" y="3076860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6576" y="3847528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07616" y="2121642"/>
            <a:ext cx="2493010" cy="221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Optimizes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policy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reward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signals</a:t>
            </a:r>
            <a:endParaRPr sz="1950">
              <a:latin typeface="Arial"/>
              <a:cs typeface="Arial"/>
            </a:endParaRPr>
          </a:p>
          <a:p>
            <a:pPr marL="12700" marR="169545">
              <a:lnSpc>
                <a:spcPct val="110300"/>
              </a:lnSpc>
              <a:spcBef>
                <a:spcPts val="90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Prevents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large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policy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updates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clipping</a:t>
            </a:r>
            <a:endParaRPr sz="1950">
              <a:latin typeface="Arial"/>
              <a:cs typeface="Arial"/>
            </a:endParaRPr>
          </a:p>
          <a:p>
            <a:pPr marL="12700" marR="169545">
              <a:lnSpc>
                <a:spcPct val="107300"/>
              </a:lnSpc>
              <a:spcBef>
                <a:spcPts val="97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Balances</a:t>
            </a:r>
            <a:r>
              <a:rPr sz="19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exploration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exploitation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05343" y="1500091"/>
            <a:ext cx="3324860" cy="4083685"/>
            <a:chOff x="7705343" y="1500091"/>
            <a:chExt cx="3324860" cy="4083685"/>
          </a:xfrm>
        </p:grpSpPr>
        <p:sp>
          <p:nvSpPr>
            <p:cNvPr id="22" name="object 22"/>
            <p:cNvSpPr/>
            <p:nvPr/>
          </p:nvSpPr>
          <p:spPr>
            <a:xfrm>
              <a:off x="7705343" y="1500092"/>
              <a:ext cx="111125" cy="4083685"/>
            </a:xfrm>
            <a:custGeom>
              <a:avLst/>
              <a:gdLst/>
              <a:ahLst/>
              <a:cxnLst/>
              <a:rect l="l" t="t" r="r" b="b"/>
              <a:pathLst>
                <a:path w="111125" h="4083685">
                  <a:moveTo>
                    <a:pt x="110871" y="4083653"/>
                  </a:moveTo>
                  <a:lnTo>
                    <a:pt x="0" y="4083653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0" y="1348"/>
                  </a:lnTo>
                  <a:lnTo>
                    <a:pt x="91067" y="6742"/>
                  </a:lnTo>
                  <a:lnTo>
                    <a:pt x="66117" y="39321"/>
                  </a:lnTo>
                  <a:lnTo>
                    <a:pt x="64769" y="46101"/>
                  </a:lnTo>
                  <a:lnTo>
                    <a:pt x="64769" y="4037551"/>
                  </a:lnTo>
                  <a:lnTo>
                    <a:pt x="85320" y="4073069"/>
                  </a:lnTo>
                  <a:lnTo>
                    <a:pt x="104090" y="4082304"/>
                  </a:lnTo>
                  <a:lnTo>
                    <a:pt x="110871" y="408365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70113" y="1500091"/>
              <a:ext cx="3260090" cy="4083685"/>
            </a:xfrm>
            <a:custGeom>
              <a:avLst/>
              <a:gdLst/>
              <a:ahLst/>
              <a:cxnLst/>
              <a:rect l="l" t="t" r="r" b="b"/>
              <a:pathLst>
                <a:path w="3260090" h="4083685">
                  <a:moveTo>
                    <a:pt x="3259836" y="4083653"/>
                  </a:moveTo>
                  <a:lnTo>
                    <a:pt x="49660" y="4083653"/>
                  </a:lnTo>
                  <a:lnTo>
                    <a:pt x="46203" y="4083312"/>
                  </a:lnTo>
                  <a:lnTo>
                    <a:pt x="10895" y="4062933"/>
                  </a:lnTo>
                  <a:lnTo>
                    <a:pt x="0" y="403399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3259836" y="0"/>
                  </a:lnTo>
                  <a:lnTo>
                    <a:pt x="3259836" y="408365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99500" y="1602549"/>
            <a:ext cx="1955800" cy="6159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88290" marR="5080" indent="-276225">
              <a:lnSpc>
                <a:spcPts val="2300"/>
              </a:lnSpc>
              <a:spcBef>
                <a:spcPts val="210"/>
              </a:spcBef>
            </a:pPr>
            <a:r>
              <a:rPr sz="1950" dirty="0">
                <a:solidFill>
                  <a:srgbClr val="2B3D4F"/>
                </a:solidFill>
                <a:latin typeface="Arial"/>
                <a:cs typeface="Arial"/>
              </a:rPr>
              <a:t>Direct</a:t>
            </a:r>
            <a:r>
              <a:rPr sz="1950" spc="-6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B3D4F"/>
                </a:solidFill>
                <a:latin typeface="Arial"/>
                <a:cs typeface="Arial"/>
              </a:rPr>
              <a:t>Preference Optimization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01608" y="2607373"/>
            <a:ext cx="71120" cy="1612265"/>
            <a:chOff x="8301608" y="2607373"/>
            <a:chExt cx="71120" cy="161226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608" y="2607373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608" y="3378040"/>
              <a:ext cx="70866" cy="708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608" y="4148708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492648" y="2431681"/>
            <a:ext cx="232791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Learns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pairwise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preference</a:t>
            </a:r>
            <a:r>
              <a:rPr sz="195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  <a:p>
            <a:pPr marL="12700" marR="169545">
              <a:lnSpc>
                <a:spcPct val="107300"/>
              </a:lnSpc>
              <a:spcBef>
                <a:spcPts val="10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Directly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aligns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human</a:t>
            </a:r>
            <a:r>
              <a:rPr sz="195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preferences</a:t>
            </a:r>
            <a:endParaRPr sz="1950">
              <a:latin typeface="Arial"/>
              <a:cs typeface="Arial"/>
            </a:endParaRPr>
          </a:p>
          <a:p>
            <a:pPr marL="12700" marR="335915">
              <a:lnSpc>
                <a:spcPct val="107300"/>
              </a:lnSpc>
              <a:spcBef>
                <a:spcPts val="1045"/>
              </a:spcBef>
            </a:pP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195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explicit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reward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function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needed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135"/>
              </a:spcBef>
            </a:pPr>
            <a:r>
              <a:rPr dirty="0"/>
              <a:t>PPO</a:t>
            </a:r>
            <a:r>
              <a:rPr spc="50" dirty="0"/>
              <a:t> </a:t>
            </a:r>
            <a:r>
              <a:rPr spc="-10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65839"/>
            <a:ext cx="10629900" cy="3552190"/>
            <a:chOff x="400049" y="1765839"/>
            <a:chExt cx="10629900" cy="3552190"/>
          </a:xfrm>
        </p:grpSpPr>
        <p:sp>
          <p:nvSpPr>
            <p:cNvPr id="4" name="object 4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52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52190">
                  <a:moveTo>
                    <a:pt x="10629899" y="3552158"/>
                  </a:moveTo>
                  <a:lnTo>
                    <a:pt x="10583795" y="3552158"/>
                  </a:lnTo>
                  <a:lnTo>
                    <a:pt x="10590576" y="3550809"/>
                  </a:lnTo>
                  <a:lnTo>
                    <a:pt x="10603599" y="3545414"/>
                  </a:lnTo>
                  <a:lnTo>
                    <a:pt x="10628550" y="3512835"/>
                  </a:lnTo>
                  <a:lnTo>
                    <a:pt x="10629899" y="3506056"/>
                  </a:lnTo>
                  <a:lnTo>
                    <a:pt x="10629899" y="3552158"/>
                  </a:lnTo>
                  <a:close/>
                </a:path>
                <a:path w="10629900" h="3552190">
                  <a:moveTo>
                    <a:pt x="46102" y="3552158"/>
                  </a:moveTo>
                  <a:lnTo>
                    <a:pt x="0" y="3552158"/>
                  </a:lnTo>
                  <a:lnTo>
                    <a:pt x="0" y="3506056"/>
                  </a:lnTo>
                  <a:lnTo>
                    <a:pt x="1348" y="3512835"/>
                  </a:lnTo>
                  <a:lnTo>
                    <a:pt x="6742" y="3525859"/>
                  </a:lnTo>
                  <a:lnTo>
                    <a:pt x="10583" y="3531606"/>
                  </a:lnTo>
                  <a:lnTo>
                    <a:pt x="20550" y="3541574"/>
                  </a:lnTo>
                  <a:lnTo>
                    <a:pt x="26298" y="3545414"/>
                  </a:lnTo>
                  <a:lnTo>
                    <a:pt x="39321" y="3550809"/>
                  </a:lnTo>
                  <a:lnTo>
                    <a:pt x="46102" y="35521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10580239" y="3552157"/>
                  </a:moveTo>
                  <a:lnTo>
                    <a:pt x="49659" y="3552157"/>
                  </a:lnTo>
                  <a:lnTo>
                    <a:pt x="46203" y="3551817"/>
                  </a:lnTo>
                  <a:lnTo>
                    <a:pt x="10896" y="3531438"/>
                  </a:lnTo>
                  <a:lnTo>
                    <a:pt x="0" y="3502498"/>
                  </a:lnTo>
                  <a:lnTo>
                    <a:pt x="0" y="349900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02498"/>
                  </a:lnTo>
                  <a:lnTo>
                    <a:pt x="10611863" y="3539058"/>
                  </a:lnTo>
                  <a:lnTo>
                    <a:pt x="10583695" y="3551817"/>
                  </a:lnTo>
                  <a:lnTo>
                    <a:pt x="10580239" y="35521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2841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2841" y="259851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2841" y="304142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2841" y="349319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2841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1245"/>
              </a:spcBef>
            </a:pPr>
            <a:r>
              <a:rPr b="1" dirty="0">
                <a:latin typeface="Arial"/>
                <a:cs typeface="Arial"/>
              </a:rPr>
              <a:t>Reference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Model: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Frozen</a:t>
            </a:r>
            <a:r>
              <a:rPr spc="-20" dirty="0"/>
              <a:t> </a:t>
            </a:r>
            <a:r>
              <a:rPr dirty="0"/>
              <a:t>copy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prevent</a:t>
            </a:r>
            <a:r>
              <a:rPr spc="-25" dirty="0"/>
              <a:t> </a:t>
            </a:r>
            <a:r>
              <a:rPr spc="-10" dirty="0"/>
              <a:t>drift</a:t>
            </a:r>
          </a:p>
          <a:p>
            <a:pPr marL="335915">
              <a:lnSpc>
                <a:spcPct val="100000"/>
              </a:lnSpc>
              <a:spcBef>
                <a:spcPts val="1150"/>
              </a:spcBef>
            </a:pPr>
            <a:r>
              <a:rPr b="1" dirty="0">
                <a:latin typeface="Arial"/>
                <a:cs typeface="Arial"/>
              </a:rPr>
              <a:t>Reward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Model: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dirty="0"/>
              <a:t>Trained</a:t>
            </a:r>
            <a:r>
              <a:rPr spc="-30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human/synthetic</a:t>
            </a:r>
            <a:r>
              <a:rPr spc="-30" dirty="0"/>
              <a:t> </a:t>
            </a:r>
            <a:r>
              <a:rPr spc="-10" dirty="0"/>
              <a:t>feedback</a:t>
            </a:r>
          </a:p>
          <a:p>
            <a:pPr marL="335915">
              <a:lnSpc>
                <a:spcPct val="100000"/>
              </a:lnSpc>
              <a:spcBef>
                <a:spcPts val="1145"/>
              </a:spcBef>
            </a:pPr>
            <a:r>
              <a:rPr b="1" dirty="0">
                <a:latin typeface="Arial"/>
                <a:cs typeface="Arial"/>
              </a:rPr>
              <a:t>Trajectory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Collection: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Generate</a:t>
            </a:r>
            <a:r>
              <a:rPr spc="-40" dirty="0"/>
              <a:t> </a:t>
            </a:r>
            <a:r>
              <a:rPr dirty="0"/>
              <a:t>responses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compute</a:t>
            </a:r>
            <a:r>
              <a:rPr spc="-40" dirty="0"/>
              <a:t> </a:t>
            </a:r>
            <a:r>
              <a:rPr spc="-10" dirty="0"/>
              <a:t>rewards</a:t>
            </a:r>
          </a:p>
          <a:p>
            <a:pPr marL="335915">
              <a:lnSpc>
                <a:spcPct val="100000"/>
              </a:lnSpc>
              <a:spcBef>
                <a:spcPts val="1220"/>
              </a:spcBef>
            </a:pPr>
            <a:r>
              <a:rPr b="1" dirty="0">
                <a:latin typeface="Arial"/>
                <a:cs typeface="Arial"/>
              </a:rPr>
              <a:t>Policy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Update: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Optimize</a:t>
            </a:r>
            <a:r>
              <a:rPr spc="-1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clipped</a:t>
            </a:r>
            <a:r>
              <a:rPr spc="-20" dirty="0"/>
              <a:t> </a:t>
            </a:r>
            <a:r>
              <a:rPr dirty="0"/>
              <a:t>surrogate</a:t>
            </a:r>
            <a:r>
              <a:rPr spc="-15" dirty="0"/>
              <a:t> </a:t>
            </a:r>
            <a:r>
              <a:rPr spc="-10" dirty="0"/>
              <a:t>objective</a:t>
            </a:r>
          </a:p>
          <a:p>
            <a:pPr marL="335915">
              <a:lnSpc>
                <a:spcPct val="100000"/>
              </a:lnSpc>
              <a:spcBef>
                <a:spcPts val="1145"/>
              </a:spcBef>
            </a:pPr>
            <a:r>
              <a:rPr b="1" dirty="0">
                <a:latin typeface="Arial"/>
                <a:cs typeface="Arial"/>
              </a:rPr>
              <a:t>KL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Penalty: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Maintain</a:t>
            </a:r>
            <a:r>
              <a:rPr spc="-15" dirty="0"/>
              <a:t> </a:t>
            </a:r>
            <a:r>
              <a:rPr dirty="0"/>
              <a:t>proximity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reference</a:t>
            </a:r>
            <a:r>
              <a:rPr spc="-10" dirty="0"/>
              <a:t> policy</a:t>
            </a: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18565">
              <a:lnSpc>
                <a:spcPct val="100000"/>
              </a:lnSpc>
              <a:spcBef>
                <a:spcPts val="135"/>
              </a:spcBef>
            </a:pPr>
            <a:r>
              <a:rPr dirty="0"/>
              <a:t>DPO</a:t>
            </a:r>
            <a:r>
              <a:rPr spc="50" dirty="0"/>
              <a:t> </a:t>
            </a:r>
            <a:r>
              <a:rPr spc="-10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765839"/>
            <a:ext cx="10629900" cy="3552190"/>
            <a:chOff x="400049" y="1765839"/>
            <a:chExt cx="10629900" cy="3552190"/>
          </a:xfrm>
        </p:grpSpPr>
        <p:sp>
          <p:nvSpPr>
            <p:cNvPr id="4" name="object 4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55219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552190">
                  <a:moveTo>
                    <a:pt x="10629899" y="3552158"/>
                  </a:moveTo>
                  <a:lnTo>
                    <a:pt x="10583795" y="3552158"/>
                  </a:lnTo>
                  <a:lnTo>
                    <a:pt x="10590576" y="3550809"/>
                  </a:lnTo>
                  <a:lnTo>
                    <a:pt x="10603599" y="3545414"/>
                  </a:lnTo>
                  <a:lnTo>
                    <a:pt x="10628550" y="3512835"/>
                  </a:lnTo>
                  <a:lnTo>
                    <a:pt x="10629899" y="3506056"/>
                  </a:lnTo>
                  <a:lnTo>
                    <a:pt x="10629899" y="3552158"/>
                  </a:lnTo>
                  <a:close/>
                </a:path>
                <a:path w="10629900" h="3552190">
                  <a:moveTo>
                    <a:pt x="46102" y="3552158"/>
                  </a:moveTo>
                  <a:lnTo>
                    <a:pt x="0" y="3552158"/>
                  </a:lnTo>
                  <a:lnTo>
                    <a:pt x="0" y="3506056"/>
                  </a:lnTo>
                  <a:lnTo>
                    <a:pt x="1348" y="3512835"/>
                  </a:lnTo>
                  <a:lnTo>
                    <a:pt x="6742" y="3525859"/>
                  </a:lnTo>
                  <a:lnTo>
                    <a:pt x="10583" y="3531606"/>
                  </a:lnTo>
                  <a:lnTo>
                    <a:pt x="20550" y="3541574"/>
                  </a:lnTo>
                  <a:lnTo>
                    <a:pt x="26298" y="3545414"/>
                  </a:lnTo>
                  <a:lnTo>
                    <a:pt x="39321" y="3550809"/>
                  </a:lnTo>
                  <a:lnTo>
                    <a:pt x="46102" y="355215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765839"/>
              <a:ext cx="10629900" cy="3552190"/>
            </a:xfrm>
            <a:custGeom>
              <a:avLst/>
              <a:gdLst/>
              <a:ahLst/>
              <a:cxnLst/>
              <a:rect l="l" t="t" r="r" b="b"/>
              <a:pathLst>
                <a:path w="10629900" h="3552190">
                  <a:moveTo>
                    <a:pt x="10580239" y="3552157"/>
                  </a:moveTo>
                  <a:lnTo>
                    <a:pt x="49659" y="3552157"/>
                  </a:lnTo>
                  <a:lnTo>
                    <a:pt x="46203" y="3551817"/>
                  </a:lnTo>
                  <a:lnTo>
                    <a:pt x="10896" y="3531438"/>
                  </a:lnTo>
                  <a:lnTo>
                    <a:pt x="0" y="3502498"/>
                  </a:lnTo>
                  <a:lnTo>
                    <a:pt x="0" y="349900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3502498"/>
                  </a:lnTo>
                  <a:lnTo>
                    <a:pt x="10611863" y="3539058"/>
                  </a:lnTo>
                  <a:lnTo>
                    <a:pt x="10583695" y="3551817"/>
                  </a:lnTo>
                  <a:lnTo>
                    <a:pt x="10580239" y="355215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305" y="215560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305" y="259851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305" y="3041427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305" y="349319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305" y="3936110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33331" y="1855895"/>
            <a:ext cx="6765925" cy="2249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80"/>
              </a:spcBef>
            </a:pP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Preference</a:t>
            </a:r>
            <a:r>
              <a:rPr sz="19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Data:</a:t>
            </a:r>
            <a:r>
              <a:rPr sz="19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Pairs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responses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preference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labels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19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Explicit</a:t>
            </a:r>
            <a:r>
              <a:rPr sz="195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Reward</a:t>
            </a:r>
            <a:r>
              <a:rPr sz="19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Model:</a:t>
            </a:r>
            <a:r>
              <a:rPr sz="195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Learns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directly</a:t>
            </a:r>
            <a:r>
              <a:rPr sz="1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preferences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Objective:</a:t>
            </a:r>
            <a:r>
              <a:rPr sz="19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Maximize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likelihood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95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preferred</a:t>
            </a:r>
            <a:r>
              <a:rPr sz="195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responses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Regularization:</a:t>
            </a:r>
            <a:r>
              <a:rPr sz="19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KL</a:t>
            </a:r>
            <a:r>
              <a:rPr sz="195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divergence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reference</a:t>
            </a:r>
            <a:r>
              <a:rPr sz="195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333333"/>
                </a:solidFill>
                <a:latin typeface="Arial"/>
                <a:cs typeface="Arial"/>
              </a:rPr>
              <a:t>model </a:t>
            </a:r>
            <a:r>
              <a:rPr sz="1950" b="1" dirty="0">
                <a:solidFill>
                  <a:srgbClr val="333333"/>
                </a:solidFill>
                <a:latin typeface="Arial"/>
                <a:cs typeface="Arial"/>
              </a:rPr>
              <a:t>Advantage:</a:t>
            </a:r>
            <a:r>
              <a:rPr sz="19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Simpler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training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pipeline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333333"/>
                </a:solidFill>
                <a:latin typeface="Arial"/>
                <a:cs typeface="Arial"/>
              </a:rPr>
              <a:t>than</a:t>
            </a:r>
            <a:r>
              <a:rPr sz="195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333333"/>
                </a:solidFill>
                <a:latin typeface="Arial"/>
                <a:cs typeface="Arial"/>
              </a:rPr>
              <a:t>PPO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483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1027</Words>
  <Application>Microsoft Macintosh PowerPoint</Application>
  <PresentationFormat>Custom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Office Theme</vt:lpstr>
      <vt:lpstr>Reinforcement Learning-Enhanced Chatbot for Natural Language Processing  A Comparative Study of Supervised Learning, PPO, and DPO Approaches</vt:lpstr>
      <vt:lpstr>Project Motivation</vt:lpstr>
      <vt:lpstr>Project Evolution</vt:lpstr>
      <vt:lpstr>PowerPoint Presentation</vt:lpstr>
      <vt:lpstr>Model Architecture</vt:lpstr>
      <vt:lpstr>Dataset Evolution</vt:lpstr>
      <vt:lpstr>Reinforcement Learning Approaches</vt:lpstr>
      <vt:lpstr>PPO Implementation</vt:lpstr>
      <vt:lpstr>DPO Implementation</vt:lpstr>
      <vt:lpstr>Benchmarking Methodology</vt:lpstr>
      <vt:lpstr>Sample Questions</vt:lpstr>
      <vt:lpstr>Generation Speed Results</vt:lpstr>
      <vt:lpstr>Response Quality Results</vt:lpstr>
      <vt:lpstr>QA Accuracy Results</vt:lpstr>
      <vt:lpstr>Example Outputs</vt:lpstr>
      <vt:lpstr>Challenges &amp; Limitations</vt:lpstr>
      <vt:lpstr>Analysis &amp; Discussion</vt:lpstr>
      <vt:lpstr>Lessons Learned</vt:lpstr>
      <vt:lpstr>Future Work</vt:lpstr>
      <vt:lpstr>Conclusion</vt:lpstr>
      <vt:lpstr>Thank You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Sanidhaya Sharma</cp:lastModifiedBy>
  <cp:revision>1</cp:revision>
  <dcterms:created xsi:type="dcterms:W3CDTF">2025-04-28T03:06:31Z</dcterms:created>
  <dcterms:modified xsi:type="dcterms:W3CDTF">2025-04-28T03:35:48Z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2025-04-28T00:00:00Z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2025-04-28T00:00:00Z</vt:filetime>
  </property>
  <property fmtid="{D5CDD505-2E9C-101B-9397-08002B2CF9AE}" pid="5" name="Producer">
    <vt:lpwstr>pdf-lib (https://github.com/Hopding/pdf-lib)</vt:lpwstr>
  </property>
</Properties>
</file>