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0"/>
  </p:notesMasterIdLst>
  <p:sldIdLst>
    <p:sldId id="256" r:id="rId2"/>
    <p:sldId id="257" r:id="rId3"/>
    <p:sldId id="258" r:id="rId4"/>
    <p:sldId id="259" r:id="rId5"/>
    <p:sldId id="260" r:id="rId6"/>
    <p:sldId id="283" r:id="rId7"/>
    <p:sldId id="284" r:id="rId8"/>
    <p:sldId id="279" r:id="rId9"/>
    <p:sldId id="281" r:id="rId10"/>
    <p:sldId id="285" r:id="rId11"/>
    <p:sldId id="288" r:id="rId12"/>
    <p:sldId id="287" r:id="rId13"/>
    <p:sldId id="289" r:id="rId14"/>
    <p:sldId id="290" r:id="rId15"/>
    <p:sldId id="291" r:id="rId16"/>
    <p:sldId id="292" r:id="rId17"/>
    <p:sldId id="293" r:id="rId18"/>
    <p:sldId id="280" r:id="rId19"/>
    <p:sldId id="295" r:id="rId20"/>
    <p:sldId id="296" r:id="rId21"/>
    <p:sldId id="297" r:id="rId22"/>
    <p:sldId id="298" r:id="rId23"/>
    <p:sldId id="300" r:id="rId24"/>
    <p:sldId id="299" r:id="rId25"/>
    <p:sldId id="272" r:id="rId26"/>
    <p:sldId id="286" r:id="rId27"/>
    <p:sldId id="294" r:id="rId28"/>
    <p:sldId id="278" r:id="rId29"/>
  </p:sldIdLst>
  <p:sldSz cx="9144000" cy="6858000" type="screen4x3"/>
  <p:notesSz cx="6858000" cy="9144000"/>
  <p:embeddedFontLst>
    <p:embeddedFont>
      <p:font typeface="Constantia" panose="02030602050306030303" pitchFamily="18" charset="0"/>
      <p:regular r:id="rId31"/>
      <p:bold r:id="rId32"/>
      <p:italic r:id="rId33"/>
      <p:boldItalic r:id="rId34"/>
    </p:embeddedFont>
    <p:embeddedFont>
      <p:font typeface="Corbel" panose="020B0503020204020204" pitchFamily="34"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232002-6E38-48A1-8F68-4A119E4E5B6A}" v="15" dt="2024-10-23T04:14:26.012"/>
  </p1510:revLst>
</p1510:revInfo>
</file>

<file path=ppt/tableStyles.xml><?xml version="1.0" encoding="utf-8"?>
<a:tblStyleLst xmlns:a="http://schemas.openxmlformats.org/drawingml/2006/main" def="{0165C67D-AD63-4676-A505-81800A66DF51}">
  <a:tblStyle styleId="{0165C67D-AD63-4676-A505-81800A66D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21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esh Sah" userId="82a3cab613f06884" providerId="LiveId" clId="{DC232002-6E38-48A1-8F68-4A119E4E5B6A}"/>
    <pc:docChg chg="undo redo custSel addSld modSld sldOrd">
      <pc:chgData name="Dipesh Sah" userId="82a3cab613f06884" providerId="LiveId" clId="{DC232002-6E38-48A1-8F68-4A119E4E5B6A}" dt="2024-10-23T05:00:47.120" v="536"/>
      <pc:docMkLst>
        <pc:docMk/>
      </pc:docMkLst>
      <pc:sldChg chg="modSp mod">
        <pc:chgData name="Dipesh Sah" userId="82a3cab613f06884" providerId="LiveId" clId="{DC232002-6E38-48A1-8F68-4A119E4E5B6A}" dt="2024-10-23T04:33:19.522" v="367" actId="14100"/>
        <pc:sldMkLst>
          <pc:docMk/>
          <pc:sldMk cId="0" sldId="256"/>
        </pc:sldMkLst>
        <pc:spChg chg="mod">
          <ac:chgData name="Dipesh Sah" userId="82a3cab613f06884" providerId="LiveId" clId="{DC232002-6E38-48A1-8F68-4A119E4E5B6A}" dt="2024-10-23T04:33:19.522" v="367" actId="14100"/>
          <ac:spMkLst>
            <pc:docMk/>
            <pc:sldMk cId="0" sldId="256"/>
            <ac:spMk id="128" creationId="{00000000-0000-0000-0000-000000000000}"/>
          </ac:spMkLst>
        </pc:spChg>
      </pc:sldChg>
      <pc:sldChg chg="modSp mod">
        <pc:chgData name="Dipesh Sah" userId="82a3cab613f06884" providerId="LiveId" clId="{DC232002-6E38-48A1-8F68-4A119E4E5B6A}" dt="2024-10-23T04:06:23.475" v="260" actId="404"/>
        <pc:sldMkLst>
          <pc:docMk/>
          <pc:sldMk cId="0" sldId="258"/>
        </pc:sldMkLst>
        <pc:spChg chg="mod">
          <ac:chgData name="Dipesh Sah" userId="82a3cab613f06884" providerId="LiveId" clId="{DC232002-6E38-48A1-8F68-4A119E4E5B6A}" dt="2024-10-23T04:06:23.475" v="260" actId="404"/>
          <ac:spMkLst>
            <pc:docMk/>
            <pc:sldMk cId="0" sldId="258"/>
            <ac:spMk id="3" creationId="{F1137FBF-304D-033B-FAE1-A2142BE3A99B}"/>
          </ac:spMkLst>
        </pc:spChg>
      </pc:sldChg>
      <pc:sldChg chg="modSp mod">
        <pc:chgData name="Dipesh Sah" userId="82a3cab613f06884" providerId="LiveId" clId="{DC232002-6E38-48A1-8F68-4A119E4E5B6A}" dt="2024-10-23T04:14:26.011" v="285" actId="1076"/>
        <pc:sldMkLst>
          <pc:docMk/>
          <pc:sldMk cId="0" sldId="259"/>
        </pc:sldMkLst>
        <pc:spChg chg="mod">
          <ac:chgData name="Dipesh Sah" userId="82a3cab613f06884" providerId="LiveId" clId="{DC232002-6E38-48A1-8F68-4A119E4E5B6A}" dt="2024-10-23T04:14:26.011" v="285" actId="1076"/>
          <ac:spMkLst>
            <pc:docMk/>
            <pc:sldMk cId="0" sldId="259"/>
            <ac:spMk id="2" creationId="{90F4FF86-790C-8C1E-60A5-765D2DCBA0F9}"/>
          </ac:spMkLst>
        </pc:spChg>
        <pc:spChg chg="mod">
          <ac:chgData name="Dipesh Sah" userId="82a3cab613f06884" providerId="LiveId" clId="{DC232002-6E38-48A1-8F68-4A119E4E5B6A}" dt="2024-10-23T04:14:22.256" v="284" actId="1076"/>
          <ac:spMkLst>
            <pc:docMk/>
            <pc:sldMk cId="0" sldId="259"/>
            <ac:spMk id="166" creationId="{00000000-0000-0000-0000-000000000000}"/>
          </ac:spMkLst>
        </pc:spChg>
      </pc:sldChg>
      <pc:sldChg chg="modSp mod">
        <pc:chgData name="Dipesh Sah" userId="82a3cab613f06884" providerId="LiveId" clId="{DC232002-6E38-48A1-8F68-4A119E4E5B6A}" dt="2024-10-23T04:15:08.571" v="292" actId="14100"/>
        <pc:sldMkLst>
          <pc:docMk/>
          <pc:sldMk cId="0" sldId="260"/>
        </pc:sldMkLst>
        <pc:spChg chg="mod">
          <ac:chgData name="Dipesh Sah" userId="82a3cab613f06884" providerId="LiveId" clId="{DC232002-6E38-48A1-8F68-4A119E4E5B6A}" dt="2024-10-23T04:15:08.571" v="292" actId="14100"/>
          <ac:spMkLst>
            <pc:docMk/>
            <pc:sldMk cId="0" sldId="260"/>
            <ac:spMk id="180" creationId="{00000000-0000-0000-0000-000000000000}"/>
          </ac:spMkLst>
        </pc:spChg>
      </pc:sldChg>
      <pc:sldChg chg="modSp mod">
        <pc:chgData name="Dipesh Sah" userId="82a3cab613f06884" providerId="LiveId" clId="{DC232002-6E38-48A1-8F68-4A119E4E5B6A}" dt="2024-10-23T04:56:38.504" v="494" actId="1076"/>
        <pc:sldMkLst>
          <pc:docMk/>
          <pc:sldMk cId="0" sldId="272"/>
        </pc:sldMkLst>
        <pc:spChg chg="mod">
          <ac:chgData name="Dipesh Sah" userId="82a3cab613f06884" providerId="LiveId" clId="{DC232002-6E38-48A1-8F68-4A119E4E5B6A}" dt="2024-10-23T04:56:38.504" v="494" actId="1076"/>
          <ac:spMkLst>
            <pc:docMk/>
            <pc:sldMk cId="0" sldId="272"/>
            <ac:spMk id="342" creationId="{00000000-0000-0000-0000-000000000000}"/>
          </ac:spMkLst>
        </pc:spChg>
      </pc:sldChg>
      <pc:sldChg chg="modSp mod">
        <pc:chgData name="Dipesh Sah" userId="82a3cab613f06884" providerId="LiveId" clId="{DC232002-6E38-48A1-8F68-4A119E4E5B6A}" dt="2024-10-23T04:16:33.471" v="321" actId="6549"/>
        <pc:sldMkLst>
          <pc:docMk/>
          <pc:sldMk cId="1688761275" sldId="279"/>
        </pc:sldMkLst>
        <pc:spChg chg="mod">
          <ac:chgData name="Dipesh Sah" userId="82a3cab613f06884" providerId="LiveId" clId="{DC232002-6E38-48A1-8F68-4A119E4E5B6A}" dt="2024-10-23T04:16:24.172" v="315" actId="1076"/>
          <ac:spMkLst>
            <pc:docMk/>
            <pc:sldMk cId="1688761275" sldId="279"/>
            <ac:spMk id="179" creationId="{00000000-0000-0000-0000-000000000000}"/>
          </ac:spMkLst>
        </pc:spChg>
        <pc:spChg chg="mod">
          <ac:chgData name="Dipesh Sah" userId="82a3cab613f06884" providerId="LiveId" clId="{DC232002-6E38-48A1-8F68-4A119E4E5B6A}" dt="2024-10-23T04:16:33.471" v="321" actId="6549"/>
          <ac:spMkLst>
            <pc:docMk/>
            <pc:sldMk cId="1688761275" sldId="279"/>
            <ac:spMk id="180" creationId="{00000000-0000-0000-0000-000000000000}"/>
          </ac:spMkLst>
        </pc:spChg>
      </pc:sldChg>
      <pc:sldChg chg="modSp mod">
        <pc:chgData name="Dipesh Sah" userId="82a3cab613f06884" providerId="LiveId" clId="{DC232002-6E38-48A1-8F68-4A119E4E5B6A}" dt="2024-10-23T03:58:56.610" v="173" actId="123"/>
        <pc:sldMkLst>
          <pc:docMk/>
          <pc:sldMk cId="79695315" sldId="280"/>
        </pc:sldMkLst>
        <pc:spChg chg="mod">
          <ac:chgData name="Dipesh Sah" userId="82a3cab613f06884" providerId="LiveId" clId="{DC232002-6E38-48A1-8F68-4A119E4E5B6A}" dt="2024-10-23T03:58:56.610" v="173" actId="123"/>
          <ac:spMkLst>
            <pc:docMk/>
            <pc:sldMk cId="79695315" sldId="280"/>
            <ac:spMk id="180" creationId="{00000000-0000-0000-0000-000000000000}"/>
          </ac:spMkLst>
        </pc:spChg>
      </pc:sldChg>
      <pc:sldChg chg="modSp mod">
        <pc:chgData name="Dipesh Sah" userId="82a3cab613f06884" providerId="LiveId" clId="{DC232002-6E38-48A1-8F68-4A119E4E5B6A}" dt="2024-10-23T04:16:03.886" v="310" actId="403"/>
        <pc:sldMkLst>
          <pc:docMk/>
          <pc:sldMk cId="995514381" sldId="281"/>
        </pc:sldMkLst>
        <pc:spChg chg="mod">
          <ac:chgData name="Dipesh Sah" userId="82a3cab613f06884" providerId="LiveId" clId="{DC232002-6E38-48A1-8F68-4A119E4E5B6A}" dt="2024-10-23T04:16:03.886" v="310" actId="403"/>
          <ac:spMkLst>
            <pc:docMk/>
            <pc:sldMk cId="995514381" sldId="281"/>
            <ac:spMk id="180" creationId="{00000000-0000-0000-0000-000000000000}"/>
          </ac:spMkLst>
        </pc:spChg>
      </pc:sldChg>
      <pc:sldChg chg="modSp mod">
        <pc:chgData name="Dipesh Sah" userId="82a3cab613f06884" providerId="LiveId" clId="{DC232002-6E38-48A1-8F68-4A119E4E5B6A}" dt="2024-10-23T04:15:27.800" v="302" actId="403"/>
        <pc:sldMkLst>
          <pc:docMk/>
          <pc:sldMk cId="3304545468" sldId="283"/>
        </pc:sldMkLst>
        <pc:spChg chg="mod">
          <ac:chgData name="Dipesh Sah" userId="82a3cab613f06884" providerId="LiveId" clId="{DC232002-6E38-48A1-8F68-4A119E4E5B6A}" dt="2024-10-23T04:15:25.723" v="301" actId="1076"/>
          <ac:spMkLst>
            <pc:docMk/>
            <pc:sldMk cId="3304545468" sldId="283"/>
            <ac:spMk id="2" creationId="{3136FC8D-8C90-213B-9FD2-A3AA91110CB0}"/>
          </ac:spMkLst>
        </pc:spChg>
        <pc:spChg chg="mod">
          <ac:chgData name="Dipesh Sah" userId="82a3cab613f06884" providerId="LiveId" clId="{DC232002-6E38-48A1-8F68-4A119E4E5B6A}" dt="2024-10-23T04:15:27.800" v="302" actId="403"/>
          <ac:spMkLst>
            <pc:docMk/>
            <pc:sldMk cId="3304545468" sldId="283"/>
            <ac:spMk id="3" creationId="{D35F2EE6-6734-360B-E2EC-A328A3317A20}"/>
          </ac:spMkLst>
        </pc:spChg>
      </pc:sldChg>
      <pc:sldChg chg="modSp mod">
        <pc:chgData name="Dipesh Sah" userId="82a3cab613f06884" providerId="LiveId" clId="{DC232002-6E38-48A1-8F68-4A119E4E5B6A}" dt="2024-10-23T04:34:04.447" v="375"/>
        <pc:sldMkLst>
          <pc:docMk/>
          <pc:sldMk cId="3822215505" sldId="284"/>
        </pc:sldMkLst>
        <pc:spChg chg="mod">
          <ac:chgData name="Dipesh Sah" userId="82a3cab613f06884" providerId="LiveId" clId="{DC232002-6E38-48A1-8F68-4A119E4E5B6A}" dt="2024-10-23T04:34:04.447" v="375"/>
          <ac:spMkLst>
            <pc:docMk/>
            <pc:sldMk cId="3822215505" sldId="284"/>
            <ac:spMk id="2" creationId="{3EB26E9C-1482-E068-B616-DE33A1EFDB59}"/>
          </ac:spMkLst>
        </pc:spChg>
        <pc:spChg chg="mod">
          <ac:chgData name="Dipesh Sah" userId="82a3cab613f06884" providerId="LiveId" clId="{DC232002-6E38-48A1-8F68-4A119E4E5B6A}" dt="2024-10-23T04:02:34.142" v="211" actId="6549"/>
          <ac:spMkLst>
            <pc:docMk/>
            <pc:sldMk cId="3822215505" sldId="284"/>
            <ac:spMk id="3" creationId="{E43513BB-AC3D-03E9-8591-124B1ADA5AD9}"/>
          </ac:spMkLst>
        </pc:spChg>
      </pc:sldChg>
      <pc:sldChg chg="modSp mod">
        <pc:chgData name="Dipesh Sah" userId="82a3cab613f06884" providerId="LiveId" clId="{DC232002-6E38-48A1-8F68-4A119E4E5B6A}" dt="2024-10-23T03:58:29.218" v="161" actId="20577"/>
        <pc:sldMkLst>
          <pc:docMk/>
          <pc:sldMk cId="3017763579" sldId="285"/>
        </pc:sldMkLst>
        <pc:spChg chg="mod">
          <ac:chgData name="Dipesh Sah" userId="82a3cab613f06884" providerId="LiveId" clId="{DC232002-6E38-48A1-8F68-4A119E4E5B6A}" dt="2024-10-23T03:58:29.218" v="161" actId="20577"/>
          <ac:spMkLst>
            <pc:docMk/>
            <pc:sldMk cId="3017763579" sldId="285"/>
            <ac:spMk id="3" creationId="{DCF69314-1647-8096-23A8-DBCCD59CD871}"/>
          </ac:spMkLst>
        </pc:spChg>
      </pc:sldChg>
      <pc:sldChg chg="modSp mod">
        <pc:chgData name="Dipesh Sah" userId="82a3cab613f06884" providerId="LiveId" clId="{DC232002-6E38-48A1-8F68-4A119E4E5B6A}" dt="2024-10-23T04:56:13.405" v="489" actId="123"/>
        <pc:sldMkLst>
          <pc:docMk/>
          <pc:sldMk cId="4231620881" sldId="286"/>
        </pc:sldMkLst>
        <pc:spChg chg="mod">
          <ac:chgData name="Dipesh Sah" userId="82a3cab613f06884" providerId="LiveId" clId="{DC232002-6E38-48A1-8F68-4A119E4E5B6A}" dt="2024-10-23T04:56:13.405" v="489" actId="123"/>
          <ac:spMkLst>
            <pc:docMk/>
            <pc:sldMk cId="4231620881" sldId="286"/>
            <ac:spMk id="3" creationId="{FC5E7E1C-A480-EEAC-E98C-B66906AB0AD1}"/>
          </ac:spMkLst>
        </pc:spChg>
      </pc:sldChg>
      <pc:sldChg chg="modSp mod">
        <pc:chgData name="Dipesh Sah" userId="82a3cab613f06884" providerId="LiveId" clId="{DC232002-6E38-48A1-8F68-4A119E4E5B6A}" dt="2024-10-23T03:58:35.562" v="163" actId="123"/>
        <pc:sldMkLst>
          <pc:docMk/>
          <pc:sldMk cId="1463434354" sldId="287"/>
        </pc:sldMkLst>
        <pc:spChg chg="mod">
          <ac:chgData name="Dipesh Sah" userId="82a3cab613f06884" providerId="LiveId" clId="{DC232002-6E38-48A1-8F68-4A119E4E5B6A}" dt="2024-10-23T03:58:35.562" v="163" actId="123"/>
          <ac:spMkLst>
            <pc:docMk/>
            <pc:sldMk cId="1463434354" sldId="287"/>
            <ac:spMk id="3" creationId="{16B27CA8-F1B1-4A41-1909-E68AE0F8D827}"/>
          </ac:spMkLst>
        </pc:spChg>
      </pc:sldChg>
      <pc:sldChg chg="modSp mod">
        <pc:chgData name="Dipesh Sah" userId="82a3cab613f06884" providerId="LiveId" clId="{DC232002-6E38-48A1-8F68-4A119E4E5B6A}" dt="2024-10-23T04:34:12.309" v="377"/>
        <pc:sldMkLst>
          <pc:docMk/>
          <pc:sldMk cId="1439510032" sldId="288"/>
        </pc:sldMkLst>
        <pc:spChg chg="mod">
          <ac:chgData name="Dipesh Sah" userId="82a3cab613f06884" providerId="LiveId" clId="{DC232002-6E38-48A1-8F68-4A119E4E5B6A}" dt="2024-10-23T04:34:12.309" v="377"/>
          <ac:spMkLst>
            <pc:docMk/>
            <pc:sldMk cId="1439510032" sldId="288"/>
            <ac:spMk id="2" creationId="{26E3B0D7-3E6C-7279-52ED-D8A4D8FAF903}"/>
          </ac:spMkLst>
        </pc:spChg>
        <pc:spChg chg="mod">
          <ac:chgData name="Dipesh Sah" userId="82a3cab613f06884" providerId="LiveId" clId="{DC232002-6E38-48A1-8F68-4A119E4E5B6A}" dt="2024-10-23T03:58:32.895" v="162" actId="123"/>
          <ac:spMkLst>
            <pc:docMk/>
            <pc:sldMk cId="1439510032" sldId="288"/>
            <ac:spMk id="3" creationId="{68D90091-C224-B226-6492-8C07E3D1F42B}"/>
          </ac:spMkLst>
        </pc:spChg>
      </pc:sldChg>
      <pc:sldChg chg="modSp mod">
        <pc:chgData name="Dipesh Sah" userId="82a3cab613f06884" providerId="LiveId" clId="{DC232002-6E38-48A1-8F68-4A119E4E5B6A}" dt="2024-10-23T03:58:37.982" v="164" actId="123"/>
        <pc:sldMkLst>
          <pc:docMk/>
          <pc:sldMk cId="2286676113" sldId="289"/>
        </pc:sldMkLst>
        <pc:spChg chg="mod">
          <ac:chgData name="Dipesh Sah" userId="82a3cab613f06884" providerId="LiveId" clId="{DC232002-6E38-48A1-8F68-4A119E4E5B6A}" dt="2024-10-23T03:58:37.982" v="164" actId="123"/>
          <ac:spMkLst>
            <pc:docMk/>
            <pc:sldMk cId="2286676113" sldId="289"/>
            <ac:spMk id="3" creationId="{778CB2AA-BDEC-8C09-B3C5-471C7D727047}"/>
          </ac:spMkLst>
        </pc:spChg>
      </pc:sldChg>
      <pc:sldChg chg="modSp mod">
        <pc:chgData name="Dipesh Sah" userId="82a3cab613f06884" providerId="LiveId" clId="{DC232002-6E38-48A1-8F68-4A119E4E5B6A}" dt="2024-10-23T03:58:40.109" v="165" actId="123"/>
        <pc:sldMkLst>
          <pc:docMk/>
          <pc:sldMk cId="1441497318" sldId="290"/>
        </pc:sldMkLst>
        <pc:spChg chg="mod">
          <ac:chgData name="Dipesh Sah" userId="82a3cab613f06884" providerId="LiveId" clId="{DC232002-6E38-48A1-8F68-4A119E4E5B6A}" dt="2024-10-23T03:57:47.219" v="145" actId="1076"/>
          <ac:spMkLst>
            <pc:docMk/>
            <pc:sldMk cId="1441497318" sldId="290"/>
            <ac:spMk id="2" creationId="{5568EFC3-0EB3-40D5-31A1-EE6A768F8238}"/>
          </ac:spMkLst>
        </pc:spChg>
        <pc:spChg chg="mod">
          <ac:chgData name="Dipesh Sah" userId="82a3cab613f06884" providerId="LiveId" clId="{DC232002-6E38-48A1-8F68-4A119E4E5B6A}" dt="2024-10-23T03:58:40.109" v="165" actId="123"/>
          <ac:spMkLst>
            <pc:docMk/>
            <pc:sldMk cId="1441497318" sldId="290"/>
            <ac:spMk id="3" creationId="{232FA8CD-EEAD-C916-96D6-F6419DDC1157}"/>
          </ac:spMkLst>
        </pc:spChg>
      </pc:sldChg>
      <pc:sldChg chg="modSp mod">
        <pc:chgData name="Dipesh Sah" userId="82a3cab613f06884" providerId="LiveId" clId="{DC232002-6E38-48A1-8F68-4A119E4E5B6A}" dt="2024-10-23T03:58:44.672" v="167" actId="20577"/>
        <pc:sldMkLst>
          <pc:docMk/>
          <pc:sldMk cId="3825437725" sldId="291"/>
        </pc:sldMkLst>
        <pc:spChg chg="mod">
          <ac:chgData name="Dipesh Sah" userId="82a3cab613f06884" providerId="LiveId" clId="{DC232002-6E38-48A1-8F68-4A119E4E5B6A}" dt="2024-10-23T03:58:44.672" v="167" actId="20577"/>
          <ac:spMkLst>
            <pc:docMk/>
            <pc:sldMk cId="3825437725" sldId="291"/>
            <ac:spMk id="3" creationId="{84A27316-D23A-457B-8EB3-C405C9BBFE2A}"/>
          </ac:spMkLst>
        </pc:spChg>
      </pc:sldChg>
      <pc:sldChg chg="modSp mod">
        <pc:chgData name="Dipesh Sah" userId="82a3cab613f06884" providerId="LiveId" clId="{DC232002-6E38-48A1-8F68-4A119E4E5B6A}" dt="2024-10-23T03:59:46.975" v="181" actId="20577"/>
        <pc:sldMkLst>
          <pc:docMk/>
          <pc:sldMk cId="2940766016" sldId="292"/>
        </pc:sldMkLst>
        <pc:spChg chg="mod">
          <ac:chgData name="Dipesh Sah" userId="82a3cab613f06884" providerId="LiveId" clId="{DC232002-6E38-48A1-8F68-4A119E4E5B6A}" dt="2024-10-23T03:52:37.128" v="63" actId="20577"/>
          <ac:spMkLst>
            <pc:docMk/>
            <pc:sldMk cId="2940766016" sldId="292"/>
            <ac:spMk id="2" creationId="{BAACEDF6-7835-19C4-AC99-5B7FC58BF548}"/>
          </ac:spMkLst>
        </pc:spChg>
        <pc:spChg chg="mod">
          <ac:chgData name="Dipesh Sah" userId="82a3cab613f06884" providerId="LiveId" clId="{DC232002-6E38-48A1-8F68-4A119E4E5B6A}" dt="2024-10-23T03:59:46.975" v="181" actId="20577"/>
          <ac:spMkLst>
            <pc:docMk/>
            <pc:sldMk cId="2940766016" sldId="292"/>
            <ac:spMk id="3" creationId="{4387C42F-0196-74B2-DAD8-7547E8494844}"/>
          </ac:spMkLst>
        </pc:spChg>
      </pc:sldChg>
      <pc:sldChg chg="modSp mod">
        <pc:chgData name="Dipesh Sah" userId="82a3cab613f06884" providerId="LiveId" clId="{DC232002-6E38-48A1-8F68-4A119E4E5B6A}" dt="2024-10-23T04:16:59.850" v="328" actId="1076"/>
        <pc:sldMkLst>
          <pc:docMk/>
          <pc:sldMk cId="3071248372" sldId="293"/>
        </pc:sldMkLst>
        <pc:spChg chg="mod">
          <ac:chgData name="Dipesh Sah" userId="82a3cab613f06884" providerId="LiveId" clId="{DC232002-6E38-48A1-8F68-4A119E4E5B6A}" dt="2024-10-23T04:16:48.462" v="323" actId="1076"/>
          <ac:spMkLst>
            <pc:docMk/>
            <pc:sldMk cId="3071248372" sldId="293"/>
            <ac:spMk id="2" creationId="{065505BE-CDE9-EA9F-173A-7F910DEA5A7F}"/>
          </ac:spMkLst>
        </pc:spChg>
        <pc:spChg chg="mod">
          <ac:chgData name="Dipesh Sah" userId="82a3cab613f06884" providerId="LiveId" clId="{DC232002-6E38-48A1-8F68-4A119E4E5B6A}" dt="2024-10-23T04:16:59.850" v="328" actId="1076"/>
          <ac:spMkLst>
            <pc:docMk/>
            <pc:sldMk cId="3071248372" sldId="293"/>
            <ac:spMk id="3" creationId="{C125CC16-B0E5-76C4-2C76-BE6DD6A6BCDA}"/>
          </ac:spMkLst>
        </pc:spChg>
      </pc:sldChg>
      <pc:sldChg chg="modSp mod">
        <pc:chgData name="Dipesh Sah" userId="82a3cab613f06884" providerId="LiveId" clId="{DC232002-6E38-48A1-8F68-4A119E4E5B6A}" dt="2024-10-23T05:00:47.120" v="536"/>
        <pc:sldMkLst>
          <pc:docMk/>
          <pc:sldMk cId="2894778098" sldId="294"/>
        </pc:sldMkLst>
        <pc:spChg chg="mod">
          <ac:chgData name="Dipesh Sah" userId="82a3cab613f06884" providerId="LiveId" clId="{DC232002-6E38-48A1-8F68-4A119E4E5B6A}" dt="2024-10-23T05:00:47.120" v="536"/>
          <ac:spMkLst>
            <pc:docMk/>
            <pc:sldMk cId="2894778098" sldId="294"/>
            <ac:spMk id="3" creationId="{2C192B84-5C3F-36DF-3FB0-178B0E6A88F1}"/>
          </ac:spMkLst>
        </pc:spChg>
      </pc:sldChg>
      <pc:sldChg chg="modSp mod">
        <pc:chgData name="Dipesh Sah" userId="82a3cab613f06884" providerId="LiveId" clId="{DC232002-6E38-48A1-8F68-4A119E4E5B6A}" dt="2024-10-23T03:59:30.258" v="178" actId="20577"/>
        <pc:sldMkLst>
          <pc:docMk/>
          <pc:sldMk cId="2051437086" sldId="295"/>
        </pc:sldMkLst>
        <pc:spChg chg="mod">
          <ac:chgData name="Dipesh Sah" userId="82a3cab613f06884" providerId="LiveId" clId="{DC232002-6E38-48A1-8F68-4A119E4E5B6A}" dt="2024-10-23T03:59:30.258" v="178" actId="20577"/>
          <ac:spMkLst>
            <pc:docMk/>
            <pc:sldMk cId="2051437086" sldId="295"/>
            <ac:spMk id="3" creationId="{A3D8A05E-A70C-7184-2EE7-3F91DB714BD1}"/>
          </ac:spMkLst>
        </pc:spChg>
      </pc:sldChg>
      <pc:sldChg chg="modSp mod">
        <pc:chgData name="Dipesh Sah" userId="82a3cab613f06884" providerId="LiveId" clId="{DC232002-6E38-48A1-8F68-4A119E4E5B6A}" dt="2024-10-23T04:19:40.843" v="359" actId="20577"/>
        <pc:sldMkLst>
          <pc:docMk/>
          <pc:sldMk cId="2193073373" sldId="296"/>
        </pc:sldMkLst>
        <pc:spChg chg="mod">
          <ac:chgData name="Dipesh Sah" userId="82a3cab613f06884" providerId="LiveId" clId="{DC232002-6E38-48A1-8F68-4A119E4E5B6A}" dt="2024-10-23T04:19:40.843" v="359" actId="20577"/>
          <ac:spMkLst>
            <pc:docMk/>
            <pc:sldMk cId="2193073373" sldId="296"/>
            <ac:spMk id="2" creationId="{E7FC3B5A-12FF-BC98-9D37-E926952F9017}"/>
          </ac:spMkLst>
        </pc:spChg>
        <pc:spChg chg="mod">
          <ac:chgData name="Dipesh Sah" userId="82a3cab613f06884" providerId="LiveId" clId="{DC232002-6E38-48A1-8F68-4A119E4E5B6A}" dt="2024-10-23T04:19:16.264" v="348" actId="20577"/>
          <ac:spMkLst>
            <pc:docMk/>
            <pc:sldMk cId="2193073373" sldId="296"/>
            <ac:spMk id="3" creationId="{122201E4-4B4D-817D-6F46-55849DD846E9}"/>
          </ac:spMkLst>
        </pc:spChg>
      </pc:sldChg>
      <pc:sldChg chg="modSp mod">
        <pc:chgData name="Dipesh Sah" userId="82a3cab613f06884" providerId="LiveId" clId="{DC232002-6E38-48A1-8F68-4A119E4E5B6A}" dt="2024-10-23T04:18:28.040" v="343" actId="27636"/>
        <pc:sldMkLst>
          <pc:docMk/>
          <pc:sldMk cId="1465339872" sldId="297"/>
        </pc:sldMkLst>
        <pc:spChg chg="mod">
          <ac:chgData name="Dipesh Sah" userId="82a3cab613f06884" providerId="LiveId" clId="{DC232002-6E38-48A1-8F68-4A119E4E5B6A}" dt="2024-10-23T04:17:14.517" v="331" actId="20577"/>
          <ac:spMkLst>
            <pc:docMk/>
            <pc:sldMk cId="1465339872" sldId="297"/>
            <ac:spMk id="2" creationId="{507D2C42-7C36-5A93-1893-CBDC55E193D8}"/>
          </ac:spMkLst>
        </pc:spChg>
        <pc:spChg chg="mod">
          <ac:chgData name="Dipesh Sah" userId="82a3cab613f06884" providerId="LiveId" clId="{DC232002-6E38-48A1-8F68-4A119E4E5B6A}" dt="2024-10-23T04:18:28.040" v="343" actId="27636"/>
          <ac:spMkLst>
            <pc:docMk/>
            <pc:sldMk cId="1465339872" sldId="297"/>
            <ac:spMk id="3" creationId="{BB5EF30B-C0A9-5106-79B0-8EF7D17F1098}"/>
          </ac:spMkLst>
        </pc:spChg>
      </pc:sldChg>
      <pc:sldChg chg="modSp add mod ord">
        <pc:chgData name="Dipesh Sah" userId="82a3cab613f06884" providerId="LiveId" clId="{DC232002-6E38-48A1-8F68-4A119E4E5B6A}" dt="2024-10-23T04:49:24.116" v="433" actId="20577"/>
        <pc:sldMkLst>
          <pc:docMk/>
          <pc:sldMk cId="2160536181" sldId="298"/>
        </pc:sldMkLst>
        <pc:spChg chg="mod">
          <ac:chgData name="Dipesh Sah" userId="82a3cab613f06884" providerId="LiveId" clId="{DC232002-6E38-48A1-8F68-4A119E4E5B6A}" dt="2024-10-23T04:47:44.906" v="392"/>
          <ac:spMkLst>
            <pc:docMk/>
            <pc:sldMk cId="2160536181" sldId="298"/>
            <ac:spMk id="2" creationId="{632DBECF-9CF3-644B-CA13-B1199DEEAE2D}"/>
          </ac:spMkLst>
        </pc:spChg>
        <pc:spChg chg="mod">
          <ac:chgData name="Dipesh Sah" userId="82a3cab613f06884" providerId="LiveId" clId="{DC232002-6E38-48A1-8F68-4A119E4E5B6A}" dt="2024-10-23T04:49:24.116" v="433" actId="20577"/>
          <ac:spMkLst>
            <pc:docMk/>
            <pc:sldMk cId="2160536181" sldId="298"/>
            <ac:spMk id="3" creationId="{B8633A0B-C016-EEC5-9712-BB8F40D85F72}"/>
          </ac:spMkLst>
        </pc:spChg>
      </pc:sldChg>
      <pc:sldChg chg="modSp add mod">
        <pc:chgData name="Dipesh Sah" userId="82a3cab613f06884" providerId="LiveId" clId="{DC232002-6E38-48A1-8F68-4A119E4E5B6A}" dt="2024-10-23T04:51:56.045" v="486" actId="27636"/>
        <pc:sldMkLst>
          <pc:docMk/>
          <pc:sldMk cId="3003743706" sldId="299"/>
        </pc:sldMkLst>
        <pc:spChg chg="mod">
          <ac:chgData name="Dipesh Sah" userId="82a3cab613f06884" providerId="LiveId" clId="{DC232002-6E38-48A1-8F68-4A119E4E5B6A}" dt="2024-10-23T04:51:36.179" v="472" actId="20577"/>
          <ac:spMkLst>
            <pc:docMk/>
            <pc:sldMk cId="3003743706" sldId="299"/>
            <ac:spMk id="2" creationId="{05040BB8-6569-B34A-FF7A-8E13DBF4EABE}"/>
          </ac:spMkLst>
        </pc:spChg>
        <pc:spChg chg="mod">
          <ac:chgData name="Dipesh Sah" userId="82a3cab613f06884" providerId="LiveId" clId="{DC232002-6E38-48A1-8F68-4A119E4E5B6A}" dt="2024-10-23T04:51:56.045" v="486" actId="27636"/>
          <ac:spMkLst>
            <pc:docMk/>
            <pc:sldMk cId="3003743706" sldId="299"/>
            <ac:spMk id="3" creationId="{CCEDFA08-030B-CD35-4560-65F5C5DB0FFB}"/>
          </ac:spMkLst>
        </pc:spChg>
      </pc:sldChg>
      <pc:sldChg chg="modSp add mod ord">
        <pc:chgData name="Dipesh Sah" userId="82a3cab613f06884" providerId="LiveId" clId="{DC232002-6E38-48A1-8F68-4A119E4E5B6A}" dt="2024-10-23T04:51:00.643" v="457"/>
        <pc:sldMkLst>
          <pc:docMk/>
          <pc:sldMk cId="540160815" sldId="300"/>
        </pc:sldMkLst>
        <pc:spChg chg="mod">
          <ac:chgData name="Dipesh Sah" userId="82a3cab613f06884" providerId="LiveId" clId="{DC232002-6E38-48A1-8F68-4A119E4E5B6A}" dt="2024-10-23T04:50:01.702" v="441"/>
          <ac:spMkLst>
            <pc:docMk/>
            <pc:sldMk cId="540160815" sldId="300"/>
            <ac:spMk id="2" creationId="{9314228C-D01A-3E59-8E32-DFF5395A7419}"/>
          </ac:spMkLst>
        </pc:spChg>
        <pc:spChg chg="mod">
          <ac:chgData name="Dipesh Sah" userId="82a3cab613f06884" providerId="LiveId" clId="{DC232002-6E38-48A1-8F68-4A119E4E5B6A}" dt="2024-10-23T04:50:31.098" v="455" actId="14100"/>
          <ac:spMkLst>
            <pc:docMk/>
            <pc:sldMk cId="540160815" sldId="300"/>
            <ac:spMk id="3" creationId="{6E836149-7510-898D-D77C-DF5B4B64F9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Arpana</a:t>
            </a:r>
            <a:endParaRPr/>
          </a:p>
        </p:txBody>
      </p:sp>
      <p:sp>
        <p:nvSpPr>
          <p:cNvPr id="123" name="Google Shape;123;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26" name="Google Shape;126;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a:t>
            </a:r>
            <a:endParaRPr/>
          </a:p>
        </p:txBody>
      </p:sp>
      <p:sp>
        <p:nvSpPr>
          <p:cNvPr id="413" name="Google Shape;41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ap</a:t>
            </a:r>
            <a:endParaRPr/>
          </a:p>
        </p:txBody>
      </p:sp>
      <p:sp>
        <p:nvSpPr>
          <p:cNvPr id="135" name="Google Shape;135;p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37" name="Google Shape;13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38" name="Google Shape;13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647a0cf97_1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10647a0cf97_1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Niha</a:t>
            </a:r>
            <a:endParaRPr/>
          </a:p>
        </p:txBody>
      </p:sp>
      <p:sp>
        <p:nvSpPr>
          <p:cNvPr id="148" name="Google Shape;148;g10647a0cf97_1_2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10647a0cf97_1_28: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50" name="Google Shape;150;g10647a0cf97_1_28: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51" name="Google Shape;151;g10647a0cf97_1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47a0cf97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10647a0cf97_1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Anusree</a:t>
            </a:r>
            <a:endParaRPr/>
          </a:p>
        </p:txBody>
      </p:sp>
      <p:sp>
        <p:nvSpPr>
          <p:cNvPr id="161" name="Google Shape;161;g10647a0cf97_1_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10647a0cf97_1_8: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63" name="Google Shape;163;g10647a0cf97_1_8: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64" name="Google Shape;164;g10647a0cf97_1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47a0cf97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47a0cf97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07096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47a0cf97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427366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47a0cf97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969038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67bd076ef_3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1067bd076ef_3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1067bd076ef_3_3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g1067bd076ef_3_37: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338" name="Google Shape;338;g1067bd076ef_3_3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339" name="Google Shape;339;g1067bd076ef_3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73973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60988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12653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71282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666502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82606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131952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4331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34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168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490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358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61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619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786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398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059626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2811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17462" y="1215710"/>
            <a:ext cx="6194023" cy="10581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800"/>
              <a:buFont typeface="Constantia"/>
              <a:buNone/>
            </a:pPr>
            <a:r>
              <a:rPr lang="en-US" sz="3200" b="1" dirty="0"/>
              <a:t>AI for Transformative Health Care</a:t>
            </a:r>
            <a:endParaRPr sz="3200" b="1" dirty="0"/>
          </a:p>
        </p:txBody>
      </p:sp>
      <p:sp>
        <p:nvSpPr>
          <p:cNvPr id="129" name="Google Shape;129;p13"/>
          <p:cNvSpPr txBox="1">
            <a:spLocks noGrp="1"/>
          </p:cNvSpPr>
          <p:nvPr>
            <p:ph type="subTitle" idx="1"/>
          </p:nvPr>
        </p:nvSpPr>
        <p:spPr>
          <a:xfrm>
            <a:off x="1187625" y="2421150"/>
            <a:ext cx="6912900" cy="33123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040"/>
              <a:buNone/>
            </a:pPr>
            <a:r>
              <a:rPr lang="en-US" sz="1800" dirty="0">
                <a:solidFill>
                  <a:srgbClr val="000000"/>
                </a:solidFill>
              </a:rPr>
              <a:t> </a:t>
            </a:r>
            <a:endParaRPr sz="1800" dirty="0">
              <a:solidFill>
                <a:srgbClr val="000000"/>
              </a:solidFill>
            </a:endParaRPr>
          </a:p>
          <a:p>
            <a:pPr marL="0" lvl="0" indent="0" algn="l" rtl="0">
              <a:spcBef>
                <a:spcPts val="0"/>
              </a:spcBef>
              <a:spcAft>
                <a:spcPts val="0"/>
              </a:spcAft>
              <a:buSzPts val="2040"/>
              <a:buNone/>
            </a:pPr>
            <a:r>
              <a:rPr lang="en-US" sz="1800" dirty="0">
                <a:solidFill>
                  <a:srgbClr val="000000"/>
                </a:solidFill>
              </a:rPr>
              <a:t>                       </a:t>
            </a:r>
            <a:endParaRPr sz="1800" dirty="0"/>
          </a:p>
          <a:p>
            <a:pPr marL="0" lvl="0" indent="0" algn="ctr" rtl="0">
              <a:spcBef>
                <a:spcPts val="480"/>
              </a:spcBef>
              <a:spcAft>
                <a:spcPts val="0"/>
              </a:spcAft>
              <a:buSzPts val="2040"/>
              <a:buNone/>
            </a:pPr>
            <a:endParaRPr sz="1800" dirty="0">
              <a:solidFill>
                <a:srgbClr val="000000"/>
              </a:solidFill>
            </a:endParaRPr>
          </a:p>
          <a:p>
            <a:pPr marL="0" lvl="0" indent="0" algn="l" rtl="0">
              <a:spcBef>
                <a:spcPts val="480"/>
              </a:spcBef>
              <a:spcAft>
                <a:spcPts val="0"/>
              </a:spcAft>
              <a:buSzPts val="2040"/>
              <a:buNone/>
            </a:pPr>
            <a:endParaRPr sz="1800" dirty="0">
              <a:solidFill>
                <a:srgbClr val="000000"/>
              </a:solidFill>
            </a:endParaRPr>
          </a:p>
          <a:p>
            <a:pPr marL="0" lvl="0" indent="0" algn="ctr" rtl="0">
              <a:spcBef>
                <a:spcPts val="480"/>
              </a:spcBef>
              <a:spcAft>
                <a:spcPts val="0"/>
              </a:spcAft>
              <a:buSzPts val="2040"/>
              <a:buNone/>
            </a:pPr>
            <a:endParaRPr sz="1800" dirty="0">
              <a:solidFill>
                <a:srgbClr val="000000"/>
              </a:solidFill>
            </a:endParaRPr>
          </a:p>
          <a:p>
            <a:pPr algn="ctr">
              <a:spcBef>
                <a:spcPts val="480"/>
              </a:spcBef>
              <a:spcAft>
                <a:spcPts val="0"/>
              </a:spcAft>
              <a:buSzPts val="2040"/>
            </a:pPr>
            <a:r>
              <a:rPr lang="en-US" sz="1600" dirty="0">
                <a:solidFill>
                  <a:srgbClr val="000000"/>
                </a:solidFill>
                <a:latin typeface="Times New Roman"/>
                <a:ea typeface="Times New Roman"/>
                <a:cs typeface="Times New Roman"/>
                <a:sym typeface="Times New Roman"/>
              </a:rPr>
              <a:t>Guide: </a:t>
            </a:r>
            <a:r>
              <a:rPr lang="en-US" sz="1600" dirty="0">
                <a:latin typeface="Times New Roman"/>
                <a:ea typeface="Times New Roman"/>
                <a:cs typeface="Times New Roman"/>
                <a:sym typeface="Times New Roman"/>
              </a:rPr>
              <a:t>Swati </a:t>
            </a:r>
            <a:r>
              <a:rPr lang="en-US" sz="1600" dirty="0" err="1">
                <a:latin typeface="Times New Roman"/>
                <a:ea typeface="Times New Roman"/>
                <a:cs typeface="Times New Roman"/>
                <a:sym typeface="Times New Roman"/>
              </a:rPr>
              <a:t>Shridharan</a:t>
            </a:r>
            <a:endParaRPr sz="1600" dirty="0">
              <a:latin typeface="Times New Roman"/>
              <a:ea typeface="Times New Roman"/>
              <a:cs typeface="Times New Roman"/>
              <a:sym typeface="Times New Roman"/>
            </a:endParaRPr>
          </a:p>
          <a:p>
            <a:pPr marL="0" lvl="0" indent="0" algn="ctr" rtl="0">
              <a:spcBef>
                <a:spcPts val="480"/>
              </a:spcBef>
              <a:spcAft>
                <a:spcPts val="0"/>
              </a:spcAft>
              <a:buSzPts val="2040"/>
              <a:buNone/>
            </a:pPr>
            <a:r>
              <a:rPr lang="en-US" sz="1600" dirty="0">
                <a:solidFill>
                  <a:srgbClr val="000000"/>
                </a:solidFill>
                <a:latin typeface="Times New Roman"/>
                <a:ea typeface="Times New Roman"/>
                <a:cs typeface="Times New Roman"/>
                <a:sym typeface="Times New Roman"/>
              </a:rPr>
              <a:t>Designation: Assistant Professor</a:t>
            </a:r>
            <a:endParaRPr sz="1600" dirty="0">
              <a:latin typeface="Times New Roman"/>
              <a:ea typeface="Times New Roman"/>
              <a:cs typeface="Times New Roman"/>
              <a:sym typeface="Times New Roman"/>
            </a:endParaRPr>
          </a:p>
          <a:p>
            <a:pPr marL="0" lvl="0" indent="0" algn="ctr" rtl="0">
              <a:spcBef>
                <a:spcPts val="480"/>
              </a:spcBef>
              <a:spcAft>
                <a:spcPts val="0"/>
              </a:spcAft>
              <a:buSzPts val="2040"/>
              <a:buNone/>
            </a:pPr>
            <a:r>
              <a:rPr lang="en-US" sz="1600" dirty="0">
                <a:solidFill>
                  <a:srgbClr val="000000"/>
                </a:solidFill>
                <a:latin typeface="Times New Roman"/>
                <a:ea typeface="Times New Roman"/>
                <a:cs typeface="Times New Roman"/>
                <a:sym typeface="Times New Roman"/>
              </a:rPr>
              <a:t>Department of Computer Science &amp; Engineering</a:t>
            </a:r>
            <a:endParaRPr sz="1600" dirty="0">
              <a:latin typeface="Times New Roman"/>
              <a:ea typeface="Times New Roman"/>
              <a:cs typeface="Times New Roman"/>
              <a:sym typeface="Times New Roman"/>
            </a:endParaRPr>
          </a:p>
          <a:p>
            <a:pPr marL="0" lvl="0" indent="0" algn="ctr" rtl="0">
              <a:spcBef>
                <a:spcPts val="480"/>
              </a:spcBef>
              <a:spcAft>
                <a:spcPts val="0"/>
              </a:spcAft>
              <a:buSzPts val="2040"/>
              <a:buNone/>
            </a:pPr>
            <a:r>
              <a:rPr lang="en-US" sz="1600" dirty="0">
                <a:solidFill>
                  <a:srgbClr val="000000"/>
                </a:solidFill>
                <a:latin typeface="Times New Roman"/>
                <a:ea typeface="Times New Roman"/>
                <a:cs typeface="Times New Roman"/>
                <a:sym typeface="Times New Roman"/>
              </a:rPr>
              <a:t>B.M.S. College of Engineering</a:t>
            </a:r>
            <a:endParaRPr sz="1600" dirty="0">
              <a:latin typeface="Times New Roman"/>
              <a:ea typeface="Times New Roman"/>
              <a:cs typeface="Times New Roman"/>
              <a:sym typeface="Times New Roman"/>
            </a:endParaRPr>
          </a:p>
        </p:txBody>
      </p:sp>
      <p:pic>
        <p:nvPicPr>
          <p:cNvPr id="130" name="Google Shape;130;p13"/>
          <p:cNvPicPr preferRelativeResize="0"/>
          <p:nvPr/>
        </p:nvPicPr>
        <p:blipFill rotWithShape="1">
          <a:blip r:embed="rId3">
            <a:alphaModFix/>
          </a:blip>
          <a:srcRect/>
          <a:stretch/>
        </p:blipFill>
        <p:spPr>
          <a:xfrm>
            <a:off x="7622575" y="476674"/>
            <a:ext cx="851975" cy="739035"/>
          </a:xfrm>
          <a:prstGeom prst="rect">
            <a:avLst/>
          </a:prstGeom>
          <a:noFill/>
          <a:ln>
            <a:noFill/>
          </a:ln>
        </p:spPr>
      </p:pic>
      <p:graphicFrame>
        <p:nvGraphicFramePr>
          <p:cNvPr id="131" name="Google Shape;131;p13"/>
          <p:cNvGraphicFramePr/>
          <p:nvPr>
            <p:extLst>
              <p:ext uri="{D42A27DB-BD31-4B8C-83A1-F6EECF244321}">
                <p14:modId xmlns:p14="http://schemas.microsoft.com/office/powerpoint/2010/main" val="3911878653"/>
              </p:ext>
            </p:extLst>
          </p:nvPr>
        </p:nvGraphicFramePr>
        <p:xfrm>
          <a:off x="1817463" y="2603334"/>
          <a:ext cx="5392884" cy="1828740"/>
        </p:xfrm>
        <a:graphic>
          <a:graphicData uri="http://schemas.openxmlformats.org/drawingml/2006/table">
            <a:tbl>
              <a:tblPr>
                <a:noFill/>
                <a:tableStyleId>{0165C67D-AD63-4676-A505-81800A66DF51}</a:tableStyleId>
              </a:tblPr>
              <a:tblGrid>
                <a:gridCol w="2721700">
                  <a:extLst>
                    <a:ext uri="{9D8B030D-6E8A-4147-A177-3AD203B41FA5}">
                      <a16:colId xmlns:a16="http://schemas.microsoft.com/office/drawing/2014/main" val="20000"/>
                    </a:ext>
                  </a:extLst>
                </a:gridCol>
                <a:gridCol w="2671184">
                  <a:extLst>
                    <a:ext uri="{9D8B030D-6E8A-4147-A177-3AD203B41FA5}">
                      <a16:colId xmlns:a16="http://schemas.microsoft.com/office/drawing/2014/main" val="20001"/>
                    </a:ext>
                  </a:extLst>
                </a:gridCol>
              </a:tblGrid>
              <a:tr h="1105167">
                <a:tc>
                  <a:txBody>
                    <a:bodyPr/>
                    <a:lstStyle/>
                    <a:p>
                      <a:pPr marL="0" lvl="0" indent="0" algn="ctr" rtl="0">
                        <a:spcBef>
                          <a:spcPts val="0"/>
                        </a:spcBef>
                        <a:spcAft>
                          <a:spcPts val="0"/>
                        </a:spcAft>
                        <a:buNone/>
                      </a:pPr>
                      <a:r>
                        <a:rPr lang="en-US" sz="1600" dirty="0">
                          <a:latin typeface="Times New Roman"/>
                          <a:ea typeface="Times New Roman"/>
                          <a:cs typeface="Times New Roman"/>
                          <a:sym typeface="Times New Roman"/>
                        </a:rPr>
                        <a:t>Bhupendra Singh</a:t>
                      </a:r>
                    </a:p>
                    <a:p>
                      <a:pPr marL="0" lvl="0" indent="0" algn="ctr" rtl="0">
                        <a:spcBef>
                          <a:spcPts val="0"/>
                        </a:spcBef>
                        <a:spcAft>
                          <a:spcPts val="0"/>
                        </a:spcAft>
                        <a:buNone/>
                      </a:pPr>
                      <a:r>
                        <a:rPr lang="en-US" sz="1600" dirty="0">
                          <a:latin typeface="Times New Roman"/>
                          <a:ea typeface="Times New Roman"/>
                          <a:cs typeface="Times New Roman"/>
                          <a:sym typeface="Times New Roman"/>
                        </a:rPr>
                        <a:t>1BM22CS069</a:t>
                      </a:r>
                    </a:p>
                    <a:p>
                      <a:pPr marL="0" lvl="0" indent="0" algn="ctr" rtl="0">
                        <a:spcBef>
                          <a:spcPts val="0"/>
                        </a:spcBef>
                        <a:spcAft>
                          <a:spcPts val="0"/>
                        </a:spcAft>
                        <a:buNone/>
                      </a:pPr>
                      <a:endParaRPr lang="en-US" sz="1600" dirty="0">
                        <a:latin typeface="Times New Roman"/>
                        <a:ea typeface="Times New Roman"/>
                        <a:cs typeface="Times New Roman"/>
                        <a:sym typeface="Times New Roman"/>
                      </a:endParaRPr>
                    </a:p>
                    <a:p>
                      <a:pPr marL="0" lvl="0" indent="0" algn="ctr" rtl="0">
                        <a:spcBef>
                          <a:spcPts val="0"/>
                        </a:spcBef>
                        <a:spcAft>
                          <a:spcPts val="0"/>
                        </a:spcAft>
                        <a:buNone/>
                      </a:pPr>
                      <a:r>
                        <a:rPr lang="en-US" sz="1600" dirty="0">
                          <a:latin typeface="Times New Roman"/>
                          <a:ea typeface="Times New Roman"/>
                          <a:cs typeface="Times New Roman"/>
                          <a:sym typeface="Times New Roman"/>
                        </a:rPr>
                        <a:t>Dipesh Sah</a:t>
                      </a:r>
                    </a:p>
                    <a:p>
                      <a:pPr marL="0" lvl="0" indent="0" algn="ctr" rtl="0">
                        <a:spcBef>
                          <a:spcPts val="0"/>
                        </a:spcBef>
                        <a:spcAft>
                          <a:spcPts val="0"/>
                        </a:spcAft>
                        <a:buNone/>
                      </a:pPr>
                      <a:r>
                        <a:rPr lang="en-US" sz="1600" dirty="0">
                          <a:latin typeface="Times New Roman"/>
                          <a:ea typeface="Times New Roman"/>
                          <a:cs typeface="Times New Roman"/>
                          <a:sym typeface="Times New Roman"/>
                        </a:rPr>
                        <a:t>1BM22CS092</a:t>
                      </a:r>
                      <a:endParaRPr sz="16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latin typeface="Times New Roman"/>
                          <a:ea typeface="Times New Roman"/>
                          <a:cs typeface="Times New Roman"/>
                          <a:sym typeface="Times New Roman"/>
                        </a:rPr>
                        <a:t>Harsh Dev</a:t>
                      </a:r>
                    </a:p>
                    <a:p>
                      <a:pPr marL="0" lvl="0" indent="0" algn="ctr" rtl="0">
                        <a:spcBef>
                          <a:spcPts val="0"/>
                        </a:spcBef>
                        <a:spcAft>
                          <a:spcPts val="0"/>
                        </a:spcAft>
                        <a:buNone/>
                      </a:pPr>
                      <a:r>
                        <a:rPr lang="en-US" sz="1600" dirty="0">
                          <a:latin typeface="Times New Roman"/>
                          <a:ea typeface="Times New Roman"/>
                          <a:cs typeface="Times New Roman"/>
                          <a:sym typeface="Times New Roman"/>
                        </a:rPr>
                        <a:t>1BM22CS107</a:t>
                      </a:r>
                    </a:p>
                    <a:p>
                      <a:pPr marL="0" lvl="0" indent="0" algn="ctr" rtl="0">
                        <a:spcBef>
                          <a:spcPts val="0"/>
                        </a:spcBef>
                        <a:spcAft>
                          <a:spcPts val="0"/>
                        </a:spcAft>
                        <a:buNone/>
                      </a:pPr>
                      <a:endParaRPr lang="en-US" sz="1600" dirty="0">
                        <a:latin typeface="Times New Roman"/>
                        <a:ea typeface="Times New Roman"/>
                        <a:cs typeface="Times New Roman"/>
                        <a:sym typeface="Times New Roman"/>
                      </a:endParaRPr>
                    </a:p>
                    <a:p>
                      <a:pPr marL="0" lvl="0" indent="0" algn="ctr" rtl="0">
                        <a:spcBef>
                          <a:spcPts val="0"/>
                        </a:spcBef>
                        <a:spcAft>
                          <a:spcPts val="0"/>
                        </a:spcAft>
                        <a:buNone/>
                      </a:pPr>
                      <a:r>
                        <a:rPr lang="en-US" sz="1600" dirty="0">
                          <a:latin typeface="Times New Roman"/>
                          <a:ea typeface="Times New Roman"/>
                          <a:cs typeface="Times New Roman"/>
                          <a:sym typeface="Times New Roman"/>
                        </a:rPr>
                        <a:t>Harsh </a:t>
                      </a:r>
                      <a:r>
                        <a:rPr lang="en-US" sz="1600" dirty="0" err="1">
                          <a:latin typeface="Times New Roman"/>
                          <a:ea typeface="Times New Roman"/>
                          <a:cs typeface="Times New Roman"/>
                          <a:sym typeface="Times New Roman"/>
                        </a:rPr>
                        <a:t>Ticku</a:t>
                      </a:r>
                      <a:endParaRPr lang="en-US" sz="1600" dirty="0">
                        <a:latin typeface="Times New Roman"/>
                        <a:ea typeface="Times New Roman"/>
                        <a:cs typeface="Times New Roman"/>
                        <a:sym typeface="Times New Roman"/>
                      </a:endParaRPr>
                    </a:p>
                    <a:p>
                      <a:pPr marL="0" lvl="0" indent="0" algn="ctr" rtl="0">
                        <a:spcBef>
                          <a:spcPts val="0"/>
                        </a:spcBef>
                        <a:spcAft>
                          <a:spcPts val="0"/>
                        </a:spcAft>
                        <a:buNone/>
                      </a:pPr>
                      <a:r>
                        <a:rPr lang="en-US" sz="1600" dirty="0">
                          <a:latin typeface="Times New Roman"/>
                          <a:ea typeface="Times New Roman"/>
                          <a:cs typeface="Times New Roman"/>
                          <a:sym typeface="Times New Roman"/>
                        </a:rPr>
                        <a:t>1BM22CS109</a:t>
                      </a:r>
                      <a:endParaRPr sz="16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43382">
                <a:tc>
                  <a:txBody>
                    <a:bodyPr/>
                    <a:lstStyle/>
                    <a:p>
                      <a:pPr marL="0" lvl="0" indent="0" algn="ctr" rtl="0">
                        <a:spcBef>
                          <a:spcPts val="0"/>
                        </a:spcBef>
                        <a:spcAft>
                          <a:spcPts val="0"/>
                        </a:spcAft>
                        <a:buNone/>
                      </a:pPr>
                      <a:endParaRPr sz="16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AED5-EF3E-4252-F67C-2B8AF2086CC4}"/>
              </a:ext>
            </a:extLst>
          </p:cNvPr>
          <p:cNvSpPr>
            <a:spLocks noGrp="1"/>
          </p:cNvSpPr>
          <p:nvPr>
            <p:ph type="title"/>
          </p:nvPr>
        </p:nvSpPr>
        <p:spPr>
          <a:xfrm>
            <a:off x="982133" y="457201"/>
            <a:ext cx="7704667" cy="1541281"/>
          </a:xfrm>
        </p:spPr>
        <p:txBody>
          <a:bodyPr>
            <a:normAutofit/>
          </a:bodyPr>
          <a:lstStyle/>
          <a:p>
            <a:r>
              <a:rPr lang="en-US" sz="2500" b="1" dirty="0"/>
              <a:t>Literature Survey </a:t>
            </a:r>
            <a:br>
              <a:rPr lang="en-US" sz="2500" b="1" dirty="0"/>
            </a:br>
            <a:r>
              <a:rPr lang="en-US" sz="2500" b="1" dirty="0"/>
              <a:t>6. </a:t>
            </a:r>
            <a:r>
              <a:rPr lang="en-US" sz="1800" b="1" dirty="0">
                <a:latin typeface="Times New Roman" panose="02020603050405020304" pitchFamily="18" charset="0"/>
                <a:cs typeface="Times New Roman" panose="02020603050405020304" pitchFamily="18" charset="0"/>
              </a:rPr>
              <a:t>Classification of Alzheimer’s Disease Using Electroencephalogram</a:t>
            </a:r>
          </a:p>
        </p:txBody>
      </p:sp>
      <p:sp>
        <p:nvSpPr>
          <p:cNvPr id="3" name="Content Placeholder 2">
            <a:extLst>
              <a:ext uri="{FF2B5EF4-FFF2-40B4-BE49-F238E27FC236}">
                <a16:creationId xmlns:a16="http://schemas.microsoft.com/office/drawing/2014/main" id="{DCF69314-1647-8096-23A8-DBCCD59CD871}"/>
              </a:ext>
            </a:extLst>
          </p:cNvPr>
          <p:cNvSpPr>
            <a:spLocks noGrp="1"/>
          </p:cNvSpPr>
          <p:nvPr>
            <p:ph idx="1"/>
          </p:nvPr>
        </p:nvSpPr>
        <p:spPr>
          <a:xfrm>
            <a:off x="982133" y="2130458"/>
            <a:ext cx="7704667" cy="3869358"/>
          </a:xfrm>
        </p:spPr>
        <p:txBody>
          <a:bodyPr>
            <a:normAutofit lnSpcReduction="10000"/>
          </a:bodyPr>
          <a:lstStyle/>
          <a:p>
            <a:pPr marL="0" indent="0" algn="just">
              <a:buNone/>
            </a:pPr>
            <a:r>
              <a:rPr lang="en-US" sz="1600" dirty="0">
                <a:latin typeface="Times New Roman" panose="02020603050405020304" pitchFamily="18" charset="0"/>
                <a:cs typeface="Times New Roman" panose="02020603050405020304" pitchFamily="18" charset="0"/>
              </a:rPr>
              <a:t>Methodology Used :-Generates synthetic EEG samples to augment real data , Removes irrelevant noise from EEG signals during pre-processing, improving classification accuracy, Simulates predator hunting behavior to explore feature space for AD categorization.</a:t>
            </a:r>
          </a:p>
          <a:p>
            <a:pPr marL="0" indent="0" algn="just">
              <a:buNone/>
            </a:pPr>
            <a:r>
              <a:rPr lang="en-US" sz="1600" dirty="0">
                <a:latin typeface="Times New Roman" panose="02020603050405020304" pitchFamily="18" charset="0"/>
                <a:cs typeface="Times New Roman" panose="02020603050405020304" pitchFamily="18" charset="0"/>
              </a:rPr>
              <a:t>Dataset Used :- Signals recorded using a 10–20 electrode system, stored in EDF format, later converted to MATLAB for analysis , Digital filtering, wavelet transformation, and artifact removal to enhance signal quality.</a:t>
            </a:r>
          </a:p>
          <a:p>
            <a:pPr marL="0" indent="0" algn="just">
              <a:buNone/>
            </a:pPr>
            <a:r>
              <a:rPr lang="en-US" sz="1600" dirty="0">
                <a:latin typeface="Times New Roman" panose="02020603050405020304" pitchFamily="18" charset="0"/>
                <a:cs typeface="Times New Roman" panose="02020603050405020304" pitchFamily="18" charset="0"/>
              </a:rPr>
              <a:t>Pros :- GAN-MPA shows improved classification accuracy (up to </a:t>
            </a:r>
            <a:r>
              <a:rPr lang="en-US" sz="1600" b="1" dirty="0">
                <a:latin typeface="Times New Roman" panose="02020603050405020304" pitchFamily="18" charset="0"/>
                <a:cs typeface="Times New Roman" panose="02020603050405020304" pitchFamily="18" charset="0"/>
              </a:rPr>
              <a:t>99.96%</a:t>
            </a:r>
            <a:r>
              <a:rPr lang="en-US" sz="1600" dirty="0">
                <a:latin typeface="Times New Roman" panose="02020603050405020304" pitchFamily="18" charset="0"/>
                <a:cs typeface="Times New Roman" panose="02020603050405020304" pitchFamily="18" charset="0"/>
              </a:rPr>
              <a:t>) , GAN-generated synthetic data improves classification resilience , Increased ability to detect early-stage Alzheimer’s using EEG signals.</a:t>
            </a:r>
          </a:p>
          <a:p>
            <a:pPr marL="0" indent="0" algn="just">
              <a:buNone/>
            </a:pPr>
            <a:r>
              <a:rPr lang="en-US" sz="1600" dirty="0">
                <a:latin typeface="Times New Roman" panose="02020603050405020304" pitchFamily="18" charset="0"/>
                <a:cs typeface="Times New Roman" panose="02020603050405020304" pitchFamily="18" charset="0"/>
              </a:rPr>
              <a:t>Cons :- Limited annotated EEG datasets for AD hinder robust model training , EEG patterns can vary significantly, affecting model generalization , High computational cost due to complex GAN and MPA model architecture.</a:t>
            </a:r>
          </a:p>
          <a:p>
            <a:pPr marL="0" indent="0" algn="just">
              <a:buNone/>
            </a:pPr>
            <a:r>
              <a:rPr lang="en-US" sz="1600" dirty="0">
                <a:latin typeface="Times New Roman" panose="02020603050405020304" pitchFamily="18" charset="0"/>
                <a:cs typeface="Times New Roman" panose="02020603050405020304" pitchFamily="18" charset="0"/>
              </a:rPr>
              <a:t>Results Obtained :- Precision: </a:t>
            </a:r>
            <a:r>
              <a:rPr lang="en-US" sz="1600" b="1" dirty="0">
                <a:latin typeface="Times New Roman" panose="02020603050405020304" pitchFamily="18" charset="0"/>
                <a:cs typeface="Times New Roman" panose="02020603050405020304" pitchFamily="18" charset="0"/>
              </a:rPr>
              <a:t>96.19%</a:t>
            </a:r>
            <a:r>
              <a:rPr lang="en-US" sz="1600" dirty="0">
                <a:latin typeface="Times New Roman" panose="02020603050405020304" pitchFamily="18" charset="0"/>
                <a:cs typeface="Times New Roman" panose="02020603050405020304" pitchFamily="18" charset="0"/>
              </a:rPr>
              <a:t> (compared to other methods like CNN, KNN, and LSTM) , Execution Time: </a:t>
            </a:r>
            <a:r>
              <a:rPr lang="en-US" sz="1600" b="1" dirty="0">
                <a:latin typeface="Times New Roman" panose="02020603050405020304" pitchFamily="18" charset="0"/>
                <a:cs typeface="Times New Roman" panose="02020603050405020304" pitchFamily="18" charset="0"/>
              </a:rPr>
              <a:t>1.543 </a:t>
            </a:r>
            <a:r>
              <a:rPr lang="en-US" sz="1600" b="1" dirty="0" err="1">
                <a:latin typeface="Times New Roman" panose="02020603050405020304" pitchFamily="18" charset="0"/>
                <a:cs typeface="Times New Roman" panose="02020603050405020304" pitchFamily="18" charset="0"/>
              </a:rPr>
              <a:t>ms</a:t>
            </a:r>
            <a:r>
              <a:rPr lang="en-US" sz="1600" dirty="0">
                <a:latin typeface="Times New Roman" panose="02020603050405020304" pitchFamily="18" charset="0"/>
                <a:cs typeface="Times New Roman" panose="02020603050405020304" pitchFamily="18" charset="0"/>
              </a:rPr>
              <a:t> for 100 data points (faster than existing methods)</a:t>
            </a:r>
            <a:r>
              <a:rPr lang="en-US" sz="14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E8F335-08E7-EA76-CD52-7416B45C10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01776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B0D7-3E6C-7279-52ED-D8A4D8FAF903}"/>
              </a:ext>
            </a:extLst>
          </p:cNvPr>
          <p:cNvSpPr>
            <a:spLocks noGrp="1"/>
          </p:cNvSpPr>
          <p:nvPr>
            <p:ph type="title"/>
          </p:nvPr>
        </p:nvSpPr>
        <p:spPr>
          <a:xfrm>
            <a:off x="982133" y="457201"/>
            <a:ext cx="7704667" cy="1447013"/>
          </a:xfrm>
        </p:spPr>
        <p:txBody>
          <a:bodyPr>
            <a:normAutofit/>
          </a:bodyPr>
          <a:lstStyle/>
          <a:p>
            <a:r>
              <a:rPr lang="en-US" sz="2500" b="1" dirty="0"/>
              <a:t>Literature Survey</a:t>
            </a:r>
            <a:br>
              <a:rPr lang="en-US" sz="2500" b="1" dirty="0"/>
            </a:br>
            <a:br>
              <a:rPr lang="en-US" sz="2500" b="1" dirty="0"/>
            </a:br>
            <a:r>
              <a:rPr lang="en-US" sz="1800" b="1" dirty="0">
                <a:latin typeface="Times New Roman" panose="02020603050405020304" pitchFamily="18" charset="0"/>
                <a:cs typeface="Times New Roman" panose="02020603050405020304" pitchFamily="18" charset="0"/>
              </a:rPr>
              <a:t>7 . Diabetic Retinopathy detection through generative AI techniques</a:t>
            </a:r>
          </a:p>
        </p:txBody>
      </p:sp>
      <p:sp>
        <p:nvSpPr>
          <p:cNvPr id="3" name="Content Placeholder 2">
            <a:extLst>
              <a:ext uri="{FF2B5EF4-FFF2-40B4-BE49-F238E27FC236}">
                <a16:creationId xmlns:a16="http://schemas.microsoft.com/office/drawing/2014/main" id="{68D90091-C224-B226-6492-8C07E3D1F42B}"/>
              </a:ext>
            </a:extLst>
          </p:cNvPr>
          <p:cNvSpPr>
            <a:spLocks noGrp="1"/>
          </p:cNvSpPr>
          <p:nvPr>
            <p:ph idx="1"/>
          </p:nvPr>
        </p:nvSpPr>
        <p:spPr>
          <a:xfrm>
            <a:off x="982133" y="2007909"/>
            <a:ext cx="7704667" cy="3991907"/>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Methodology Used :- Highlight methods like Generative Adversarial Networks (GAN), Autoencoders, and Bayesian networks, which are used for anomaly detection.</a:t>
            </a:r>
          </a:p>
          <a:p>
            <a:pPr marL="0" indent="0" algn="just">
              <a:buNone/>
            </a:pPr>
            <a:r>
              <a:rPr lang="en-US" sz="1600" dirty="0">
                <a:latin typeface="Times New Roman" panose="02020603050405020304" pitchFamily="18" charset="0"/>
                <a:cs typeface="Times New Roman" panose="02020603050405020304" pitchFamily="18" charset="0"/>
              </a:rPr>
              <a:t>Dataset Used :- Mention the commonly used datasets for DR detection, such as </a:t>
            </a:r>
            <a:r>
              <a:rPr lang="en-US" sz="1600" dirty="0" err="1">
                <a:latin typeface="Times New Roman" panose="02020603050405020304" pitchFamily="18" charset="0"/>
                <a:cs typeface="Times New Roman" panose="02020603050405020304" pitchFamily="18" charset="0"/>
              </a:rPr>
              <a:t>Kermany’s</a:t>
            </a:r>
            <a:r>
              <a:rPr lang="en-US" sz="1600" dirty="0">
                <a:latin typeface="Times New Roman" panose="02020603050405020304" pitchFamily="18" charset="0"/>
                <a:cs typeface="Times New Roman" panose="02020603050405020304" pitchFamily="18" charset="0"/>
              </a:rPr>
              <a:t> dataset, </a:t>
            </a:r>
            <a:r>
              <a:rPr lang="en-US" sz="1600" dirty="0" err="1">
                <a:latin typeface="Times New Roman" panose="02020603050405020304" pitchFamily="18" charset="0"/>
                <a:cs typeface="Times New Roman" panose="02020603050405020304" pitchFamily="18" charset="0"/>
              </a:rPr>
              <a:t>IDRiD</a:t>
            </a:r>
            <a:r>
              <a:rPr lang="en-US" sz="1600" dirty="0">
                <a:latin typeface="Times New Roman" panose="02020603050405020304" pitchFamily="18" charset="0"/>
                <a:cs typeface="Times New Roman" panose="02020603050405020304" pitchFamily="18" charset="0"/>
              </a:rPr>
              <a:t>, and OCTA500 , Types of data: OCT and Fundus images .</a:t>
            </a:r>
          </a:p>
          <a:p>
            <a:pPr marL="0" indent="0" algn="just">
              <a:buNone/>
            </a:pPr>
            <a:r>
              <a:rPr lang="en-US" sz="1600" dirty="0">
                <a:latin typeface="Times New Roman" panose="02020603050405020304" pitchFamily="18" charset="0"/>
                <a:cs typeface="Times New Roman" panose="02020603050405020304" pitchFamily="18" charset="0"/>
              </a:rPr>
              <a:t>Pros :- High accuracy in DR detection with certain methods achieving an AUC of 0.98​ , Ability to detect lesions without invasive procedures.</a:t>
            </a:r>
          </a:p>
          <a:p>
            <a:pPr marL="0" indent="0" algn="just">
              <a:buNone/>
            </a:pPr>
            <a:r>
              <a:rPr lang="en-US" sz="1600" dirty="0">
                <a:latin typeface="Times New Roman" panose="02020603050405020304" pitchFamily="18" charset="0"/>
                <a:cs typeface="Times New Roman" panose="02020603050405020304" pitchFamily="18" charset="0"/>
              </a:rPr>
              <a:t>Cons :- Limited generalizability across datasets​ , High computational cost in models like GANs , Some methods struggle with minor lesions and are prone to false positives​ .</a:t>
            </a:r>
          </a:p>
          <a:p>
            <a:pPr marL="0" indent="0" algn="just">
              <a:buNone/>
            </a:pPr>
            <a:r>
              <a:rPr lang="en-US" sz="1600" dirty="0">
                <a:latin typeface="Times New Roman" panose="02020603050405020304" pitchFamily="18" charset="0"/>
                <a:cs typeface="Times New Roman" panose="02020603050405020304" pitchFamily="18" charset="0"/>
              </a:rPr>
              <a:t>Results Obtained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Examples of accuracy metrics from models such as AUC, sensitivity, and specificity​ , Best results include Dice coefficient and </a:t>
            </a:r>
            <a:r>
              <a:rPr lang="en-US" sz="1600" dirty="0" err="1">
                <a:latin typeface="Times New Roman" panose="02020603050405020304" pitchFamily="18" charset="0"/>
                <a:cs typeface="Times New Roman" panose="02020603050405020304" pitchFamily="18" charset="0"/>
              </a:rPr>
              <a:t>IoU</a:t>
            </a:r>
            <a:r>
              <a:rPr lang="en-US" sz="1600" dirty="0">
                <a:latin typeface="Times New Roman" panose="02020603050405020304" pitchFamily="18" charset="0"/>
                <a:cs typeface="Times New Roman" panose="02020603050405020304" pitchFamily="18" charset="0"/>
              </a:rPr>
              <a:t> measures in segmentation models .</a:t>
            </a:r>
          </a:p>
        </p:txBody>
      </p:sp>
      <p:sp>
        <p:nvSpPr>
          <p:cNvPr id="4" name="Slide Number Placeholder 3">
            <a:extLst>
              <a:ext uri="{FF2B5EF4-FFF2-40B4-BE49-F238E27FC236}">
                <a16:creationId xmlns:a16="http://schemas.microsoft.com/office/drawing/2014/main" id="{A1D9A755-AA22-9B86-8F60-542BB02E13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43951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FC73-63B9-C9D1-8E52-86397DE4F2B9}"/>
              </a:ext>
            </a:extLst>
          </p:cNvPr>
          <p:cNvSpPr>
            <a:spLocks noGrp="1"/>
          </p:cNvSpPr>
          <p:nvPr>
            <p:ph type="title"/>
          </p:nvPr>
        </p:nvSpPr>
        <p:spPr>
          <a:xfrm>
            <a:off x="982133" y="457201"/>
            <a:ext cx="7704667" cy="1088795"/>
          </a:xfrm>
        </p:spPr>
        <p:txBody>
          <a:bodyPr>
            <a:normAutofit fontScale="90000"/>
          </a:bodyPr>
          <a:lstStyle/>
          <a:p>
            <a:r>
              <a:rPr lang="en-US" sz="2500" b="1" dirty="0">
                <a:latin typeface="Times New Roman" panose="02020603050405020304" pitchFamily="18" charset="0"/>
                <a:cs typeface="Times New Roman" panose="02020603050405020304" pitchFamily="18" charset="0"/>
              </a:rPr>
              <a:t>Literature Survey</a:t>
            </a:r>
            <a:br>
              <a:rPr lang="en-US" sz="2500" b="1" dirty="0">
                <a:latin typeface="Times New Roman" panose="02020603050405020304" pitchFamily="18" charset="0"/>
                <a:cs typeface="Times New Roman" panose="02020603050405020304" pitchFamily="18" charset="0"/>
              </a:rPr>
            </a:br>
            <a:br>
              <a:rPr lang="en-US" sz="25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8 . Image-based Breast Cancer Detection Using AI Techniques</a:t>
            </a:r>
            <a:br>
              <a:rPr lang="en-US" sz="2500" b="1" dirty="0">
                <a:latin typeface="Times New Roman" panose="02020603050405020304" pitchFamily="18" charset="0"/>
                <a:cs typeface="Times New Roman" panose="02020603050405020304" pitchFamily="18" charset="0"/>
              </a:rPr>
            </a:br>
            <a:endParaRPr lang="en-US"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B27CA8-F1B1-4A41-1909-E68AE0F8D827}"/>
              </a:ext>
            </a:extLst>
          </p:cNvPr>
          <p:cNvSpPr>
            <a:spLocks noGrp="1"/>
          </p:cNvSpPr>
          <p:nvPr>
            <p:ph idx="1"/>
          </p:nvPr>
        </p:nvSpPr>
        <p:spPr>
          <a:xfrm>
            <a:off x="982133" y="1781666"/>
            <a:ext cx="7704667" cy="4218150"/>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Methodology Used :- Convolutional Neural Networks (CNN) for feature extraction​ , Random Forest (RF), k-Nearest Neighbors (KNN), and Support Vector Machines (SVM) for classification​ , Segmentation methods like K-means clustering and fuzzy c-means (FCM) .</a:t>
            </a:r>
          </a:p>
          <a:p>
            <a:pPr marL="0" indent="0" algn="just">
              <a:buNone/>
            </a:pPr>
            <a:r>
              <a:rPr lang="en-US" sz="1600" dirty="0">
                <a:latin typeface="Times New Roman" panose="02020603050405020304" pitchFamily="18" charset="0"/>
                <a:cs typeface="Times New Roman" panose="02020603050405020304" pitchFamily="18" charset="0"/>
              </a:rPr>
              <a:t>Dataset Used :- DDSM (Digital Database for Screening Mammography) , MIAS (Mammographic Image Analysis Society) dataset , Wisconsin Diagnosis Breast Cancer (WDBC) dataset .</a:t>
            </a:r>
          </a:p>
          <a:p>
            <a:pPr marL="0" indent="0" algn="just">
              <a:buNone/>
            </a:pPr>
            <a:r>
              <a:rPr lang="en-US" sz="1600" dirty="0">
                <a:latin typeface="Times New Roman" panose="02020603050405020304" pitchFamily="18" charset="0"/>
                <a:cs typeface="Times New Roman" panose="02020603050405020304" pitchFamily="18" charset="0"/>
              </a:rPr>
              <a:t>Pros :- Advanced models like CNN achieve accuracies of up to 98% in certain datasets</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DL models expedite diagnosis by automating feature extraction​</a:t>
            </a:r>
            <a:r>
              <a:rPr lang="en-US" sz="1600" b="1" dirty="0">
                <a:latin typeface="Times New Roman" panose="02020603050405020304" pitchFamily="18" charset="0"/>
                <a:cs typeface="Times New Roman" panose="02020603050405020304" pitchFamily="18" charset="0"/>
              </a:rPr>
              <a:t> .</a:t>
            </a:r>
          </a:p>
          <a:p>
            <a:pPr marL="0" indent="0" algn="just">
              <a:buNone/>
            </a:pPr>
            <a:r>
              <a:rPr lang="en-US" sz="1600" dirty="0">
                <a:latin typeface="Times New Roman" panose="02020603050405020304" pitchFamily="18" charset="0"/>
                <a:cs typeface="Times New Roman" panose="02020603050405020304" pitchFamily="18" charset="0"/>
              </a:rPr>
              <a:t>Cons :- Limited generalizability across different demographics​</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High resource requirement, particularly for DL models</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Lack of explainability in black-box models like DL​</a:t>
            </a:r>
            <a:r>
              <a:rPr lang="en-US" sz="1600" b="1" dirty="0">
                <a:latin typeface="Times New Roman" panose="02020603050405020304" pitchFamily="18" charset="0"/>
                <a:cs typeface="Times New Roman" panose="02020603050405020304" pitchFamily="18" charset="0"/>
              </a:rPr>
              <a:t> .</a:t>
            </a:r>
          </a:p>
          <a:p>
            <a:pPr marL="0" indent="0" algn="just">
              <a:buNone/>
            </a:pPr>
            <a:r>
              <a:rPr lang="en-US" sz="1600" dirty="0">
                <a:latin typeface="Times New Roman" panose="02020603050405020304" pitchFamily="18" charset="0"/>
                <a:cs typeface="Times New Roman" panose="02020603050405020304" pitchFamily="18" charset="0"/>
              </a:rPr>
              <a:t>Results Obtained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Example AUC for some models is 0.98 , ResNet50 achieved 96.1% specificity and 86.7% sensitivity​ , ML models like SVM-RBF achieved an accuracy of 96.33%​ .</a:t>
            </a:r>
          </a:p>
        </p:txBody>
      </p:sp>
      <p:sp>
        <p:nvSpPr>
          <p:cNvPr id="4" name="Slide Number Placeholder 3">
            <a:extLst>
              <a:ext uri="{FF2B5EF4-FFF2-40B4-BE49-F238E27FC236}">
                <a16:creationId xmlns:a16="http://schemas.microsoft.com/office/drawing/2014/main" id="{EE7428BC-2D88-4B31-CEDA-0E63EC9298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46343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284D-C934-AF8A-CD1F-186D949F856E}"/>
              </a:ext>
            </a:extLst>
          </p:cNvPr>
          <p:cNvSpPr>
            <a:spLocks noGrp="1"/>
          </p:cNvSpPr>
          <p:nvPr>
            <p:ph type="title"/>
          </p:nvPr>
        </p:nvSpPr>
        <p:spPr>
          <a:xfrm>
            <a:off x="982133" y="457201"/>
            <a:ext cx="7704667" cy="1249051"/>
          </a:xfrm>
        </p:spPr>
        <p:txBody>
          <a:bodyPr>
            <a:normAutofit/>
          </a:bodyPr>
          <a:lstStyle/>
          <a:p>
            <a:r>
              <a:rPr lang="en-US" sz="2500" b="1" dirty="0">
                <a:latin typeface="Times New Roman" panose="02020603050405020304" pitchFamily="18" charset="0"/>
                <a:cs typeface="Times New Roman" panose="02020603050405020304" pitchFamily="18" charset="0"/>
              </a:rPr>
              <a:t>Literature Survey</a:t>
            </a:r>
            <a:br>
              <a:rPr lang="en-US" sz="2500" b="1" dirty="0">
                <a:latin typeface="Times New Roman" panose="02020603050405020304" pitchFamily="18" charset="0"/>
                <a:cs typeface="Times New Roman" panose="02020603050405020304" pitchFamily="18" charset="0"/>
              </a:rPr>
            </a:b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9 . AI's Role in Hospital and Clinical Transformations  </a:t>
            </a:r>
          </a:p>
        </p:txBody>
      </p:sp>
      <p:sp>
        <p:nvSpPr>
          <p:cNvPr id="3" name="Content Placeholder 2">
            <a:extLst>
              <a:ext uri="{FF2B5EF4-FFF2-40B4-BE49-F238E27FC236}">
                <a16:creationId xmlns:a16="http://schemas.microsoft.com/office/drawing/2014/main" id="{778CB2AA-BDEC-8C09-B3C5-471C7D727047}"/>
              </a:ext>
            </a:extLst>
          </p:cNvPr>
          <p:cNvSpPr>
            <a:spLocks noGrp="1"/>
          </p:cNvSpPr>
          <p:nvPr>
            <p:ph idx="1"/>
          </p:nvPr>
        </p:nvSpPr>
        <p:spPr>
          <a:xfrm>
            <a:off x="982133" y="1951349"/>
            <a:ext cx="7704667" cy="4048468"/>
          </a:xfrm>
        </p:spPr>
        <p:txBody>
          <a:bodyPr>
            <a:normAutofit fontScale="92500"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Methodologies Used :- Algorithms like Random Forest, SVM, and k-NN for classification tasks , CNN and RNN for medical image analysis (e.g., MRI, CT scans)​, AI algorithms for extracting clinical insights from unstructured medical records.</a:t>
            </a:r>
          </a:p>
          <a:p>
            <a:pPr marL="0" indent="0" algn="just">
              <a:buNone/>
            </a:pPr>
            <a:r>
              <a:rPr lang="en-US" sz="1800" dirty="0">
                <a:latin typeface="Times New Roman" panose="02020603050405020304" pitchFamily="18" charset="0"/>
                <a:cs typeface="Times New Roman" panose="02020603050405020304" pitchFamily="18" charset="0"/>
              </a:rPr>
              <a:t>Dataset Used </a:t>
            </a:r>
            <a:r>
              <a:rPr lang="en-US" sz="1800" b="1" dirty="0">
                <a:latin typeface="Times New Roman" panose="02020603050405020304" pitchFamily="18" charset="0"/>
                <a:cs typeface="Times New Roman" panose="02020603050405020304" pitchFamily="18" charset="0"/>
              </a:rPr>
              <a:t>CT and MRI scans datasets</a:t>
            </a:r>
            <a:r>
              <a:rPr lang="en-US" sz="1800" dirty="0">
                <a:latin typeface="Times New Roman" panose="02020603050405020304" pitchFamily="18" charset="0"/>
                <a:cs typeface="Times New Roman" panose="02020603050405020304" pitchFamily="18" charset="0"/>
              </a:rPr>
              <a:t>: For DL-based diagnostic systems, </a:t>
            </a:r>
            <a:r>
              <a:rPr lang="en-US" sz="1800" b="1" dirty="0">
                <a:latin typeface="Times New Roman" panose="02020603050405020304" pitchFamily="18" charset="0"/>
                <a:cs typeface="Times New Roman" panose="02020603050405020304" pitchFamily="18" charset="0"/>
              </a:rPr>
              <a:t>Chest X-ray Images Dataset</a:t>
            </a:r>
            <a:r>
              <a:rPr lang="en-US" sz="1800" dirty="0">
                <a:latin typeface="Times New Roman" panose="02020603050405020304" pitchFamily="18" charset="0"/>
                <a:cs typeface="Times New Roman" panose="02020603050405020304" pitchFamily="18" charset="0"/>
              </a:rPr>
              <a:t>: Used in CNN for disease classification​.</a:t>
            </a:r>
          </a:p>
          <a:p>
            <a:pPr marL="0" indent="0" algn="just">
              <a:buNone/>
            </a:pPr>
            <a:r>
              <a:rPr lang="en-US" sz="1800" dirty="0">
                <a:latin typeface="Times New Roman" panose="02020603050405020304" pitchFamily="18" charset="0"/>
                <a:cs typeface="Times New Roman" panose="02020603050405020304" pitchFamily="18" charset="0"/>
              </a:rPr>
              <a:t>Pros :- Deep learning models like CNNs achieve high accuracy in detecting conditions from medical images , Automated processes for diagnosis, reducing clinician workload​.</a:t>
            </a:r>
          </a:p>
          <a:p>
            <a:pPr marL="0" indent="0" algn="just">
              <a:buNone/>
            </a:pPr>
            <a:r>
              <a:rPr lang="en-US" sz="1800" dirty="0">
                <a:latin typeface="Times New Roman" panose="02020603050405020304" pitchFamily="18" charset="0"/>
                <a:cs typeface="Times New Roman" panose="02020603050405020304" pitchFamily="18" charset="0"/>
              </a:rPr>
              <a:t>Cons :- AI models are limited by the diversity of training data​ , DL models require substantial computational power​ , Black-box nature of some AI systems, especially deep learning models.</a:t>
            </a:r>
          </a:p>
          <a:p>
            <a:pPr marL="0" indent="0" algn="just">
              <a:buNone/>
            </a:pPr>
            <a:r>
              <a:rPr lang="en-US" sz="1800" dirty="0">
                <a:latin typeface="Times New Roman" panose="02020603050405020304" pitchFamily="18" charset="0"/>
                <a:cs typeface="Times New Roman" panose="02020603050405020304" pitchFamily="18" charset="0"/>
              </a:rPr>
              <a:t>Results Obtained :- CNN models achieve over 90% accuracy in various diagnostic tasks , The AUC for diagnostic tasks in radiology applications is often above 0.95 , Varies depending on the task, with some models achieving over 95% specificity</a:t>
            </a:r>
            <a:r>
              <a:rPr lang="en-US" sz="1100" dirty="0"/>
              <a:t>.</a:t>
            </a:r>
            <a:r>
              <a:rPr lang="en-US" sz="1400" dirty="0"/>
              <a:t> </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9164F8B-8F9F-9DFC-B664-0D6BC3D008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28667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EFC3-0EB3-40D5-31A1-EE6A768F8238}"/>
              </a:ext>
            </a:extLst>
          </p:cNvPr>
          <p:cNvSpPr>
            <a:spLocks noGrp="1"/>
          </p:cNvSpPr>
          <p:nvPr>
            <p:ph type="title"/>
          </p:nvPr>
        </p:nvSpPr>
        <p:spPr>
          <a:xfrm>
            <a:off x="982133" y="239087"/>
            <a:ext cx="7704667" cy="1051088"/>
          </a:xfrm>
        </p:spPr>
        <p:txBody>
          <a:bodyPr>
            <a:normAutofit fontScale="90000"/>
          </a:bodyPr>
          <a:lstStyle/>
          <a:p>
            <a:r>
              <a:rPr lang="en-US" sz="2500" b="1" dirty="0">
                <a:latin typeface="Times New Roman" panose="02020603050405020304" pitchFamily="18" charset="0"/>
                <a:cs typeface="Times New Roman" panose="02020603050405020304" pitchFamily="18" charset="0"/>
              </a:rPr>
              <a:t>Literature Survey</a:t>
            </a:r>
            <a:br>
              <a:rPr lang="en-US" sz="2500" b="1" dirty="0">
                <a:latin typeface="Times New Roman" panose="02020603050405020304" pitchFamily="18" charset="0"/>
                <a:cs typeface="Times New Roman" panose="02020603050405020304" pitchFamily="18" charset="0"/>
              </a:rPr>
            </a:b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10 . </a:t>
            </a:r>
            <a:r>
              <a:rPr lang="en-US" sz="1800" b="1" i="0" dirty="0">
                <a:effectLst/>
                <a:latin typeface="Times New Roman" panose="02020603050405020304" pitchFamily="18" charset="0"/>
                <a:cs typeface="Times New Roman" panose="02020603050405020304" pitchFamily="18" charset="0"/>
              </a:rPr>
              <a:t>The ethics of AI in health care</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2FA8CD-EEAD-C916-96D6-F6419DDC1157}"/>
              </a:ext>
            </a:extLst>
          </p:cNvPr>
          <p:cNvSpPr>
            <a:spLocks noGrp="1"/>
          </p:cNvSpPr>
          <p:nvPr>
            <p:ph idx="1"/>
          </p:nvPr>
        </p:nvSpPr>
        <p:spPr>
          <a:xfrm>
            <a:off x="982133" y="1510018"/>
            <a:ext cx="7704667" cy="4489798"/>
          </a:xfrm>
        </p:spPr>
        <p:txBody>
          <a:bodyPr>
            <a:normAutofit lnSpcReduction="10000"/>
          </a:bodyPr>
          <a:lstStyle/>
          <a:p>
            <a:pPr marL="0" indent="0" algn="just">
              <a:buNone/>
            </a:pPr>
            <a:r>
              <a:rPr lang="en-US" sz="1600" b="0" i="0" dirty="0">
                <a:effectLst/>
                <a:latin typeface="Times New Roman" panose="02020603050405020304" pitchFamily="18" charset="0"/>
                <a:cs typeface="Times New Roman" panose="02020603050405020304" pitchFamily="18" charset="0"/>
              </a:rPr>
              <a:t>Methodology Used :-  This involved searching five literature databases for relevant articles, ultimately including 156 papers after filtering out those focused on broader digital health issues. The review identifies ethical issues at various levels, including individual, interpersonal, group, institutional, and societal levels.</a:t>
            </a:r>
          </a:p>
          <a:p>
            <a:pPr marL="0" indent="0" algn="just">
              <a:buNone/>
            </a:pPr>
            <a:r>
              <a:rPr lang="en-US" sz="1600" b="0" i="0" dirty="0">
                <a:effectLst/>
                <a:latin typeface="Times New Roman" panose="02020603050405020304" pitchFamily="18" charset="0"/>
                <a:cs typeface="Times New Roman" panose="02020603050405020304" pitchFamily="18" charset="0"/>
              </a:rPr>
              <a:t>Dataset Used</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The review does not specify individual datasets but discusses the types of data relevant for AI applications in healthcare, such as demographic data, treatment data, and outcome data.</a:t>
            </a:r>
          </a:p>
          <a:p>
            <a:pPr marL="0" indent="0" algn="just">
              <a:buNone/>
            </a:pPr>
            <a:r>
              <a:rPr lang="en-US" sz="1600" b="0" i="0" dirty="0">
                <a:effectLst/>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AI can analyze vast amounts of data to support clinical decision-making, potentially improving diagnosis and treatment recommendations.</a:t>
            </a:r>
            <a:r>
              <a:rPr lang="en-US" sz="1600"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AI systems can streamline processes in healthcare settings, leading to cost reductions and improved patient outcomes.</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0" i="0" dirty="0">
                <a:effectLst/>
                <a:latin typeface="Times New Roman" panose="02020603050405020304" pitchFamily="18" charset="0"/>
                <a:cs typeface="Times New Roman" panose="02020603050405020304" pitchFamily="18" charset="0"/>
              </a:rPr>
              <a:t>Cons :- Potential for misguided or inconclusive evidence leading to poor clinical decisions. Risks of unfair outcomes or discrimination based on biased algorithms.  Difficulty in identifying accountability for decisions made by AI systems.</a:t>
            </a:r>
          </a:p>
          <a:p>
            <a:pPr marL="0" indent="0" algn="just">
              <a:buNone/>
            </a:pPr>
            <a:r>
              <a:rPr lang="en-US" sz="1600" b="0" i="0" dirty="0">
                <a:effectLst/>
                <a:latin typeface="Times New Roman" panose="02020603050405020304" pitchFamily="18" charset="0"/>
                <a:cs typeface="Times New Roman" panose="02020603050405020304" pitchFamily="18" charset="0"/>
              </a:rPr>
              <a:t>Results Obtained</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The review emphasizes that while AI has the potential to improve healthcare significantly, it also poses substantial ethical challenges that need to be addressed proactively. Failure to do so could result in decreased public trust and hinder the adoption of AI technologies.</a:t>
            </a:r>
          </a:p>
        </p:txBody>
      </p:sp>
      <p:sp>
        <p:nvSpPr>
          <p:cNvPr id="4" name="Slide Number Placeholder 3">
            <a:extLst>
              <a:ext uri="{FF2B5EF4-FFF2-40B4-BE49-F238E27FC236}">
                <a16:creationId xmlns:a16="http://schemas.microsoft.com/office/drawing/2014/main" id="{586076E5-A881-1B4F-FDA9-0EEBB03BBD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44149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5E1B-7293-B410-6FD0-405887E709AF}"/>
              </a:ext>
            </a:extLst>
          </p:cNvPr>
          <p:cNvSpPr>
            <a:spLocks noGrp="1"/>
          </p:cNvSpPr>
          <p:nvPr>
            <p:ph type="title"/>
          </p:nvPr>
        </p:nvSpPr>
        <p:spPr>
          <a:xfrm>
            <a:off x="982133" y="457201"/>
            <a:ext cx="7704667" cy="1192490"/>
          </a:xfrm>
        </p:spPr>
        <p:txBody>
          <a:bodyPr>
            <a:normAutofit/>
          </a:bodyPr>
          <a:lstStyle/>
          <a:p>
            <a:r>
              <a:rPr lang="en-US" sz="2500" b="1" dirty="0">
                <a:latin typeface="Times New Roman" panose="02020603050405020304" pitchFamily="18" charset="0"/>
                <a:cs typeface="Times New Roman" panose="02020603050405020304" pitchFamily="18" charset="0"/>
              </a:rPr>
              <a:t>Literature Survey</a:t>
            </a:r>
            <a:br>
              <a:rPr lang="en-US" sz="2500" b="1" dirty="0">
                <a:latin typeface="Times New Roman" panose="02020603050405020304" pitchFamily="18" charset="0"/>
                <a:cs typeface="Times New Roman" panose="02020603050405020304" pitchFamily="18" charset="0"/>
              </a:rPr>
            </a:br>
            <a:r>
              <a:rPr lang="en-US" sz="2500" b="1" dirty="0">
                <a:latin typeface="Times New Roman" panose="02020603050405020304" pitchFamily="18" charset="0"/>
                <a:cs typeface="Times New Roman" panose="02020603050405020304" pitchFamily="18" charset="0"/>
              </a:rPr>
              <a:t> </a:t>
            </a: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11 . </a:t>
            </a:r>
            <a:r>
              <a:rPr lang="en-US" sz="1800" b="1" i="0" dirty="0">
                <a:effectLst/>
                <a:latin typeface="Times New Roman" panose="02020603050405020304" pitchFamily="18" charset="0"/>
                <a:cs typeface="Times New Roman" panose="02020603050405020304" pitchFamily="18" charset="0"/>
              </a:rPr>
              <a:t>Digitization of Pathology Labs</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A27316-D23A-457B-8EB3-C405C9BBFE2A}"/>
              </a:ext>
            </a:extLst>
          </p:cNvPr>
          <p:cNvSpPr>
            <a:spLocks noGrp="1"/>
          </p:cNvSpPr>
          <p:nvPr>
            <p:ph idx="1"/>
          </p:nvPr>
        </p:nvSpPr>
        <p:spPr>
          <a:xfrm>
            <a:off x="982133" y="1857080"/>
            <a:ext cx="7704667" cy="4142736"/>
          </a:xfrm>
        </p:spPr>
        <p:txBody>
          <a:bodyPr>
            <a:normAutofit/>
          </a:bodyPr>
          <a:lstStyle/>
          <a:p>
            <a:pPr marL="0" indent="0" algn="just">
              <a:buNone/>
            </a:pPr>
            <a:r>
              <a:rPr lang="en-US" sz="1800" b="0" i="0" dirty="0">
                <a:effectLst/>
                <a:latin typeface="Times New Roman" panose="02020603050405020304" pitchFamily="18" charset="0"/>
                <a:cs typeface="Times New Roman" panose="02020603050405020304" pitchFamily="18" charset="0"/>
              </a:rPr>
              <a:t>Methodology Used :- Techniques for managing specimens and reporting digitally.</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Transition from analog microscopes to digital workflows.</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Use of algorithms for image analysis and quantification.</a:t>
            </a:r>
          </a:p>
          <a:p>
            <a:pPr marL="0" indent="0" algn="just">
              <a:buNone/>
            </a:pPr>
            <a:r>
              <a:rPr lang="en-US" sz="1800" b="0" i="0" dirty="0">
                <a:effectLst/>
                <a:latin typeface="Times New Roman" panose="02020603050405020304" pitchFamily="18" charset="0"/>
                <a:cs typeface="Times New Roman" panose="02020603050405020304" pitchFamily="18" charset="0"/>
              </a:rPr>
              <a:t>Dataset Used :- Specimen data, imaging data, performance metrics. Sources of datasets (e.g., laboratory information systems).</a:t>
            </a:r>
          </a:p>
          <a:p>
            <a:pPr marL="0" indent="0" algn="just">
              <a:buNone/>
            </a:pPr>
            <a:r>
              <a:rPr lang="en-US" sz="1800" b="0" i="0" dirty="0">
                <a:effectLst/>
                <a:latin typeface="Times New Roman" panose="02020603050405020304" pitchFamily="18" charset="0"/>
                <a:cs typeface="Times New Roman" panose="02020603050405020304" pitchFamily="18" charset="0"/>
              </a:rPr>
              <a:t>Pros :- Increased efficiency in workflows , Enhanced accessibility for remote consultations , Improved accuracy with computer-aided diagnostics.</a:t>
            </a:r>
          </a:p>
          <a:p>
            <a:pPr marL="0" indent="0" algn="just">
              <a:buNone/>
            </a:pPr>
            <a:r>
              <a:rPr lang="en-US" sz="1800" dirty="0">
                <a:latin typeface="Times New Roman" panose="02020603050405020304" pitchFamily="18" charset="0"/>
                <a:cs typeface="Times New Roman" panose="02020603050405020304" pitchFamily="18" charset="0"/>
              </a:rPr>
              <a:t>Cons :- </a:t>
            </a:r>
            <a:r>
              <a:rPr lang="en-US" sz="1800" b="0" i="0" dirty="0">
                <a:effectLst/>
                <a:latin typeface="Times New Roman" panose="02020603050405020304" pitchFamily="18" charset="0"/>
                <a:cs typeface="Times New Roman" panose="02020603050405020304" pitchFamily="18" charset="0"/>
              </a:rPr>
              <a:t>Initial setup costs and training requirements</a:t>
            </a:r>
            <a:r>
              <a:rPr lang="en-US" sz="1800" dirty="0">
                <a:latin typeface="Times New Roman" panose="02020603050405020304" pitchFamily="18" charset="0"/>
                <a:cs typeface="Times New Roman" panose="02020603050405020304" pitchFamily="18" charset="0"/>
              </a:rPr>
              <a:t> , </a:t>
            </a:r>
            <a:r>
              <a:rPr lang="en-US" sz="1800" b="0" i="0" dirty="0">
                <a:effectLst/>
                <a:latin typeface="Times New Roman" panose="02020603050405020304" pitchFamily="18" charset="0"/>
                <a:cs typeface="Times New Roman" panose="02020603050405020304" pitchFamily="18" charset="0"/>
              </a:rPr>
              <a:t>Potential for technical issues and downtime</a:t>
            </a:r>
            <a:r>
              <a:rPr lang="en-US" sz="1800" dirty="0">
                <a:latin typeface="Times New Roman" panose="02020603050405020304" pitchFamily="18" charset="0"/>
                <a:cs typeface="Times New Roman" panose="02020603050405020304" pitchFamily="18" charset="0"/>
              </a:rPr>
              <a:t> , </a:t>
            </a:r>
            <a:r>
              <a:rPr lang="en-US" sz="1800" b="0" i="0" dirty="0">
                <a:effectLst/>
                <a:latin typeface="Times New Roman" panose="02020603050405020304" pitchFamily="18" charset="0"/>
                <a:cs typeface="Times New Roman" panose="02020603050405020304" pitchFamily="18" charset="0"/>
              </a:rPr>
              <a:t>Ethical concerns regarding data privacy</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0" i="0" dirty="0">
                <a:effectLst/>
                <a:latin typeface="Times New Roman" panose="02020603050405020304" pitchFamily="18" charset="0"/>
                <a:cs typeface="Times New Roman" panose="02020603050405020304" pitchFamily="18" charset="0"/>
              </a:rPr>
              <a:t>Results Obtained :- Increased efficiency metrics , Challenges faced during implementation , Performance improvements noted post-digitization.</a:t>
            </a:r>
          </a:p>
        </p:txBody>
      </p:sp>
      <p:sp>
        <p:nvSpPr>
          <p:cNvPr id="4" name="Slide Number Placeholder 3">
            <a:extLst>
              <a:ext uri="{FF2B5EF4-FFF2-40B4-BE49-F238E27FC236}">
                <a16:creationId xmlns:a16="http://schemas.microsoft.com/office/drawing/2014/main" id="{648AA9D0-8E08-2A37-24DC-86ACD055DF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82543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EDF6-7835-19C4-AC99-5B7FC58BF548}"/>
              </a:ext>
            </a:extLst>
          </p:cNvPr>
          <p:cNvSpPr>
            <a:spLocks noGrp="1"/>
          </p:cNvSpPr>
          <p:nvPr>
            <p:ph type="title"/>
          </p:nvPr>
        </p:nvSpPr>
        <p:spPr>
          <a:xfrm>
            <a:off x="982132" y="584514"/>
            <a:ext cx="7704667" cy="881405"/>
          </a:xfrm>
        </p:spPr>
        <p:txBody>
          <a:bodyPr>
            <a:normAutofit fontScale="90000"/>
          </a:bodyPr>
          <a:lstStyle/>
          <a:p>
            <a:r>
              <a:rPr lang="en-US" sz="2500" b="1" dirty="0">
                <a:latin typeface="Times New Roman" panose="02020603050405020304" pitchFamily="18" charset="0"/>
                <a:cs typeface="Times New Roman" panose="02020603050405020304" pitchFamily="18" charset="0"/>
              </a:rPr>
              <a:t>Literature Survey</a:t>
            </a: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12 . </a:t>
            </a:r>
            <a:r>
              <a:rPr lang="en-US" sz="1800" b="1" i="0" dirty="0">
                <a:effectLst/>
                <a:latin typeface="Times New Roman" panose="02020603050405020304" pitchFamily="18" charset="0"/>
                <a:cs typeface="Times New Roman" panose="02020603050405020304" pitchFamily="18" charset="0"/>
              </a:rPr>
              <a:t>Learning the Progression Patterns of Treatments</a:t>
            </a:r>
            <a:br>
              <a:rPr lang="en-US" sz="1200" b="0" i="0" dirty="0">
                <a:effectLst/>
                <a:latin typeface="var(--font-fk-grotesk)"/>
              </a:rPr>
            </a:br>
            <a:endParaRPr lang="en-US"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87C42F-0196-74B2-DAD8-7547E8494844}"/>
              </a:ext>
            </a:extLst>
          </p:cNvPr>
          <p:cNvSpPr>
            <a:spLocks noGrp="1"/>
          </p:cNvSpPr>
          <p:nvPr>
            <p:ph idx="1"/>
          </p:nvPr>
        </p:nvSpPr>
        <p:spPr>
          <a:xfrm>
            <a:off x="982133" y="1574276"/>
            <a:ext cx="7704667" cy="4425540"/>
          </a:xfrm>
        </p:spPr>
        <p:txBody>
          <a:bodyPr>
            <a:normAutofit/>
          </a:bodyPr>
          <a:lstStyle/>
          <a:p>
            <a:pPr marL="0" indent="0" algn="just">
              <a:buNone/>
            </a:pPr>
            <a:r>
              <a:rPr lang="en-US" sz="1800" b="0" i="0" dirty="0">
                <a:effectLst/>
                <a:latin typeface="Times New Roman" panose="02020603050405020304" pitchFamily="18" charset="0"/>
                <a:cs typeface="Times New Roman" panose="02020603050405020304" pitchFamily="18" charset="0"/>
              </a:rPr>
              <a:t>Methodology Used :- Utilizes Markov models to capture sequences of medical actions , Identifies subtypes of treatments and their progression stages. Employed for parameter learning within the model.</a:t>
            </a:r>
          </a:p>
          <a:p>
            <a:pPr marL="0" indent="0" algn="just">
              <a:buNone/>
            </a:pPr>
            <a:r>
              <a:rPr lang="en-US" sz="1800" b="0" i="0" dirty="0">
                <a:effectLst/>
                <a:latin typeface="Times New Roman" panose="02020603050405020304" pitchFamily="18" charset="0"/>
                <a:cs typeface="Times New Roman" panose="02020603050405020304" pitchFamily="18" charset="0"/>
              </a:rPr>
              <a:t>Dataset Used :- Sequences of medical actions from EHRs , Patient demographics, procedures, diagnoses, and treatment histories , Real-world datasets, including a breast cancer dataset for validation.</a:t>
            </a:r>
          </a:p>
          <a:p>
            <a:pPr marL="0" indent="0" algn="just">
              <a:buNone/>
            </a:pPr>
            <a:r>
              <a:rPr lang="en-US" sz="1800" b="0" i="0" dirty="0">
                <a:effectLst/>
                <a:latin typeface="Times New Roman" panose="02020603050405020304" pitchFamily="18" charset="0"/>
                <a:cs typeface="Times New Roman" panose="02020603050405020304" pitchFamily="18" charset="0"/>
              </a:rPr>
              <a:t>Pros :- Captures complex treatment trajectories , Provides classification and staging information , Improves understanding of disease progression .</a:t>
            </a:r>
          </a:p>
          <a:p>
            <a:pPr marL="0" indent="0" algn="just">
              <a:buNone/>
            </a:pPr>
            <a:r>
              <a:rPr lang="en-US" sz="1800" b="0" i="0" dirty="0">
                <a:effectLst/>
                <a:latin typeface="Times New Roman" panose="02020603050405020304" pitchFamily="18" charset="0"/>
                <a:cs typeface="Times New Roman" panose="02020603050405020304" pitchFamily="18" charset="0"/>
              </a:rPr>
              <a:t>Cons :- Requires extensive data for accuracy , Potential biases in EHR data , Complexity in model interpretation .</a:t>
            </a:r>
          </a:p>
          <a:p>
            <a:pPr marL="0" indent="0" algn="just">
              <a:buNone/>
            </a:pPr>
            <a:r>
              <a:rPr lang="en-US" sz="1800" dirty="0">
                <a:latin typeface="Times New Roman" panose="02020603050405020304" pitchFamily="18" charset="0"/>
                <a:cs typeface="Times New Roman" panose="02020603050405020304" pitchFamily="18" charset="0"/>
              </a:rPr>
              <a:t>Results Obtained :- </a:t>
            </a:r>
            <a:r>
              <a:rPr lang="en-US" sz="1800" b="0" i="0" dirty="0">
                <a:effectLst/>
                <a:latin typeface="Times New Roman" panose="02020603050405020304" pitchFamily="18" charset="0"/>
                <a:cs typeface="Times New Roman" panose="02020603050405020304" pitchFamily="18" charset="0"/>
              </a:rPr>
              <a:t>Demonstrated recovery of the generative model underlying data</a:t>
            </a:r>
            <a:r>
              <a:rPr lang="en-US" sz="1800" dirty="0">
                <a:latin typeface="Times New Roman" panose="02020603050405020304" pitchFamily="18" charset="0"/>
                <a:cs typeface="Times New Roman" panose="02020603050405020304" pitchFamily="18" charset="0"/>
              </a:rPr>
              <a:t> , </a:t>
            </a:r>
            <a:r>
              <a:rPr lang="en-US" sz="1800" b="0" i="0" dirty="0">
                <a:effectLst/>
                <a:latin typeface="Times New Roman" panose="02020603050405020304" pitchFamily="18" charset="0"/>
                <a:cs typeface="Times New Roman" panose="02020603050405020304" pitchFamily="18" charset="0"/>
              </a:rPr>
              <a:t>Successfully classified treatment patterns in breast cancer cases</a:t>
            </a:r>
            <a:r>
              <a:rPr lang="en-US" sz="1800" dirty="0">
                <a:latin typeface="Times New Roman" panose="02020603050405020304" pitchFamily="18" charset="0"/>
                <a:cs typeface="Times New Roman" panose="02020603050405020304" pitchFamily="18" charset="0"/>
              </a:rPr>
              <a:t> , </a:t>
            </a:r>
            <a:r>
              <a:rPr lang="en-US" sz="1800" b="0" i="0" dirty="0">
                <a:effectLst/>
                <a:latin typeface="Times New Roman" panose="02020603050405020304" pitchFamily="18" charset="0"/>
                <a:cs typeface="Times New Roman" panose="02020603050405020304" pitchFamily="18" charset="0"/>
              </a:rPr>
              <a:t>Results aligned with clinical guidelines and physician evaluations.</a:t>
            </a:r>
          </a:p>
        </p:txBody>
      </p:sp>
      <p:sp>
        <p:nvSpPr>
          <p:cNvPr id="4" name="Slide Number Placeholder 3">
            <a:extLst>
              <a:ext uri="{FF2B5EF4-FFF2-40B4-BE49-F238E27FC236}">
                <a16:creationId xmlns:a16="http://schemas.microsoft.com/office/drawing/2014/main" id="{327F1A30-C15C-EC18-B123-3DB45187BD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940766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05BE-CDE9-EA9F-173A-7F910DEA5A7F}"/>
              </a:ext>
            </a:extLst>
          </p:cNvPr>
          <p:cNvSpPr>
            <a:spLocks noGrp="1"/>
          </p:cNvSpPr>
          <p:nvPr>
            <p:ph type="title"/>
          </p:nvPr>
        </p:nvSpPr>
        <p:spPr>
          <a:xfrm>
            <a:off x="982132" y="36604"/>
            <a:ext cx="7704667" cy="1409306"/>
          </a:xfrm>
        </p:spPr>
        <p:txBody>
          <a:bodyPr>
            <a:normAutofit/>
          </a:bodyPr>
          <a:lstStyle/>
          <a:p>
            <a:r>
              <a:rPr lang="en-US" sz="2500" b="1" dirty="0">
                <a:latin typeface="Times New Roman" panose="02020603050405020304" pitchFamily="18" charset="0"/>
                <a:cs typeface="Times New Roman" panose="02020603050405020304" pitchFamily="18" charset="0"/>
              </a:rPr>
              <a:t>Literature Survey</a:t>
            </a: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13 . </a:t>
            </a:r>
            <a:r>
              <a:rPr lang="en-US" sz="1800" b="1" i="0" dirty="0">
                <a:effectLst/>
                <a:latin typeface="Times New Roman" panose="02020603050405020304" pitchFamily="18" charset="0"/>
                <a:cs typeface="Times New Roman" panose="02020603050405020304" pitchFamily="18" charset="0"/>
              </a:rPr>
              <a:t>Machine Learning in Pediatric and Congenital Heart Disease</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25CC16-B0E5-76C4-2C76-BE6DD6A6BCDA}"/>
              </a:ext>
            </a:extLst>
          </p:cNvPr>
          <p:cNvSpPr>
            <a:spLocks noGrp="1"/>
          </p:cNvSpPr>
          <p:nvPr>
            <p:ph idx="1"/>
          </p:nvPr>
        </p:nvSpPr>
        <p:spPr>
          <a:xfrm>
            <a:off x="982131" y="1259578"/>
            <a:ext cx="7704668" cy="5034928"/>
          </a:xfrm>
        </p:spPr>
        <p:txBody>
          <a:bodyPr>
            <a:normAutofit fontScale="92500" lnSpcReduction="10000"/>
          </a:bodyPr>
          <a:lstStyle/>
          <a:p>
            <a:pPr marL="0" indent="0" algn="just">
              <a:buNone/>
            </a:pPr>
            <a:r>
              <a:rPr lang="en-US" sz="1600" b="0" i="0" dirty="0">
                <a:effectLst/>
                <a:latin typeface="Times New Roman" panose="02020603050405020304" pitchFamily="18" charset="0"/>
                <a:cs typeface="Times New Roman" panose="02020603050405020304" pitchFamily="18" charset="0"/>
              </a:rPr>
              <a:t>Methodology Used :- Techniques like logistic regression, support vector machines, and neural networks are used for classification tasks ,  Methods such as clustering are utilized to identify patterns without predefined labels , Models are trained using historical data, followed by evaluation against a validation set to assess performance metrics like accuracy, precision, and recall.</a:t>
            </a:r>
          </a:p>
          <a:p>
            <a:pPr marL="0" indent="0" algn="just">
              <a:buNone/>
            </a:pPr>
            <a:r>
              <a:rPr lang="en-US" sz="1600" b="0" i="0" dirty="0">
                <a:effectLst/>
                <a:latin typeface="var(--font-fk-grotesk)"/>
              </a:rPr>
              <a:t>Dataset Used :- </a:t>
            </a:r>
            <a:r>
              <a:rPr lang="en-US" sz="1600" b="0" i="0" dirty="0">
                <a:effectLst/>
                <a:latin typeface="__fkGroteskNeue_598ab8"/>
              </a:rPr>
              <a:t>Comprehensive patient data including demographics, clinical history, and treatment outcomes , Information regarding genetic profiles that may influence disease progression and treatment response , Results from studies that provide insights into treatment efficacy across diverse populations.</a:t>
            </a:r>
          </a:p>
          <a:p>
            <a:pPr marL="0" indent="0" algn="just">
              <a:buNone/>
            </a:pPr>
            <a:r>
              <a:rPr lang="en-US" sz="1600" dirty="0">
                <a:latin typeface="__fkGroteskNeue_598ab8"/>
                <a:cs typeface="Times New Roman" panose="02020603050405020304" pitchFamily="18" charset="0"/>
              </a:rPr>
              <a:t>Pros :- </a:t>
            </a:r>
            <a:r>
              <a:rPr lang="en-US" sz="1600" b="0" i="0" dirty="0">
                <a:effectLst/>
                <a:latin typeface="__fkGroteskNeue_598ab8"/>
              </a:rPr>
              <a:t>ML algorithms can identify subtle patterns in data that may not be evident to human clinicians</a:t>
            </a:r>
            <a:r>
              <a:rPr lang="en-US" sz="1600" b="0" i="0" dirty="0">
                <a:effectLst/>
                <a:latin typeface="__fkGroteskNeue_598ab8"/>
                <a:cs typeface="Times New Roman" panose="02020603050405020304" pitchFamily="18" charset="0"/>
              </a:rPr>
              <a:t>. </a:t>
            </a:r>
            <a:r>
              <a:rPr lang="en-US" sz="1600" b="0" i="0" dirty="0">
                <a:effectLst/>
                <a:latin typeface="__fkGroteskNeue_598ab8"/>
              </a:rPr>
              <a:t>By integrating various data types, ML can tailor management strategies to individual patient needs</a:t>
            </a:r>
            <a:r>
              <a:rPr lang="en-US" sz="1600" b="0" i="0" dirty="0">
                <a:effectLst/>
                <a:latin typeface="__fkGroteskNeue_598ab8"/>
                <a:cs typeface="Times New Roman" panose="02020603050405020304" pitchFamily="18" charset="0"/>
              </a:rPr>
              <a:t> , </a:t>
            </a:r>
            <a:r>
              <a:rPr lang="en-US" sz="1600" b="0" i="0" dirty="0">
                <a:effectLst/>
                <a:latin typeface="__fkGroteskNeue_598ab8"/>
              </a:rPr>
              <a:t>Automated analysis of large datasets can significantly reduce the time required for diagnosis and treatment planning.</a:t>
            </a:r>
            <a:r>
              <a:rPr lang="en-US" sz="1600" b="0" i="0" dirty="0">
                <a:effectLst/>
                <a:latin typeface="__fkGroteskNeue_598ab8"/>
                <a:cs typeface="Times New Roman" panose="02020603050405020304" pitchFamily="18" charset="0"/>
              </a:rPr>
              <a:t> </a:t>
            </a:r>
          </a:p>
          <a:p>
            <a:pPr marL="0" indent="0" algn="just">
              <a:buNone/>
            </a:pPr>
            <a:r>
              <a:rPr lang="en-US" sz="1600" dirty="0">
                <a:latin typeface="__fkGroteskNeue_598ab8"/>
                <a:cs typeface="Times New Roman" panose="02020603050405020304" pitchFamily="18" charset="0"/>
              </a:rPr>
              <a:t>Cons :- </a:t>
            </a:r>
            <a:r>
              <a:rPr lang="en-US" sz="1600" b="0" i="0" dirty="0">
                <a:effectLst/>
                <a:latin typeface="__fkGroteskNeue_598ab8"/>
              </a:rPr>
              <a:t>Complex models may learn noise rather than signal from training data, leading to poor generalization on unseen data</a:t>
            </a:r>
            <a:r>
              <a:rPr lang="en-US" sz="1600" dirty="0">
                <a:latin typeface="__fkGroteskNeue_598ab8"/>
                <a:cs typeface="Times New Roman" panose="02020603050405020304" pitchFamily="18" charset="0"/>
              </a:rPr>
              <a:t> , </a:t>
            </a:r>
            <a:r>
              <a:rPr lang="en-US" sz="1600" b="0" i="0" dirty="0">
                <a:effectLst/>
                <a:latin typeface="__fkGroteskNeue_598ab8"/>
              </a:rPr>
              <a:t>Many ML models operate as "black boxes," making it difficult for clinicians to understand how decisions are made</a:t>
            </a:r>
            <a:r>
              <a:rPr lang="en-US" sz="1600" dirty="0">
                <a:latin typeface="__fkGroteskNeue_598ab8"/>
                <a:cs typeface="Times New Roman" panose="02020603050405020304" pitchFamily="18" charset="0"/>
              </a:rPr>
              <a:t> , </a:t>
            </a:r>
            <a:r>
              <a:rPr lang="en-US" sz="1600" b="0" i="0" dirty="0">
                <a:effectLst/>
                <a:latin typeface="__fkGroteskNeue_598ab8"/>
              </a:rPr>
              <a:t> Incomplete or biased datasets can lead to inaccurate predictions and potentially harmful clinical decisions.</a:t>
            </a:r>
            <a:endParaRPr lang="en-US" sz="1600" dirty="0">
              <a:latin typeface="__fkGroteskNeue_598ab8"/>
              <a:cs typeface="Times New Roman" panose="02020603050405020304" pitchFamily="18" charset="0"/>
            </a:endParaRPr>
          </a:p>
          <a:p>
            <a:pPr marL="0" indent="0" algn="just">
              <a:buNone/>
            </a:pPr>
            <a:r>
              <a:rPr lang="en-US" sz="1600" b="0" i="0" dirty="0">
                <a:effectLst/>
                <a:latin typeface="__fkGroteskNeue_598ab8"/>
                <a:cs typeface="Times New Roman" panose="02020603050405020304" pitchFamily="18" charset="0"/>
              </a:rPr>
              <a:t>Results Obtained :- </a:t>
            </a:r>
            <a:r>
              <a:rPr lang="en-US" sz="1600" b="0" i="0" dirty="0">
                <a:effectLst/>
                <a:latin typeface="__fkGroteskNeue_598ab8"/>
              </a:rPr>
              <a:t>Improved prediction of patient outcomes based on comprehensive analyses of clinical data</a:t>
            </a:r>
            <a:r>
              <a:rPr lang="en-US" sz="1600" b="0" i="0" dirty="0">
                <a:effectLst/>
                <a:latin typeface="__fkGroteskNeue_598ab8"/>
                <a:cs typeface="Times New Roman" panose="02020603050405020304" pitchFamily="18" charset="0"/>
              </a:rPr>
              <a:t> , </a:t>
            </a:r>
            <a:r>
              <a:rPr lang="en-US" sz="1600" b="0" i="0" dirty="0">
                <a:effectLst/>
                <a:latin typeface="__fkGroteskNeue_598ab8"/>
              </a:rPr>
              <a:t>Enhanced ability to stratify patients based on risk factors, leading to more targeted interventions</a:t>
            </a:r>
            <a:r>
              <a:rPr lang="en-US" sz="1600" b="0" i="0" dirty="0">
                <a:effectLst/>
                <a:latin typeface="__fkGroteskNeue_598ab8"/>
                <a:cs typeface="Times New Roman" panose="02020603050405020304" pitchFamily="18" charset="0"/>
              </a:rPr>
              <a:t> ,</a:t>
            </a:r>
            <a:r>
              <a:rPr lang="en-US" sz="1600" b="0" i="0" dirty="0">
                <a:effectLst/>
                <a:latin typeface="__fkGroteskNeue_598ab8"/>
              </a:rPr>
              <a:t> Successful identification of novel biomarkers that correlate with disease progression or treatment efficacy.</a:t>
            </a:r>
          </a:p>
        </p:txBody>
      </p:sp>
      <p:sp>
        <p:nvSpPr>
          <p:cNvPr id="4" name="Slide Number Placeholder 3">
            <a:extLst>
              <a:ext uri="{FF2B5EF4-FFF2-40B4-BE49-F238E27FC236}">
                <a16:creationId xmlns:a16="http://schemas.microsoft.com/office/drawing/2014/main" id="{13F8CD7B-88A5-C382-0A92-1E39169ED3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071248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982133" y="457201"/>
            <a:ext cx="7704667" cy="119249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500" b="1" dirty="0"/>
              <a:t>Literature Survey</a:t>
            </a:r>
            <a:br>
              <a:rPr lang="en-US" sz="2500" b="1" dirty="0"/>
            </a:br>
            <a:br>
              <a:rPr lang="en-US" sz="2500" b="1" dirty="0"/>
            </a:br>
            <a:r>
              <a:rPr lang="en-US" sz="1800" b="1" dirty="0">
                <a:latin typeface="Times New Roman" panose="02020603050405020304" pitchFamily="18" charset="0"/>
                <a:cs typeface="Times New Roman" panose="02020603050405020304" pitchFamily="18" charset="0"/>
              </a:rPr>
              <a:t>14 . </a:t>
            </a:r>
            <a:r>
              <a:rPr lang="en-US" sz="1800" b="1" i="0" dirty="0">
                <a:effectLst/>
                <a:latin typeface="Times New Roman" panose="02020603050405020304" pitchFamily="18" charset="0"/>
                <a:cs typeface="Times New Roman" panose="02020603050405020304" pitchFamily="18" charset="0"/>
              </a:rPr>
              <a:t>Generative AI for Transformative Healthcare</a:t>
            </a:r>
            <a:endParaRPr sz="1800" b="1" dirty="0">
              <a:latin typeface="Times New Roman" panose="02020603050405020304" pitchFamily="18" charset="0"/>
              <a:cs typeface="Times New Roman" panose="02020603050405020304" pitchFamily="18" charset="0"/>
            </a:endParaRPr>
          </a:p>
        </p:txBody>
      </p:sp>
      <p:sp>
        <p:nvSpPr>
          <p:cNvPr id="180" name="Google Shape;180;p17"/>
          <p:cNvSpPr txBox="1">
            <a:spLocks noGrp="1"/>
          </p:cNvSpPr>
          <p:nvPr>
            <p:ph idx="1"/>
          </p:nvPr>
        </p:nvSpPr>
        <p:spPr>
          <a:xfrm>
            <a:off x="982133" y="1669165"/>
            <a:ext cx="7492417" cy="4731633"/>
          </a:xfrm>
          <a:prstGeom prst="rect">
            <a:avLst/>
          </a:prstGeom>
          <a:noFill/>
          <a:ln>
            <a:noFill/>
          </a:ln>
        </p:spPr>
        <p:txBody>
          <a:bodyPr spcFirstLastPara="1" wrap="square" lIns="91425" tIns="45700" rIns="91425" bIns="45700" anchor="t" anchorCtr="0">
            <a:normAutofit fontScale="92500" lnSpcReduction="10000"/>
          </a:bodyPr>
          <a:lstStyle/>
          <a:p>
            <a:pPr marL="0" indent="0" algn="just">
              <a:lnSpc>
                <a:spcPct val="115000"/>
              </a:lnSpc>
              <a:spcBef>
                <a:spcPts val="1000"/>
              </a:spcBef>
              <a:spcAft>
                <a:spcPts val="0"/>
              </a:spcAft>
              <a:buNone/>
            </a:pPr>
            <a:r>
              <a:rPr lang="en-US" sz="1600" b="0" i="0" dirty="0">
                <a:effectLst/>
                <a:latin typeface="Times New Roman" panose="02020603050405020304" pitchFamily="18" charset="0"/>
                <a:cs typeface="Times New Roman" panose="02020603050405020304" pitchFamily="18" charset="0"/>
              </a:rPr>
              <a:t>Methodology Used  :- Use of diverse datasets from electronic health records (EHR), medical imaging, and genomic data , Cleaning and normalization processes to ensure data quality, assessment using metrics like accuracy and precision , Real-world testing to validate effectiveness in clinical settings .</a:t>
            </a:r>
          </a:p>
          <a:p>
            <a:pPr marL="0" indent="0" algn="just">
              <a:lnSpc>
                <a:spcPct val="115000"/>
              </a:lnSpc>
              <a:spcBef>
                <a:spcPts val="1000"/>
              </a:spcBef>
              <a:spcAft>
                <a:spcPts val="0"/>
              </a:spcAft>
              <a:buNone/>
            </a:pPr>
            <a:r>
              <a:rPr lang="en-US" sz="1600" b="0" i="0" dirty="0">
                <a:effectLst/>
                <a:latin typeface="Times New Roman" panose="02020603050405020304" pitchFamily="18" charset="0"/>
                <a:cs typeface="Times New Roman" panose="02020603050405020304" pitchFamily="18" charset="0"/>
              </a:rPr>
              <a:t>Dataset Used :-  Comprehensive patient data including demographics and clinical history , X-rays, MRIs, CT scans used for training models ,  Genetic profiles aiding personalized medicine approaches, Creation of synthetic datasets for training without compromising patient privacy.</a:t>
            </a:r>
          </a:p>
          <a:p>
            <a:pPr marL="0" indent="0" algn="just">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Pros :- </a:t>
            </a:r>
            <a:r>
              <a:rPr lang="en-US" sz="1600" b="0" i="0" dirty="0">
                <a:effectLst/>
                <a:latin typeface="Times New Roman" panose="02020603050405020304" pitchFamily="18" charset="0"/>
                <a:cs typeface="Times New Roman" panose="02020603050405020304" pitchFamily="18" charset="0"/>
              </a:rPr>
              <a:t> Improved accuracy in identifying patterns in complex datasets</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Tailored management strategies based on individual needs</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 Automation of routine tasks like generating discharge summaries.</a:t>
            </a:r>
            <a:endParaRPr lang="en-US" sz="1600" dirty="0">
              <a:latin typeface="Times New Roman" panose="02020603050405020304" pitchFamily="18" charset="0"/>
              <a:cs typeface="Times New Roman" panose="02020603050405020304" pitchFamily="18" charset="0"/>
            </a:endParaRPr>
          </a:p>
          <a:p>
            <a:pPr marL="0" indent="0" algn="just">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Cons :- </a:t>
            </a:r>
            <a:r>
              <a:rPr lang="en-US" sz="1600" b="0" i="0" dirty="0">
                <a:effectLst/>
                <a:latin typeface="Times New Roman" panose="02020603050405020304" pitchFamily="18" charset="0"/>
                <a:cs typeface="Times New Roman" panose="02020603050405020304" pitchFamily="18" charset="0"/>
              </a:rPr>
              <a:t>Ethical issues surrounding the use of sensitive patient data ,  Potential for biased results if training data is not representative ,  Difficulty in incorporating GAI tools into existing systems.</a:t>
            </a:r>
          </a:p>
          <a:p>
            <a:pPr marL="0" indent="0" algn="just">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Results Obtained :-- </a:t>
            </a:r>
            <a:r>
              <a:rPr lang="en-US" sz="1600" b="0" i="0" dirty="0">
                <a:effectLst/>
                <a:latin typeface="Times New Roman" panose="02020603050405020304" pitchFamily="18" charset="0"/>
                <a:cs typeface="Times New Roman" panose="02020603050405020304" pitchFamily="18" charset="0"/>
              </a:rPr>
              <a:t>Improved accuracy in diagnosing conditions through enhanced image analysis capabilities , Positive feedback from healthcare professionals regarding usability and effectiveness , Effective in medical imaging analysis.</a:t>
            </a:r>
            <a:endParaRPr lang="en-US" sz="1800" dirty="0">
              <a:latin typeface="Times New Roman"/>
              <a:ea typeface="Times New Roman"/>
              <a:cs typeface="Times New Roman"/>
              <a:sym typeface="Times New Roman"/>
            </a:endParaRPr>
          </a:p>
        </p:txBody>
      </p:sp>
      <p:sp>
        <p:nvSpPr>
          <p:cNvPr id="181" name="Google Shape;181;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18</a:t>
            </a:fld>
            <a:endParaRPr>
              <a:solidFill>
                <a:srgbClr val="000000"/>
              </a:solidFill>
            </a:endParaRPr>
          </a:p>
        </p:txBody>
      </p:sp>
      <p:pic>
        <p:nvPicPr>
          <p:cNvPr id="182" name="Google Shape;182;p17"/>
          <p:cNvPicPr preferRelativeResize="0"/>
          <p:nvPr/>
        </p:nvPicPr>
        <p:blipFill rotWithShape="1">
          <a:blip r:embed="rId3">
            <a:alphaModFix/>
          </a:blip>
          <a:srcRect/>
          <a:stretch/>
        </p:blipFill>
        <p:spPr>
          <a:xfrm>
            <a:off x="7622575" y="476675"/>
            <a:ext cx="851975" cy="622300"/>
          </a:xfrm>
          <a:prstGeom prst="rect">
            <a:avLst/>
          </a:prstGeom>
          <a:noFill/>
          <a:ln>
            <a:noFill/>
          </a:ln>
        </p:spPr>
      </p:pic>
    </p:spTree>
    <p:extLst>
      <p:ext uri="{BB962C8B-B14F-4D97-AF65-F5344CB8AC3E}">
        <p14:creationId xmlns:p14="http://schemas.microsoft.com/office/powerpoint/2010/main" val="79695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FAFE-5893-F09B-E0B0-4C67F634A401}"/>
              </a:ext>
            </a:extLst>
          </p:cNvPr>
          <p:cNvSpPr>
            <a:spLocks noGrp="1"/>
          </p:cNvSpPr>
          <p:nvPr>
            <p:ph type="title"/>
          </p:nvPr>
        </p:nvSpPr>
        <p:spPr>
          <a:xfrm>
            <a:off x="982133" y="457201"/>
            <a:ext cx="7704667" cy="1343319"/>
          </a:xfrm>
        </p:spPr>
        <p:txBody>
          <a:bodyPr>
            <a:normAutofit/>
          </a:bodyPr>
          <a:lstStyle/>
          <a:p>
            <a:r>
              <a:rPr lang="en-US" sz="2500" b="1" dirty="0">
                <a:latin typeface="Times New Roman" panose="02020603050405020304" pitchFamily="18" charset="0"/>
                <a:cs typeface="Times New Roman" panose="02020603050405020304" pitchFamily="18" charset="0"/>
              </a:rPr>
              <a:t>Literature Survey </a:t>
            </a: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15 . </a:t>
            </a:r>
            <a:r>
              <a:rPr lang="en-US" sz="1800" b="1" i="0" dirty="0">
                <a:effectLst/>
                <a:latin typeface="Times New Roman" panose="02020603050405020304" pitchFamily="18" charset="0"/>
                <a:cs typeface="Times New Roman" panose="02020603050405020304" pitchFamily="18" charset="0"/>
              </a:rPr>
              <a:t>Impact of Artificial Intelligence in Nursing for Geriatric Clinical Care for Chronic Diseases</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D8A05E-A70C-7184-2EE7-3F91DB714BD1}"/>
              </a:ext>
            </a:extLst>
          </p:cNvPr>
          <p:cNvSpPr>
            <a:spLocks noGrp="1"/>
          </p:cNvSpPr>
          <p:nvPr>
            <p:ph idx="1"/>
          </p:nvPr>
        </p:nvSpPr>
        <p:spPr>
          <a:xfrm>
            <a:off x="982133" y="1923068"/>
            <a:ext cx="7704667" cy="4076748"/>
          </a:xfrm>
        </p:spPr>
        <p:txBody>
          <a:bodyPr>
            <a:normAutofit/>
          </a:bodyPr>
          <a:lstStyle/>
          <a:p>
            <a:pPr marL="0" indent="0" algn="just">
              <a:buNone/>
            </a:pPr>
            <a:r>
              <a:rPr lang="en-US" sz="1600" b="0" i="0" dirty="0">
                <a:effectLst/>
                <a:latin typeface="Times New Roman" panose="02020603050405020304" pitchFamily="18" charset="0"/>
                <a:cs typeface="Times New Roman" panose="02020603050405020304" pitchFamily="18" charset="0"/>
              </a:rPr>
              <a:t>Methodology Used :- Use of diverse datasets (EHR, medical imaging), Selection of algorithms (e.g., Random Forest, CNN), Real-world testing in clinical settings , Training on large datasets to identify patterns , Seamless incorporation into workflows for real-time assistance.</a:t>
            </a:r>
          </a:p>
          <a:p>
            <a:pPr marL="0" indent="0" algn="just">
              <a:buNone/>
            </a:pPr>
            <a:r>
              <a:rPr lang="en-US" sz="1600" b="0" i="0" dirty="0">
                <a:effectLst/>
                <a:latin typeface="Times New Roman" panose="02020603050405020304" pitchFamily="18" charset="0"/>
                <a:cs typeface="Times New Roman" panose="02020603050405020304" pitchFamily="18" charset="0"/>
              </a:rPr>
              <a:t>Dataset Used</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Electronic Health Records (EHR)</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Medical Imaging Data (X-rays, MRIs)</a:t>
            </a:r>
            <a:r>
              <a:rPr lang="en-US" sz="1600" dirty="0">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Genomic Data</a:t>
            </a:r>
            <a:r>
              <a:rPr lang="en-US" sz="1600"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Synthetic Data Generation</a:t>
            </a:r>
            <a:r>
              <a:rPr lang="en-US" sz="1600" dirty="0">
                <a:latin typeface="Times New Roman" panose="02020603050405020304" pitchFamily="18" charset="0"/>
                <a:cs typeface="Times New Roman" panose="02020603050405020304" pitchFamily="18" charset="0"/>
              </a:rPr>
              <a:t>.</a:t>
            </a:r>
          </a:p>
          <a:p>
            <a:pPr marL="0" indent="0" algn="just">
              <a:buNone/>
            </a:pPr>
            <a:r>
              <a:rPr lang="en-US" sz="1600" b="0" i="0" dirty="0">
                <a:effectLst/>
                <a:latin typeface="Times New Roman" panose="02020603050405020304" pitchFamily="18" charset="0"/>
                <a:cs typeface="Times New Roman" panose="02020603050405020304" pitchFamily="18" charset="0"/>
              </a:rPr>
              <a:t>Pros: Enhanced diagnostic capabilities, Personalized treatment options, Efficiency improvements in routine tasks.</a:t>
            </a:r>
          </a:p>
          <a:p>
            <a:pPr marL="0" indent="0" algn="just">
              <a:buNone/>
            </a:pPr>
            <a:r>
              <a:rPr lang="en-US" sz="1600" b="0" i="0" dirty="0">
                <a:effectLst/>
                <a:latin typeface="Times New Roman" panose="02020603050405020304" pitchFamily="18" charset="0"/>
                <a:cs typeface="Times New Roman" panose="02020603050405020304" pitchFamily="18" charset="0"/>
              </a:rPr>
              <a:t>Cons :-Data privacy concerns , Potential for algorithmic bias , Integration challenges into existing systems.</a:t>
            </a:r>
          </a:p>
          <a:p>
            <a:pPr marL="0" indent="0" algn="just">
              <a:buNone/>
            </a:pPr>
            <a:r>
              <a:rPr lang="en-US" sz="1600" b="0" i="0" dirty="0">
                <a:effectLst/>
                <a:latin typeface="Times New Roman" panose="02020603050405020304" pitchFamily="18" charset="0"/>
                <a:cs typeface="Times New Roman" panose="02020603050405020304" pitchFamily="18" charset="0"/>
              </a:rPr>
              <a:t>Results Obtained :- Improved accuracy in diagnosing chronic conditions, Positive feedback from healthcare professionals on AI tools , Successful applications in managing multiple chronic diseases.</a:t>
            </a:r>
          </a:p>
          <a:p>
            <a:pPr marL="0" indent="0" algn="just">
              <a:buNone/>
            </a:pPr>
            <a:endParaRPr lang="en-US" sz="900" b="0" i="0" dirty="0">
              <a:effectLst/>
              <a:latin typeface="__fkGroteskNeue_598ab8"/>
            </a:endParaRPr>
          </a:p>
        </p:txBody>
      </p:sp>
      <p:sp>
        <p:nvSpPr>
          <p:cNvPr id="4" name="Slide Number Placeholder 3">
            <a:extLst>
              <a:ext uri="{FF2B5EF4-FFF2-40B4-BE49-F238E27FC236}">
                <a16:creationId xmlns:a16="http://schemas.microsoft.com/office/drawing/2014/main" id="{4526ED20-BD05-B80F-F1DC-4B6C3945D6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05143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t>OUTLINE</a:t>
            </a:r>
            <a:endParaRPr sz="2800" b="1" dirty="0"/>
          </a:p>
        </p:txBody>
      </p:sp>
      <p:sp>
        <p:nvSpPr>
          <p:cNvPr id="141" name="Google Shape;141;p14"/>
          <p:cNvSpPr txBox="1">
            <a:spLocks noGrp="1"/>
          </p:cNvSpPr>
          <p:nvPr>
            <p:ph idx="1"/>
          </p:nvPr>
        </p:nvSpPr>
        <p:spPr>
          <a:xfrm>
            <a:off x="1828800" y="2835666"/>
            <a:ext cx="5830750" cy="2887433"/>
          </a:xfrm>
          <a:prstGeom prst="rect">
            <a:avLst/>
          </a:prstGeom>
          <a:noFill/>
          <a:ln>
            <a:noFill/>
          </a:ln>
        </p:spPr>
        <p:txBody>
          <a:bodyPr spcFirstLastPara="1" wrap="square" lIns="91425" tIns="45700" rIns="91425" bIns="45700" anchor="t" anchorCtr="0">
            <a:normAutofit/>
          </a:bodyPr>
          <a:lstStyle/>
          <a:p>
            <a:pPr marL="457200" lvl="0" indent="-429260" algn="just" rtl="0">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Introduction </a:t>
            </a:r>
            <a:endParaRPr sz="20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Problem Statement</a:t>
            </a:r>
            <a:endParaRPr sz="20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Literature Survey </a:t>
            </a:r>
            <a:endParaRPr sz="20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References</a:t>
            </a:r>
            <a:endParaRPr sz="2000" dirty="0">
              <a:latin typeface="Times New Roman"/>
              <a:ea typeface="Times New Roman"/>
              <a:cs typeface="Times New Roman"/>
              <a:sym typeface="Times New Roman"/>
            </a:endParaRPr>
          </a:p>
          <a:p>
            <a:pPr marL="457200" lvl="0" indent="-327660" algn="just" rtl="0">
              <a:spcBef>
                <a:spcPts val="480"/>
              </a:spcBef>
              <a:spcAft>
                <a:spcPts val="0"/>
              </a:spcAft>
              <a:buSzPts val="2040"/>
              <a:buNone/>
            </a:pPr>
            <a:endParaRPr dirty="0"/>
          </a:p>
          <a:p>
            <a:pPr marL="457200" lvl="0" indent="-327660" algn="l" rtl="0">
              <a:spcBef>
                <a:spcPts val="480"/>
              </a:spcBef>
              <a:spcAft>
                <a:spcPts val="0"/>
              </a:spcAft>
              <a:buSzPts val="2040"/>
              <a:buNone/>
            </a:pPr>
            <a:endParaRPr dirty="0"/>
          </a:p>
          <a:p>
            <a:pPr marL="0" lvl="0" indent="0" algn="l" rtl="0">
              <a:spcBef>
                <a:spcPts val="480"/>
              </a:spcBef>
              <a:spcAft>
                <a:spcPts val="0"/>
              </a:spcAft>
              <a:buSzPts val="2040"/>
              <a:buNone/>
            </a:pPr>
            <a:endParaRPr dirty="0"/>
          </a:p>
        </p:txBody>
      </p:sp>
      <p:sp>
        <p:nvSpPr>
          <p:cNvPr id="143" name="Google Shape;143;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44" name="Google Shape;144;p14"/>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3B5A-12FF-BC98-9D37-E926952F9017}"/>
              </a:ext>
            </a:extLst>
          </p:cNvPr>
          <p:cNvSpPr>
            <a:spLocks noGrp="1"/>
          </p:cNvSpPr>
          <p:nvPr>
            <p:ph type="title"/>
          </p:nvPr>
        </p:nvSpPr>
        <p:spPr>
          <a:xfrm>
            <a:off x="982132" y="174600"/>
            <a:ext cx="7704667" cy="1201917"/>
          </a:xfrm>
        </p:spPr>
        <p:txBody>
          <a:bodyPr>
            <a:normAutofit/>
          </a:bodyPr>
          <a:lstStyle/>
          <a:p>
            <a:r>
              <a:rPr lang="en-US" sz="2500" b="1" dirty="0">
                <a:latin typeface="Times New Roman" panose="02020603050405020304" pitchFamily="18" charset="0"/>
                <a:cs typeface="Times New Roman" panose="02020603050405020304" pitchFamily="18" charset="0"/>
              </a:rPr>
              <a:t>Literature Survey</a:t>
            </a: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16 . Reducing acetylated tau levels is neuroprotective in brain injury </a:t>
            </a:r>
          </a:p>
        </p:txBody>
      </p:sp>
      <p:sp>
        <p:nvSpPr>
          <p:cNvPr id="3" name="Content Placeholder 2">
            <a:extLst>
              <a:ext uri="{FF2B5EF4-FFF2-40B4-BE49-F238E27FC236}">
                <a16:creationId xmlns:a16="http://schemas.microsoft.com/office/drawing/2014/main" id="{122201E4-4B4D-817D-6F46-55849DD846E9}"/>
              </a:ext>
            </a:extLst>
          </p:cNvPr>
          <p:cNvSpPr>
            <a:spLocks noGrp="1"/>
          </p:cNvSpPr>
          <p:nvPr>
            <p:ph idx="1"/>
          </p:nvPr>
        </p:nvSpPr>
        <p:spPr>
          <a:xfrm>
            <a:off x="982133" y="1376517"/>
            <a:ext cx="7704667" cy="4623300"/>
          </a:xfrm>
        </p:spPr>
        <p:txBody>
          <a:bodyPr>
            <a:normAutofit fontScale="92500" lnSpcReduction="10000"/>
          </a:bodyPr>
          <a:lstStyle/>
          <a:p>
            <a:pPr marL="0" indent="0" algn="just">
              <a:buNone/>
            </a:pPr>
            <a:r>
              <a:rPr lang="en-US" sz="1600" b="0" i="0" dirty="0">
                <a:effectLst/>
                <a:latin typeface="Times New Roman" panose="02020603050405020304" pitchFamily="18" charset="0"/>
                <a:cs typeface="Times New Roman" panose="02020603050405020304" pitchFamily="18" charset="0"/>
              </a:rPr>
              <a:t>Methodology Used :- Mice are subjected to multimodal TBI, which leads to acute axonal degeneration and chronic neurobehavioral impairments ,  Non-biased whole metabolomic analysis is used to evaluate changes in plasma metabolites post-injury, Biomarker Identification focuses on measuring levels of ac-tau in both brain tissue and blood samples to establish correlations with injury severity and neurodegeneration</a:t>
            </a:r>
            <a:r>
              <a:rPr lang="en-US" sz="1600" dirty="0">
                <a:latin typeface="__fkGroteskNeue_598ab8"/>
                <a:cs typeface="Times New Roman" panose="02020603050405020304" pitchFamily="18" charset="0"/>
              </a:rPr>
              <a:t>.</a:t>
            </a:r>
          </a:p>
          <a:p>
            <a:pPr marL="0" indent="0" algn="just">
              <a:buNone/>
            </a:pPr>
            <a:r>
              <a:rPr lang="en-US" sz="1600" b="0" i="0" dirty="0">
                <a:effectLst/>
                <a:latin typeface="Times New Roman" panose="02020603050405020304" pitchFamily="18" charset="0"/>
                <a:cs typeface="Times New Roman" panose="02020603050405020304" pitchFamily="18" charset="0"/>
              </a:rPr>
              <a:t>Dataset Used</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Data collected from mice subjected to TBI, focusing on plasma samples and brain tissue analysis ,  Blood samples from human subjects with a history of TBI were analyzed for ac-tau levels, providing a comparative basis for findings in animal models .</a:t>
            </a:r>
          </a:p>
          <a:p>
            <a:pPr marL="0" indent="0" algn="just">
              <a:buNone/>
            </a:pPr>
            <a:r>
              <a:rPr lang="en-US" sz="1600" dirty="0">
                <a:latin typeface="Times New Roman" panose="02020603050405020304" pitchFamily="18" charset="0"/>
                <a:cs typeface="Times New Roman" panose="02020603050405020304" pitchFamily="18" charset="0"/>
              </a:rPr>
              <a:t>Pros :- </a:t>
            </a:r>
            <a:r>
              <a:rPr lang="en-US" sz="1600" b="0" i="0" dirty="0">
                <a:effectLst/>
                <a:latin typeface="Times New Roman" panose="02020603050405020304" pitchFamily="18" charset="0"/>
                <a:cs typeface="Times New Roman" panose="02020603050405020304" pitchFamily="18" charset="0"/>
              </a:rPr>
              <a:t> Utilizes advanced animal models that closely mimic human TBI conditions</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Highlights ac-tau as a potential therapeutic target and biomarker for TBI and Alzheimer's disease (AD)</a:t>
            </a:r>
            <a:r>
              <a:rPr lang="en-US" sz="1600"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 Provides insights into both acute and chronic responses to brain injury.</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0" i="0" dirty="0">
                <a:effectLst/>
                <a:latin typeface="Times New Roman" panose="02020603050405020304" pitchFamily="18" charset="0"/>
                <a:cs typeface="Times New Roman" panose="02020603050405020304" pitchFamily="18" charset="0"/>
              </a:rPr>
              <a:t>Cons :- Results from animal studies may not fully translate to human conditions , The interplay between different signaling pathways complicates the understanding of results,  Requires significant resources for animal care and complex laboratory techniques.</a:t>
            </a:r>
          </a:p>
          <a:p>
            <a:pPr marL="0" indent="0" algn="just">
              <a:buNone/>
            </a:pPr>
            <a:r>
              <a:rPr lang="en-US" sz="1600" dirty="0">
                <a:latin typeface="Times New Roman" panose="02020603050405020304" pitchFamily="18" charset="0"/>
                <a:cs typeface="Times New Roman" panose="02020603050405020304" pitchFamily="18" charset="0"/>
              </a:rPr>
              <a:t>Results Obtained :- </a:t>
            </a:r>
            <a:r>
              <a:rPr lang="en-US" sz="1600" b="0" i="0" dirty="0">
                <a:effectLst/>
                <a:latin typeface="Times New Roman" panose="02020603050405020304" pitchFamily="18" charset="0"/>
                <a:cs typeface="Times New Roman" panose="02020603050405020304" pitchFamily="18" charset="0"/>
              </a:rPr>
              <a:t> Significant increases in neuronal ac-tau levels were observed post-injury, correlating with injury severity</a:t>
            </a:r>
            <a:r>
              <a:rPr lang="en-US" sz="1600"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Elevated ac-tau is associated with neurodegeneration and behavioral impairments in the animal model</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Ac-tau accumulation in blood suggests its utility as a biomarker for TBI.</a:t>
            </a:r>
          </a:p>
        </p:txBody>
      </p:sp>
      <p:sp>
        <p:nvSpPr>
          <p:cNvPr id="4" name="Slide Number Placeholder 3">
            <a:extLst>
              <a:ext uri="{FF2B5EF4-FFF2-40B4-BE49-F238E27FC236}">
                <a16:creationId xmlns:a16="http://schemas.microsoft.com/office/drawing/2014/main" id="{FF97DF7E-CE15-17C6-E31C-611BA0B89D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2193073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2C42-7C36-5A93-1893-CBDC55E193D8}"/>
              </a:ext>
            </a:extLst>
          </p:cNvPr>
          <p:cNvSpPr>
            <a:spLocks noGrp="1"/>
          </p:cNvSpPr>
          <p:nvPr>
            <p:ph type="title"/>
          </p:nvPr>
        </p:nvSpPr>
        <p:spPr>
          <a:xfrm>
            <a:off x="982132" y="213920"/>
            <a:ext cx="7704667" cy="1060514"/>
          </a:xfrm>
        </p:spPr>
        <p:txBody>
          <a:bodyPr>
            <a:normAutofit/>
          </a:bodyPr>
          <a:lstStyle/>
          <a:p>
            <a:r>
              <a:rPr lang="en-US" sz="2500" b="1" dirty="0">
                <a:latin typeface="Times New Roman" panose="02020603050405020304" pitchFamily="18" charset="0"/>
                <a:cs typeface="Times New Roman" panose="02020603050405020304" pitchFamily="18" charset="0"/>
              </a:rPr>
              <a:t>Literature Survey</a:t>
            </a: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17. T</a:t>
            </a:r>
            <a:r>
              <a:rPr lang="en-US" sz="1800" b="1" i="0" dirty="0">
                <a:effectLst/>
                <a:latin typeface="Times New Roman" panose="02020603050405020304" pitchFamily="18" charset="0"/>
                <a:cs typeface="Times New Roman" panose="02020603050405020304" pitchFamily="18" charset="0"/>
              </a:rPr>
              <a:t>o quantify BAG-1L protein expression in advanced prostate cancer</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5EF30B-C0A9-5106-79B0-8EF7D17F1098}"/>
              </a:ext>
            </a:extLst>
          </p:cNvPr>
          <p:cNvSpPr>
            <a:spLocks noGrp="1"/>
          </p:cNvSpPr>
          <p:nvPr>
            <p:ph idx="1"/>
          </p:nvPr>
        </p:nvSpPr>
        <p:spPr>
          <a:xfrm>
            <a:off x="982133" y="1274435"/>
            <a:ext cx="7704667" cy="5198864"/>
          </a:xfrm>
        </p:spPr>
        <p:txBody>
          <a:bodyPr>
            <a:normAutofit lnSpcReduction="10000"/>
          </a:bodyPr>
          <a:lstStyle/>
          <a:p>
            <a:pPr marL="0" indent="0" algn="just">
              <a:buNone/>
            </a:pPr>
            <a:r>
              <a:rPr lang="en-US" sz="1600" b="0" i="0" dirty="0">
                <a:effectLst/>
                <a:latin typeface="Times New Roman" panose="02020603050405020304" pitchFamily="18" charset="0"/>
                <a:cs typeface="Times New Roman" panose="02020603050405020304" pitchFamily="18" charset="0"/>
              </a:rPr>
              <a:t>Methodology Used :- A new BAG-1L-specific antibody (Clone RM310) was generated using rabbit immunization protocols. This involved immunizing rabbits with a human BAG-1L peptide and subsequently isolating memory B-cells to produce monoclonal antibodies, various prostate cancer cell lines (e.g., LNCaP, </a:t>
            </a:r>
            <a:r>
              <a:rPr lang="en-US" sz="1600" b="0" i="0" dirty="0" err="1">
                <a:effectLst/>
                <a:latin typeface="Times New Roman" panose="02020603050405020304" pitchFamily="18" charset="0"/>
                <a:cs typeface="Times New Roman" panose="02020603050405020304" pitchFamily="18" charset="0"/>
              </a:rPr>
              <a:t>VCaP</a:t>
            </a:r>
            <a:r>
              <a:rPr lang="en-US" sz="1600" b="0" i="0" dirty="0">
                <a:effectLst/>
                <a:latin typeface="Times New Roman" panose="02020603050405020304" pitchFamily="18" charset="0"/>
                <a:cs typeface="Times New Roman" panose="02020603050405020304" pitchFamily="18" charset="0"/>
              </a:rPr>
              <a:t>) were used to test the specificity and effectiveness of the antibody through western blotting and immunohistochemistry (IHC).</a:t>
            </a:r>
          </a:p>
          <a:p>
            <a:pPr marL="0" indent="0" algn="just">
              <a:buNone/>
            </a:pPr>
            <a:r>
              <a:rPr lang="en-US" sz="1600" b="0" i="0" dirty="0">
                <a:effectLst/>
                <a:latin typeface="Times New Roman" panose="02020603050405020304" pitchFamily="18" charset="0"/>
                <a:cs typeface="Times New Roman" panose="02020603050405020304" pitchFamily="18" charset="0"/>
              </a:rPr>
              <a:t>Dataset Used</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FFPE (formalin-fixed, paraffin-embedded) samples from patients with CSPC and CRPC</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Cohorts included 43 CSPC and 67 CRPC biopsies from the Institute of Cancer Research/Royal Marsden Hospital.</a:t>
            </a:r>
            <a:r>
              <a:rPr lang="en-US" sz="1600" dirty="0">
                <a:latin typeface="Times New Roman" panose="02020603050405020304" pitchFamily="18" charset="0"/>
                <a:cs typeface="Times New Roman" panose="02020603050405020304" pitchFamily="18" charset="0"/>
              </a:rPr>
              <a:t> </a:t>
            </a:r>
            <a:endParaRPr lang="en-US" sz="1600" b="0" i="0" dirty="0">
              <a:effectLst/>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Pros :- </a:t>
            </a:r>
            <a:r>
              <a:rPr lang="en-US" sz="1600" b="0" i="0" dirty="0">
                <a:effectLst/>
                <a:latin typeface="Times New Roman" panose="02020603050405020304" pitchFamily="18" charset="0"/>
                <a:cs typeface="Times New Roman" panose="02020603050405020304" pitchFamily="18" charset="0"/>
              </a:rPr>
              <a:t>The newly developed BAG-1L-specific antibody allows for accurate quantification of BAG-1L protein expression, addressing previous limitations in antibody specificity</a:t>
            </a:r>
            <a:r>
              <a:rPr lang="en-US" sz="1600" dirty="0">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 The study provides insights into the role of BAG-1L in prostate cancer progression, potentially aiding in the identification of biomarkers for aggressive disease.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0" i="0" dirty="0">
                <a:effectLst/>
                <a:latin typeface="Times New Roman" panose="02020603050405020304" pitchFamily="18" charset="0"/>
                <a:cs typeface="Times New Roman" panose="02020603050405020304" pitchFamily="18" charset="0"/>
              </a:rPr>
              <a:t>Cons :- The study's findings are based on relatively small patient cohorts, which may affect the generalizability of results , Factors such as timing of biopsies and treatment heterogeneity could influence BAG-1L expression levels and clinical outcomes.</a:t>
            </a:r>
          </a:p>
          <a:p>
            <a:pPr marL="0" indent="0" algn="just">
              <a:buNone/>
            </a:pPr>
            <a:r>
              <a:rPr lang="en-US" sz="1600" dirty="0">
                <a:latin typeface="Times New Roman" panose="02020603050405020304" pitchFamily="18" charset="0"/>
                <a:cs typeface="Times New Roman" panose="02020603050405020304" pitchFamily="18" charset="0"/>
              </a:rPr>
              <a:t>Results Obtained :- </a:t>
            </a:r>
            <a:r>
              <a:rPr lang="en-US" sz="1600" b="0" i="0" dirty="0">
                <a:effectLst/>
                <a:latin typeface="Times New Roman" panose="02020603050405020304" pitchFamily="18" charset="0"/>
                <a:cs typeface="Times New Roman" panose="02020603050405020304" pitchFamily="18" charset="0"/>
              </a:rPr>
              <a:t>Higher levels of BAG-1L protein were detected in CRPC metastases compared to untreated CSPC samples, suggesting a correlation with aggressive disease biology</a:t>
            </a:r>
            <a:r>
              <a:rPr lang="en-US" sz="1600"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There was no significant association between BAG-1L expression at diagnosis and clinical outcomes such as time to CRPC or overall survival.</a:t>
            </a:r>
            <a:r>
              <a:rPr lang="en-US" sz="1600" dirty="0">
                <a:latin typeface="Times New Roman" panose="02020603050405020304" pitchFamily="18" charset="0"/>
                <a:cs typeface="Times New Roman" panose="02020603050405020304" pitchFamily="18" charset="0"/>
              </a:rPr>
              <a:t> </a:t>
            </a:r>
            <a:endParaRPr lang="en-US" sz="1050" b="0" i="0" dirty="0">
              <a:effectLst/>
              <a:latin typeface="var(--font-fk-grotesk)"/>
            </a:endParaRPr>
          </a:p>
        </p:txBody>
      </p:sp>
      <p:sp>
        <p:nvSpPr>
          <p:cNvPr id="4" name="Slide Number Placeholder 3">
            <a:extLst>
              <a:ext uri="{FF2B5EF4-FFF2-40B4-BE49-F238E27FC236}">
                <a16:creationId xmlns:a16="http://schemas.microsoft.com/office/drawing/2014/main" id="{25C5B921-F2F2-9D6A-342C-22170AF7B9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46533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42E65-3337-F825-3B4A-5BE986E4D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DBECF-9CF3-644B-CA13-B1199DEEAE2D}"/>
              </a:ext>
            </a:extLst>
          </p:cNvPr>
          <p:cNvSpPr>
            <a:spLocks noGrp="1"/>
          </p:cNvSpPr>
          <p:nvPr>
            <p:ph type="title"/>
          </p:nvPr>
        </p:nvSpPr>
        <p:spPr>
          <a:xfrm>
            <a:off x="982133" y="457201"/>
            <a:ext cx="7704667" cy="1343319"/>
          </a:xfrm>
        </p:spPr>
        <p:txBody>
          <a:bodyPr>
            <a:normAutofit/>
          </a:bodyPr>
          <a:lstStyle/>
          <a:p>
            <a:r>
              <a:rPr lang="en-US" sz="2500" b="1" dirty="0">
                <a:latin typeface="Times New Roman" panose="02020603050405020304" pitchFamily="18" charset="0"/>
                <a:cs typeface="Times New Roman" panose="02020603050405020304" pitchFamily="18" charset="0"/>
              </a:rPr>
              <a:t>Literature Survey </a:t>
            </a: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18. Generative Modelling in Neurological Disease Research</a:t>
            </a:r>
          </a:p>
        </p:txBody>
      </p:sp>
      <p:sp>
        <p:nvSpPr>
          <p:cNvPr id="3" name="Content Placeholder 2">
            <a:extLst>
              <a:ext uri="{FF2B5EF4-FFF2-40B4-BE49-F238E27FC236}">
                <a16:creationId xmlns:a16="http://schemas.microsoft.com/office/drawing/2014/main" id="{B8633A0B-C016-EEC5-9712-BB8F40D85F72}"/>
              </a:ext>
            </a:extLst>
          </p:cNvPr>
          <p:cNvSpPr>
            <a:spLocks noGrp="1"/>
          </p:cNvSpPr>
          <p:nvPr>
            <p:ph idx="1"/>
          </p:nvPr>
        </p:nvSpPr>
        <p:spPr>
          <a:xfrm>
            <a:off x="982133" y="1923068"/>
            <a:ext cx="7704667" cy="4076748"/>
          </a:xfrm>
        </p:spPr>
        <p:txBody>
          <a:bodyPr>
            <a:normAutofit/>
          </a:bodyPr>
          <a:lstStyle/>
          <a:p>
            <a:pPr marL="0" indent="0">
              <a:buNone/>
            </a:pPr>
            <a:r>
              <a:rPr lang="en-IN" sz="1600" i="0" dirty="0">
                <a:solidFill>
                  <a:srgbClr val="282523"/>
                </a:solidFill>
                <a:effectLst/>
                <a:latin typeface="Ginto"/>
              </a:rPr>
              <a:t>Methodology Used:</a:t>
            </a:r>
            <a:r>
              <a:rPr lang="en-IN" sz="1600" b="0" i="0" dirty="0">
                <a:solidFill>
                  <a:srgbClr val="282523"/>
                </a:solidFill>
                <a:effectLst/>
                <a:latin typeface="Ginto"/>
              </a:rPr>
              <a:t> Utilization of generative models (e.g., GANs, VAEs) to simulate neurological disease progression, Integration of multimodal data (MRI, PET scans, genetic data). Training on large datasets to generate realistic disease scenarios, Application of transfer learning for model refinement, Real-time validation with clinical data.</a:t>
            </a:r>
          </a:p>
          <a:p>
            <a:pPr marL="0" indent="0">
              <a:buNone/>
            </a:pPr>
            <a:r>
              <a:rPr lang="en-IN" sz="1600" i="0" dirty="0">
                <a:solidFill>
                  <a:srgbClr val="282523"/>
                </a:solidFill>
                <a:effectLst/>
                <a:latin typeface="Ginto"/>
              </a:rPr>
              <a:t>Dataset Used: </a:t>
            </a:r>
            <a:r>
              <a:rPr lang="en-IN" sz="1600" b="0" i="0" dirty="0">
                <a:solidFill>
                  <a:srgbClr val="282523"/>
                </a:solidFill>
                <a:effectLst/>
                <a:latin typeface="Ginto"/>
              </a:rPr>
              <a:t>Neuroimaging Data (MRI, PET), Genetic Data, Clinical Records, Synthetic Data Generation.</a:t>
            </a:r>
          </a:p>
          <a:p>
            <a:pPr marL="0" indent="0">
              <a:buNone/>
            </a:pPr>
            <a:r>
              <a:rPr lang="en-IN" sz="1600" i="0" dirty="0">
                <a:solidFill>
                  <a:srgbClr val="282523"/>
                </a:solidFill>
                <a:effectLst/>
                <a:latin typeface="Ginto"/>
              </a:rPr>
              <a:t>Pros:</a:t>
            </a:r>
            <a:r>
              <a:rPr lang="en-IN" sz="1600" b="0" i="0" dirty="0">
                <a:solidFill>
                  <a:srgbClr val="282523"/>
                </a:solidFill>
                <a:effectLst/>
                <a:latin typeface="Ginto"/>
              </a:rPr>
              <a:t> Improved understanding of disease mechanisms, Enhanced predictive accuracy for </a:t>
            </a:r>
            <a:br>
              <a:rPr lang="en-IN" sz="1600" b="0" i="0" dirty="0">
                <a:solidFill>
                  <a:srgbClr val="282523"/>
                </a:solidFill>
                <a:effectLst/>
                <a:latin typeface="Ginto"/>
              </a:rPr>
            </a:br>
            <a:r>
              <a:rPr lang="en-IN" sz="1600" b="0" i="0" dirty="0">
                <a:solidFill>
                  <a:srgbClr val="282523"/>
                </a:solidFill>
                <a:effectLst/>
                <a:latin typeface="Ginto"/>
              </a:rPr>
              <a:t>disease progression, Potential for personalized treatment simulations.</a:t>
            </a:r>
          </a:p>
          <a:p>
            <a:pPr marL="0" indent="0">
              <a:buNone/>
            </a:pPr>
            <a:r>
              <a:rPr lang="en-IN" sz="1600" b="1" i="0" dirty="0">
                <a:solidFill>
                  <a:srgbClr val="282523"/>
                </a:solidFill>
                <a:effectLst/>
                <a:latin typeface="Ginto"/>
              </a:rPr>
              <a:t>Cons:</a:t>
            </a:r>
            <a:r>
              <a:rPr lang="en-IN" sz="1600" b="0" i="0" dirty="0">
                <a:solidFill>
                  <a:srgbClr val="282523"/>
                </a:solidFill>
                <a:effectLst/>
                <a:latin typeface="Ginto"/>
              </a:rPr>
              <a:t> High computational requirements, Data privacy and security concerns, Potential for model overfitting.</a:t>
            </a:r>
          </a:p>
          <a:p>
            <a:pPr marL="0" indent="0">
              <a:buNone/>
            </a:pPr>
            <a:r>
              <a:rPr lang="en-IN" sz="1600" b="1" i="0" dirty="0">
                <a:solidFill>
                  <a:srgbClr val="282523"/>
                </a:solidFill>
                <a:effectLst/>
                <a:latin typeface="Ginto"/>
              </a:rPr>
              <a:t>Results Obtained:</a:t>
            </a:r>
            <a:r>
              <a:rPr lang="en-IN" sz="1600" b="0" i="0" dirty="0">
                <a:solidFill>
                  <a:srgbClr val="282523"/>
                </a:solidFill>
                <a:effectLst/>
                <a:latin typeface="Ginto"/>
              </a:rPr>
              <a:t> Enhanced ability to predict disease progression, Positive feedback from neurologists on model accuracy, Successful identification of novel biomarkers for early diagnosis.</a:t>
            </a:r>
          </a:p>
        </p:txBody>
      </p:sp>
      <p:sp>
        <p:nvSpPr>
          <p:cNvPr id="4" name="Slide Number Placeholder 3">
            <a:extLst>
              <a:ext uri="{FF2B5EF4-FFF2-40B4-BE49-F238E27FC236}">
                <a16:creationId xmlns:a16="http://schemas.microsoft.com/office/drawing/2014/main" id="{8DF3DEE5-3710-1B3E-E7FF-CF45C7F61A3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2160536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5F00E-D671-FC78-5F09-5B87E8F32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14228C-D01A-3E59-8E32-DFF5395A7419}"/>
              </a:ext>
            </a:extLst>
          </p:cNvPr>
          <p:cNvSpPr>
            <a:spLocks noGrp="1"/>
          </p:cNvSpPr>
          <p:nvPr>
            <p:ph type="title"/>
          </p:nvPr>
        </p:nvSpPr>
        <p:spPr>
          <a:xfrm>
            <a:off x="982133" y="457201"/>
            <a:ext cx="7704667" cy="1343319"/>
          </a:xfrm>
        </p:spPr>
        <p:txBody>
          <a:bodyPr>
            <a:normAutofit/>
          </a:bodyPr>
          <a:lstStyle/>
          <a:p>
            <a:r>
              <a:rPr lang="en-US" sz="2500" b="1" dirty="0">
                <a:latin typeface="Times New Roman" panose="02020603050405020304" pitchFamily="18" charset="0"/>
                <a:cs typeface="Times New Roman" panose="02020603050405020304" pitchFamily="18" charset="0"/>
              </a:rPr>
              <a:t>Literature Survey </a:t>
            </a: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19. </a:t>
            </a:r>
            <a:r>
              <a:rPr lang="en-US" sz="1800" b="1" i="0" dirty="0">
                <a:effectLst/>
                <a:latin typeface="Times New Roman" panose="02020603050405020304" pitchFamily="18" charset="0"/>
                <a:cs typeface="Times New Roman" panose="02020603050405020304" pitchFamily="18" charset="0"/>
              </a:rPr>
              <a:t>Predictive Methods for Cardiovascular Disease</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36149-7510-898D-D77C-DF5B4B64F9AB}"/>
              </a:ext>
            </a:extLst>
          </p:cNvPr>
          <p:cNvSpPr>
            <a:spLocks noGrp="1"/>
          </p:cNvSpPr>
          <p:nvPr>
            <p:ph idx="1"/>
          </p:nvPr>
        </p:nvSpPr>
        <p:spPr>
          <a:xfrm>
            <a:off x="982133" y="1923067"/>
            <a:ext cx="7704667" cy="4251229"/>
          </a:xfrm>
        </p:spPr>
        <p:txBody>
          <a:bodyPr>
            <a:normAutofit/>
          </a:bodyPr>
          <a:lstStyle/>
          <a:p>
            <a:pPr marL="0" indent="0" algn="just">
              <a:buNone/>
            </a:pPr>
            <a:r>
              <a:rPr lang="en-US" sz="1600" b="0" i="0" dirty="0">
                <a:effectLst/>
                <a:latin typeface="Times New Roman" panose="02020603050405020304" pitchFamily="18" charset="0"/>
                <a:cs typeface="Times New Roman" panose="02020603050405020304" pitchFamily="18" charset="0"/>
              </a:rPr>
              <a:t>Methodology Used: Implementation of machine learning algorithms (e.g., Logistic Regression, SVM, Deep Learning), Use of feature selection techniques to identify key predictors, Training on large-scale cardiovascular datasets, Cross-validation to ensure model robustness, Integration into clinical decision support systems.</a:t>
            </a:r>
          </a:p>
          <a:p>
            <a:pPr marL="0" indent="0" algn="just">
              <a:buNone/>
            </a:pPr>
            <a:r>
              <a:rPr lang="en-US" sz="1600" b="0" i="0" dirty="0">
                <a:effectLst/>
                <a:latin typeface="Times New Roman" panose="02020603050405020304" pitchFamily="18" charset="0"/>
                <a:cs typeface="Times New Roman" panose="02020603050405020304" pitchFamily="18" charset="0"/>
              </a:rPr>
              <a:t>Dataset Used: Electronic Health Records (EHR), Imaging Data (Echocardiograms, CT scans), Genomic Data, Lifestyle and Behavioral Data.</a:t>
            </a:r>
          </a:p>
          <a:p>
            <a:pPr marL="0" indent="0" algn="just">
              <a:buNone/>
            </a:pPr>
            <a:r>
              <a:rPr lang="en-US" sz="1600" b="0" i="0" dirty="0">
                <a:effectLst/>
                <a:latin typeface="Times New Roman" panose="02020603050405020304" pitchFamily="18" charset="0"/>
                <a:cs typeface="Times New Roman" panose="02020603050405020304" pitchFamily="18" charset="0"/>
              </a:rPr>
              <a:t>Pros: Early detection of cardiovascular risk, Improved patient stratification, Enhanced decision-making for treatment plans.</a:t>
            </a:r>
          </a:p>
          <a:p>
            <a:pPr marL="0" indent="0" algn="just">
              <a:buNone/>
            </a:pPr>
            <a:r>
              <a:rPr lang="en-US" sz="1600" b="0" i="0" dirty="0">
                <a:effectLst/>
                <a:latin typeface="Times New Roman" panose="02020603050405020304" pitchFamily="18" charset="0"/>
                <a:cs typeface="Times New Roman" panose="02020603050405020304" pitchFamily="18" charset="0"/>
              </a:rPr>
              <a:t>Cons: Data heterogeneity, Risk of algorithmic bias, Challenges in integrating with existing healthcare systems.</a:t>
            </a:r>
          </a:p>
          <a:p>
            <a:pPr marL="0" indent="0" algn="just">
              <a:buNone/>
            </a:pPr>
            <a:r>
              <a:rPr lang="en-US" sz="1600" b="0" i="0" dirty="0">
                <a:effectLst/>
                <a:latin typeface="Times New Roman" panose="02020603050405020304" pitchFamily="18" charset="0"/>
                <a:cs typeface="Times New Roman" panose="02020603050405020304" pitchFamily="18" charset="0"/>
              </a:rPr>
              <a:t>Results Obtained: Increased accuracy in predicting cardiovascular events, Positive feedback from cardiologists on predictive tools, Successful reduction in adverse cardiovascular outcomes.</a:t>
            </a:r>
          </a:p>
          <a:p>
            <a:pPr marL="0" indent="0" algn="just">
              <a:buNone/>
            </a:pPr>
            <a:endParaRPr lang="en-US" sz="900" b="0" i="0" dirty="0">
              <a:effectLst/>
              <a:latin typeface="__fkGroteskNeue_598ab8"/>
            </a:endParaRPr>
          </a:p>
        </p:txBody>
      </p:sp>
      <p:sp>
        <p:nvSpPr>
          <p:cNvPr id="4" name="Slide Number Placeholder 3">
            <a:extLst>
              <a:ext uri="{FF2B5EF4-FFF2-40B4-BE49-F238E27FC236}">
                <a16:creationId xmlns:a16="http://schemas.microsoft.com/office/drawing/2014/main" id="{F566FC12-69D4-0E5D-36CA-2942C97B11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540160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897BD-12D0-950C-8DEC-431EFFBA96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40BB8-6569-B34A-FF7A-8E13DBF4EABE}"/>
              </a:ext>
            </a:extLst>
          </p:cNvPr>
          <p:cNvSpPr>
            <a:spLocks noGrp="1"/>
          </p:cNvSpPr>
          <p:nvPr>
            <p:ph type="title"/>
          </p:nvPr>
        </p:nvSpPr>
        <p:spPr>
          <a:xfrm>
            <a:off x="982133" y="457201"/>
            <a:ext cx="7704667" cy="1343319"/>
          </a:xfrm>
        </p:spPr>
        <p:txBody>
          <a:bodyPr>
            <a:normAutofit/>
          </a:bodyPr>
          <a:lstStyle/>
          <a:p>
            <a:r>
              <a:rPr lang="en-US" sz="2500" b="1" dirty="0">
                <a:latin typeface="Times New Roman" panose="02020603050405020304" pitchFamily="18" charset="0"/>
                <a:cs typeface="Times New Roman" panose="02020603050405020304" pitchFamily="18" charset="0"/>
              </a:rPr>
              <a:t>Literature Survey </a:t>
            </a:r>
            <a:br>
              <a:rPr lang="en-US" sz="25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20. </a:t>
            </a:r>
            <a:r>
              <a:rPr lang="en-US" sz="1800" b="1" i="0" dirty="0">
                <a:effectLst/>
                <a:latin typeface="Times New Roman" panose="02020603050405020304" pitchFamily="18" charset="0"/>
                <a:cs typeface="Times New Roman" panose="02020603050405020304" pitchFamily="18" charset="0"/>
              </a:rPr>
              <a:t>Clinical Relevance of Rapid FOXF1-Targeted Sequencing in Patients With Misalignment of Pulmonary Veins</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EDFA08-030B-CD35-4560-65F5C5DB0FFB}"/>
              </a:ext>
            </a:extLst>
          </p:cNvPr>
          <p:cNvSpPr>
            <a:spLocks noGrp="1"/>
          </p:cNvSpPr>
          <p:nvPr>
            <p:ph idx="1"/>
          </p:nvPr>
        </p:nvSpPr>
        <p:spPr>
          <a:xfrm>
            <a:off x="982133" y="1923068"/>
            <a:ext cx="7704667" cy="4076748"/>
          </a:xfrm>
        </p:spPr>
        <p:txBody>
          <a:bodyPr>
            <a:normAutofit/>
          </a:bodyPr>
          <a:lstStyle/>
          <a:p>
            <a:pPr marL="0" indent="0" algn="just">
              <a:buNone/>
            </a:pPr>
            <a:r>
              <a:rPr lang="en-US" sz="1600" b="0" i="0" dirty="0">
                <a:effectLst/>
                <a:latin typeface="Times New Roman" panose="02020603050405020304" pitchFamily="18" charset="0"/>
                <a:cs typeface="Times New Roman" panose="02020603050405020304" pitchFamily="18" charset="0"/>
              </a:rPr>
              <a:t>Methodology Used: Rapid sequencing of the FOXF1 gene using next-generation sequencing (NGS) technologies, Validation of sequencing results with clinical phenotyping, Integration of sequencing data with patient clinical records, Real-time analysis for immediate clinical decision-making.</a:t>
            </a:r>
          </a:p>
          <a:p>
            <a:pPr marL="0" indent="0" algn="just">
              <a:buNone/>
            </a:pPr>
            <a:r>
              <a:rPr lang="en-US" sz="1600" b="0" i="0" dirty="0">
                <a:effectLst/>
                <a:latin typeface="Times New Roman" panose="02020603050405020304" pitchFamily="18" charset="0"/>
                <a:cs typeface="Times New Roman" panose="02020603050405020304" pitchFamily="18" charset="0"/>
              </a:rPr>
              <a:t>Dataset Used: Patient Genetic Data, Clinical Records, Sequencing Data from NGS platforms.</a:t>
            </a:r>
          </a:p>
          <a:p>
            <a:pPr marL="0" indent="0" algn="just">
              <a:buNone/>
            </a:pPr>
            <a:r>
              <a:rPr lang="en-US" sz="1600" b="0" i="0" dirty="0">
                <a:effectLst/>
                <a:latin typeface="Times New Roman" panose="02020603050405020304" pitchFamily="18" charset="0"/>
                <a:cs typeface="Times New Roman" panose="02020603050405020304" pitchFamily="18" charset="0"/>
              </a:rPr>
              <a:t>Pros: Quick and accurate diagnosis, Personalized treatment options, Reduced time to clinical intervention.</a:t>
            </a:r>
          </a:p>
          <a:p>
            <a:pPr marL="0" indent="0" algn="just">
              <a:buNone/>
            </a:pPr>
            <a:r>
              <a:rPr lang="en-US" sz="1600" b="0" i="0" dirty="0">
                <a:effectLst/>
                <a:latin typeface="Times New Roman" panose="02020603050405020304" pitchFamily="18" charset="0"/>
                <a:cs typeface="Times New Roman" panose="02020603050405020304" pitchFamily="18" charset="0"/>
              </a:rPr>
              <a:t>Cons: High cost of sequencing, Need for specialized equipment and expertise, Potential for incidental </a:t>
            </a:r>
            <a:r>
              <a:rPr lang="en-US" sz="1600" b="0" i="0">
                <a:effectLst/>
                <a:latin typeface="Times New Roman" panose="02020603050405020304" pitchFamily="18" charset="0"/>
                <a:cs typeface="Times New Roman" panose="02020603050405020304" pitchFamily="18" charset="0"/>
              </a:rPr>
              <a:t>findings.</a:t>
            </a:r>
            <a:endParaRPr lang="en-US" sz="1600" b="0" i="0" dirty="0">
              <a:effectLst/>
              <a:latin typeface="Times New Roman" panose="02020603050405020304" pitchFamily="18" charset="0"/>
              <a:cs typeface="Times New Roman" panose="02020603050405020304" pitchFamily="18" charset="0"/>
            </a:endParaRPr>
          </a:p>
          <a:p>
            <a:pPr marL="0" indent="0" algn="just">
              <a:buNone/>
            </a:pPr>
            <a:r>
              <a:rPr lang="en-US" sz="1600" b="0" i="0" dirty="0">
                <a:effectLst/>
                <a:latin typeface="Times New Roman" panose="02020603050405020304" pitchFamily="18" charset="0"/>
                <a:cs typeface="Times New Roman" panose="02020603050405020304" pitchFamily="18" charset="0"/>
              </a:rPr>
              <a:t>Results Obtained: Improved diagnostic accuracy for ACD/MPV, Positive feedback from pulmonologists on sequencing utility, Successful implementation in clinical practice leading to better patient outcomes.</a:t>
            </a:r>
            <a:endParaRPr lang="en-US" sz="900" b="0" i="0" dirty="0">
              <a:effectLst/>
              <a:latin typeface="__fkGroteskNeue_598ab8"/>
            </a:endParaRPr>
          </a:p>
        </p:txBody>
      </p:sp>
      <p:sp>
        <p:nvSpPr>
          <p:cNvPr id="4" name="Slide Number Placeholder 3">
            <a:extLst>
              <a:ext uri="{FF2B5EF4-FFF2-40B4-BE49-F238E27FC236}">
                <a16:creationId xmlns:a16="http://schemas.microsoft.com/office/drawing/2014/main" id="{942A3CB3-D3AF-7BBF-FFB2-762D3A488D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300374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title"/>
          </p:nvPr>
        </p:nvSpPr>
        <p:spPr>
          <a:xfrm>
            <a:off x="982133" y="457201"/>
            <a:ext cx="7704667" cy="107936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t>References</a:t>
            </a:r>
            <a:endParaRPr sz="2800" b="1" dirty="0"/>
          </a:p>
        </p:txBody>
      </p:sp>
      <p:sp>
        <p:nvSpPr>
          <p:cNvPr id="342" name="Google Shape;342;p29"/>
          <p:cNvSpPr txBox="1">
            <a:spLocks noGrp="1"/>
          </p:cNvSpPr>
          <p:nvPr>
            <p:ph idx="1"/>
          </p:nvPr>
        </p:nvSpPr>
        <p:spPr>
          <a:xfrm>
            <a:off x="1473790" y="1536569"/>
            <a:ext cx="7000760" cy="4732256"/>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endParaRPr lang="en-IN" sz="16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600" dirty="0">
                <a:latin typeface="Times New Roman"/>
                <a:ea typeface="Times New Roman"/>
                <a:cs typeface="Times New Roman"/>
                <a:sym typeface="Times New Roman"/>
              </a:rPr>
              <a:t>[1] </a:t>
            </a:r>
            <a:r>
              <a:rPr lang="en-US" sz="1400" dirty="0">
                <a:latin typeface="Times New Roman" panose="02020603050405020304" pitchFamily="18" charset="0"/>
                <a:cs typeface="Times New Roman" panose="02020603050405020304" pitchFamily="18" charset="0"/>
              </a:rPr>
              <a:t>Sayed, M. A., Cao, D. M., Tayaba, M., Islam, M. T., Pavel, M. E. U., Mia, M. T., Ayon, E. H., </a:t>
            </a:r>
            <a:r>
              <a:rPr lang="en-US" sz="1400" dirty="0" err="1">
                <a:latin typeface="Times New Roman" panose="02020603050405020304" pitchFamily="18" charset="0"/>
                <a:cs typeface="Times New Roman" panose="02020603050405020304" pitchFamily="18" charset="0"/>
              </a:rPr>
              <a:t>Nobe</a:t>
            </a:r>
            <a:r>
              <a:rPr lang="en-US" sz="1400" dirty="0">
                <a:latin typeface="Times New Roman" panose="02020603050405020304" pitchFamily="18" charset="0"/>
                <a:cs typeface="Times New Roman" panose="02020603050405020304" pitchFamily="18" charset="0"/>
              </a:rPr>
              <a:t>, N., Ghosh, B. P., &amp; Sarkar, M. (2023) </a:t>
            </a:r>
            <a:r>
              <a:rPr lang="nl-NL" sz="1400" dirty="0">
                <a:latin typeface="Times New Roman" panose="02020603050405020304" pitchFamily="18" charset="0"/>
                <a:cs typeface="Times New Roman" panose="02020603050405020304" pitchFamily="18" charset="0"/>
              </a:rPr>
              <a:t>Wang, W., Lee, J., Harrou, F., &amp; Sun, Y. (2020) </a:t>
            </a:r>
            <a:r>
              <a:rPr lang="en-US" sz="1400" dirty="0">
                <a:latin typeface="Times New Roman" panose="02020603050405020304" pitchFamily="18" charset="0"/>
                <a:cs typeface="Times New Roman" panose="02020603050405020304" pitchFamily="18" charset="0"/>
              </a:rPr>
              <a:t>Prashanth, R., &amp; Roy, S. D. (2018) </a:t>
            </a:r>
            <a:r>
              <a:rPr lang="pt-BR" sz="1400" dirty="0">
                <a:latin typeface="Times New Roman" panose="02020603050405020304" pitchFamily="18" charset="0"/>
                <a:cs typeface="Times New Roman" panose="02020603050405020304" pitchFamily="18" charset="0"/>
              </a:rPr>
              <a:t>Braga, D., Madureira, A. M., Coelho, L., &amp; Ajith, R. (2019) </a:t>
            </a:r>
            <a:r>
              <a:rPr lang="en-US" sz="1400" dirty="0">
                <a:latin typeface="Times New Roman" panose="02020603050405020304" pitchFamily="18" charset="0"/>
                <a:ea typeface="Times New Roman"/>
                <a:cs typeface="Times New Roman" panose="02020603050405020304" pitchFamily="18" charset="0"/>
                <a:sym typeface="Times New Roman"/>
              </a:rPr>
              <a:t>.</a:t>
            </a:r>
          </a:p>
          <a:p>
            <a:pPr marL="0" lvl="0" indent="0" algn="l" rtl="0">
              <a:lnSpc>
                <a:spcPct val="115000"/>
              </a:lnSpc>
              <a:spcBef>
                <a:spcPts val="0"/>
              </a:spcBef>
              <a:spcAft>
                <a:spcPts val="0"/>
              </a:spcAft>
              <a:buNone/>
            </a:pPr>
            <a:r>
              <a:rPr lang="en-US" sz="1600" dirty="0">
                <a:latin typeface="Times New Roman"/>
                <a:ea typeface="Times New Roman"/>
                <a:cs typeface="Times New Roman"/>
                <a:sym typeface="Times New Roman"/>
              </a:rPr>
              <a:t>[2] </a:t>
            </a:r>
            <a:r>
              <a:rPr lang="en-US" sz="1400" dirty="0">
                <a:latin typeface="Times New Roman" panose="02020603050405020304" pitchFamily="18" charset="0"/>
                <a:cs typeface="Times New Roman" panose="02020603050405020304" pitchFamily="18" charset="0"/>
              </a:rPr>
              <a:t>Zhao Chen et al. </a:t>
            </a:r>
            <a:r>
              <a:rPr lang="en-US" sz="1400" i="1" dirty="0">
                <a:latin typeface="Times New Roman" panose="02020603050405020304" pitchFamily="18" charset="0"/>
                <a:cs typeface="Times New Roman" panose="02020603050405020304" pitchFamily="18" charset="0"/>
              </a:rPr>
              <a:t>Exploring Explainable AI Features in the Vocal Biomarkers of Lung Disease</a:t>
            </a:r>
            <a:r>
              <a:rPr lang="en-US" sz="1400" dirty="0">
                <a:latin typeface="Times New Roman" panose="02020603050405020304" pitchFamily="18" charset="0"/>
                <a:cs typeface="Times New Roman" panose="02020603050405020304" pitchFamily="18" charset="0"/>
              </a:rPr>
              <a:t>, Computers in Biology and Medicine, 2024.</a:t>
            </a:r>
          </a:p>
          <a:p>
            <a:pPr marL="0" lvl="0" indent="0" algn="l" rtl="0">
              <a:lnSpc>
                <a:spcPct val="115000"/>
              </a:lnSpc>
              <a:spcBef>
                <a:spcPts val="0"/>
              </a:spcBef>
              <a:spcAft>
                <a:spcPts val="0"/>
              </a:spcAft>
              <a:buNone/>
            </a:pPr>
            <a:r>
              <a:rPr lang="en-US" sz="1400" dirty="0">
                <a:latin typeface="Times New Roman" panose="02020603050405020304" pitchFamily="18" charset="0"/>
                <a:ea typeface="Times New Roman"/>
                <a:cs typeface="Times New Roman" panose="02020603050405020304" pitchFamily="18" charset="0"/>
                <a:sym typeface="Times New Roman"/>
              </a:rPr>
              <a:t>[3] </a:t>
            </a:r>
            <a:r>
              <a:rPr lang="en-US" sz="1400" dirty="0">
                <a:latin typeface="Times New Roman" panose="02020603050405020304" pitchFamily="18" charset="0"/>
                <a:cs typeface="Times New Roman" panose="02020603050405020304" pitchFamily="18" charset="0"/>
              </a:rPr>
              <a:t>Wasilewski, T., </a:t>
            </a:r>
            <a:r>
              <a:rPr lang="en-US" sz="1400" dirty="0" err="1">
                <a:latin typeface="Times New Roman" panose="02020603050405020304" pitchFamily="18" charset="0"/>
                <a:cs typeface="Times New Roman" panose="02020603050405020304" pitchFamily="18" charset="0"/>
              </a:rPr>
              <a:t>Kamysz</a:t>
            </a:r>
            <a:r>
              <a:rPr lang="en-US" sz="1400" dirty="0">
                <a:latin typeface="Times New Roman" panose="02020603050405020304" pitchFamily="18" charset="0"/>
                <a:cs typeface="Times New Roman" panose="02020603050405020304" pitchFamily="18" charset="0"/>
              </a:rPr>
              <a:t>, W., </a:t>
            </a:r>
            <a:r>
              <a:rPr lang="en-US" sz="1400" dirty="0" err="1">
                <a:latin typeface="Times New Roman" panose="02020603050405020304" pitchFamily="18" charset="0"/>
                <a:cs typeface="Times New Roman" panose="02020603050405020304" pitchFamily="18" charset="0"/>
              </a:rPr>
              <a:t>Gębicki</a:t>
            </a:r>
            <a:r>
              <a:rPr lang="en-US" sz="1400" dirty="0">
                <a:latin typeface="Times New Roman" panose="02020603050405020304" pitchFamily="18" charset="0"/>
                <a:cs typeface="Times New Roman" panose="02020603050405020304" pitchFamily="18" charset="0"/>
              </a:rPr>
              <a:t>, J. (2024). </a:t>
            </a:r>
            <a:r>
              <a:rPr lang="en-US" sz="1400" i="1" dirty="0">
                <a:latin typeface="Times New Roman" panose="02020603050405020304" pitchFamily="18" charset="0"/>
                <a:cs typeface="Times New Roman" panose="02020603050405020304" pitchFamily="18" charset="0"/>
              </a:rPr>
              <a:t>AI-Assisted Detection of Biomarkers by Sensors and Biosensors for Early Diagnosis and Monitoring</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Biosensors</a:t>
            </a:r>
            <a:r>
              <a:rPr lang="en-US" sz="1400" dirty="0">
                <a:latin typeface="Times New Roman" panose="02020603050405020304" pitchFamily="18" charset="0"/>
                <a:cs typeface="Times New Roman" panose="02020603050405020304" pitchFamily="18" charset="0"/>
              </a:rPr>
              <a:t>, 14(7), 356</a:t>
            </a:r>
            <a:r>
              <a:rPr lang="en-US" sz="1100" dirty="0"/>
              <a:t>.</a:t>
            </a:r>
          </a:p>
          <a:p>
            <a:pPr marL="0" lvl="0" indent="0" algn="l" rtl="0">
              <a:lnSpc>
                <a:spcPct val="115000"/>
              </a:lnSpc>
              <a:spcBef>
                <a:spcPts val="0"/>
              </a:spcBef>
              <a:spcAft>
                <a:spcPts val="0"/>
              </a:spcAft>
              <a:buNone/>
            </a:pPr>
            <a:r>
              <a:rPr lang="en-US" sz="1400" dirty="0">
                <a:latin typeface="Times New Roman" panose="02020603050405020304" pitchFamily="18" charset="0"/>
                <a:ea typeface="Times New Roman"/>
                <a:cs typeface="Times New Roman" panose="02020603050405020304" pitchFamily="18" charset="0"/>
                <a:sym typeface="Times New Roman"/>
              </a:rPr>
              <a:t>[4] </a:t>
            </a:r>
            <a:r>
              <a:rPr lang="en-US" sz="1400" dirty="0">
                <a:latin typeface="Times New Roman" panose="02020603050405020304" pitchFamily="18" charset="0"/>
                <a:cs typeface="Times New Roman" panose="02020603050405020304" pitchFamily="18" charset="0"/>
              </a:rPr>
              <a:t>Mathema, V.B., Sen, P., </a:t>
            </a:r>
            <a:r>
              <a:rPr lang="en-US" sz="1400" dirty="0" err="1">
                <a:latin typeface="Times New Roman" panose="02020603050405020304" pitchFamily="18" charset="0"/>
                <a:cs typeface="Times New Roman" panose="02020603050405020304" pitchFamily="18" charset="0"/>
              </a:rPr>
              <a:t>Lamichhane</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Orešič</a:t>
            </a:r>
            <a:r>
              <a:rPr lang="en-US" sz="1400" dirty="0">
                <a:latin typeface="Times New Roman" panose="02020603050405020304" pitchFamily="18" charset="0"/>
                <a:cs typeface="Times New Roman" panose="02020603050405020304" pitchFamily="18" charset="0"/>
              </a:rPr>
              <a:t>, M., &amp; </a:t>
            </a:r>
            <a:r>
              <a:rPr lang="en-US" sz="1400" dirty="0" err="1">
                <a:latin typeface="Times New Roman" panose="02020603050405020304" pitchFamily="18" charset="0"/>
                <a:cs typeface="Times New Roman" panose="02020603050405020304" pitchFamily="18" charset="0"/>
              </a:rPr>
              <a:t>Khoomrung</a:t>
            </a:r>
            <a:r>
              <a:rPr lang="en-US" sz="1400" dirty="0">
                <a:latin typeface="Times New Roman" panose="02020603050405020304" pitchFamily="18" charset="0"/>
                <a:cs typeface="Times New Roman" panose="02020603050405020304" pitchFamily="18" charset="0"/>
              </a:rPr>
              <a:t>, S. (2023). Deep learning facilitates multi-data type analysis and predictive biomarker discovery in cancer precision medicine. </a:t>
            </a:r>
            <a:r>
              <a:rPr lang="en-US" sz="1400" i="1" dirty="0">
                <a:latin typeface="Times New Roman" panose="02020603050405020304" pitchFamily="18" charset="0"/>
                <a:cs typeface="Times New Roman" panose="02020603050405020304" pitchFamily="18" charset="0"/>
              </a:rPr>
              <a:t>Computational and Structural Biotechnology Journal</a:t>
            </a:r>
            <a:r>
              <a:rPr lang="en-US" sz="1400" dirty="0">
                <a:latin typeface="Times New Roman" panose="02020603050405020304" pitchFamily="18" charset="0"/>
                <a:cs typeface="Times New Roman" panose="02020603050405020304" pitchFamily="18" charset="0"/>
              </a:rPr>
              <a:t>, 21, 1372-1382</a:t>
            </a:r>
          </a:p>
          <a:p>
            <a:pPr marL="0" lvl="0" indent="0" algn="l" rtl="0">
              <a:lnSpc>
                <a:spcPct val="115000"/>
              </a:lnSpc>
              <a:spcBef>
                <a:spcPts val="0"/>
              </a:spcBef>
              <a:spcAft>
                <a:spcPts val="0"/>
              </a:spcAft>
              <a:buNone/>
            </a:pPr>
            <a:r>
              <a:rPr lang="en-US" sz="1400" dirty="0">
                <a:latin typeface="Times New Roman" panose="02020603050405020304" pitchFamily="18" charset="0"/>
                <a:ea typeface="Times New Roman"/>
                <a:cs typeface="Times New Roman" panose="02020603050405020304" pitchFamily="18" charset="0"/>
                <a:sym typeface="Times New Roman"/>
              </a:rPr>
              <a:t>[</a:t>
            </a:r>
            <a:r>
              <a:rPr lang="en-US" sz="1500" dirty="0">
                <a:latin typeface="Times New Roman" panose="02020603050405020304" pitchFamily="18" charset="0"/>
                <a:ea typeface="Times New Roman"/>
                <a:cs typeface="Times New Roman" panose="02020603050405020304" pitchFamily="18" charset="0"/>
                <a:sym typeface="Times New Roman"/>
              </a:rPr>
              <a:t>5] </a:t>
            </a:r>
            <a:r>
              <a:rPr lang="en-US" sz="1500" dirty="0">
                <a:latin typeface="Times New Roman" panose="02020603050405020304" pitchFamily="18" charset="0"/>
                <a:cs typeface="Times New Roman" panose="02020603050405020304" pitchFamily="18" charset="0"/>
              </a:rPr>
              <a:t>Gangwal, A., &amp; </a:t>
            </a:r>
            <a:r>
              <a:rPr lang="en-US" sz="1500" dirty="0" err="1">
                <a:latin typeface="Times New Roman" panose="02020603050405020304" pitchFamily="18" charset="0"/>
                <a:cs typeface="Times New Roman" panose="02020603050405020304" pitchFamily="18" charset="0"/>
              </a:rPr>
              <a:t>Lavecchia</a:t>
            </a:r>
            <a:r>
              <a:rPr lang="en-US" sz="1500" dirty="0">
                <a:latin typeface="Times New Roman" panose="02020603050405020304" pitchFamily="18" charset="0"/>
                <a:cs typeface="Times New Roman" panose="02020603050405020304" pitchFamily="18" charset="0"/>
              </a:rPr>
              <a:t>, A. (2024). </a:t>
            </a:r>
            <a:r>
              <a:rPr lang="en-US" sz="1500" i="1" dirty="0">
                <a:latin typeface="Times New Roman" panose="02020603050405020304" pitchFamily="18" charset="0"/>
                <a:cs typeface="Times New Roman" panose="02020603050405020304" pitchFamily="18" charset="0"/>
              </a:rPr>
              <a:t>Unleashing the power of generative AI in drug discovery</a:t>
            </a:r>
            <a:r>
              <a:rPr lang="en-US" sz="1500" dirty="0">
                <a:latin typeface="Times New Roman" panose="02020603050405020304" pitchFamily="18" charset="0"/>
                <a:cs typeface="Times New Roman" panose="02020603050405020304" pitchFamily="18" charset="0"/>
              </a:rPr>
              <a:t>. Drug Discovery Today, 29(6), 103992</a:t>
            </a:r>
            <a:r>
              <a:rPr lang="en-US" sz="1100" dirty="0"/>
              <a:t>.</a:t>
            </a:r>
          </a:p>
          <a:p>
            <a:pPr marL="0" lvl="0" indent="0" algn="l" rtl="0">
              <a:lnSpc>
                <a:spcPct val="115000"/>
              </a:lnSpc>
              <a:spcBef>
                <a:spcPts val="0"/>
              </a:spcBef>
              <a:spcAft>
                <a:spcPts val="0"/>
              </a:spcAft>
              <a:buNone/>
            </a:pPr>
            <a:r>
              <a:rPr lang="en-US" sz="1500" dirty="0">
                <a:latin typeface="Times New Roman" panose="02020603050405020304" pitchFamily="18" charset="0"/>
                <a:ea typeface="Times New Roman"/>
                <a:cs typeface="Times New Roman" panose="02020603050405020304" pitchFamily="18" charset="0"/>
                <a:sym typeface="Times New Roman"/>
              </a:rPr>
              <a:t>[6] </a:t>
            </a:r>
            <a:r>
              <a:rPr lang="en-US" sz="1500" dirty="0">
                <a:latin typeface="Times New Roman" panose="02020603050405020304" pitchFamily="18" charset="0"/>
                <a:cs typeface="Times New Roman" panose="02020603050405020304" pitchFamily="18" charset="0"/>
              </a:rPr>
              <a:t>Sekhar, J.C., </a:t>
            </a:r>
            <a:r>
              <a:rPr lang="en-US" sz="1500" dirty="0" err="1">
                <a:latin typeface="Times New Roman" panose="02020603050405020304" pitchFamily="18" charset="0"/>
                <a:cs typeface="Times New Roman" panose="02020603050405020304" pitchFamily="18" charset="0"/>
              </a:rPr>
              <a:t>Rajyalakshmi</a:t>
            </a:r>
            <a:r>
              <a:rPr lang="en-US" sz="1500" dirty="0">
                <a:latin typeface="Times New Roman" panose="02020603050405020304" pitchFamily="18" charset="0"/>
                <a:cs typeface="Times New Roman" panose="02020603050405020304" pitchFamily="18" charset="0"/>
              </a:rPr>
              <a:t>, C., Nagaraj, S., Sankar, S., </a:t>
            </a:r>
            <a:r>
              <a:rPr lang="en-US" sz="1500" dirty="0" err="1">
                <a:latin typeface="Times New Roman" panose="02020603050405020304" pitchFamily="18" charset="0"/>
                <a:cs typeface="Times New Roman" panose="02020603050405020304" pitchFamily="18" charset="0"/>
              </a:rPr>
              <a:t>Saturi</a:t>
            </a:r>
            <a:r>
              <a:rPr lang="en-US" sz="1500" dirty="0">
                <a:latin typeface="Times New Roman" panose="02020603050405020304" pitchFamily="18" charset="0"/>
                <a:cs typeface="Times New Roman" panose="02020603050405020304" pitchFamily="18" charset="0"/>
              </a:rPr>
              <a:t>, R., &amp; Harshavardhan, A. (2023). </a:t>
            </a:r>
            <a:r>
              <a:rPr lang="en-US" sz="1500" i="1" dirty="0">
                <a:latin typeface="Times New Roman" panose="02020603050405020304" pitchFamily="18" charset="0"/>
                <a:cs typeface="Times New Roman" panose="02020603050405020304" pitchFamily="18" charset="0"/>
              </a:rPr>
              <a:t>Deep generative adversarial networks with marine predators algorithm for classification of Alzheimer’s disease using electroencephalogram.</a:t>
            </a:r>
            <a:r>
              <a:rPr lang="en-US" sz="1500" dirty="0">
                <a:latin typeface="Times New Roman" panose="02020603050405020304" pitchFamily="18" charset="0"/>
                <a:cs typeface="Times New Roman" panose="02020603050405020304" pitchFamily="18" charset="0"/>
              </a:rPr>
              <a:t> Journal of King Saud University - Computer and Information Sciences, 35, 101848</a:t>
            </a:r>
            <a:r>
              <a:rPr lang="en-US" sz="1100" dirty="0"/>
              <a:t>.</a:t>
            </a:r>
          </a:p>
          <a:p>
            <a:pPr marL="0" lvl="0" indent="0" algn="l" rtl="0">
              <a:lnSpc>
                <a:spcPct val="115000"/>
              </a:lnSpc>
              <a:spcBef>
                <a:spcPts val="0"/>
              </a:spcBef>
              <a:spcAft>
                <a:spcPts val="0"/>
              </a:spcAft>
              <a:buNone/>
            </a:pPr>
            <a:endParaRPr lang="en-US" sz="1400" dirty="0">
              <a:latin typeface="Times New Roman" panose="02020603050405020304" pitchFamily="18" charset="0"/>
              <a:ea typeface="Times New Roman"/>
              <a:cs typeface="Times New Roman" panose="02020603050405020304" pitchFamily="18" charset="0"/>
              <a:sym typeface="Times New Roman"/>
            </a:endParaRPr>
          </a:p>
        </p:txBody>
      </p:sp>
      <p:sp>
        <p:nvSpPr>
          <p:cNvPr id="343" name="Google Shape;343;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25</a:t>
            </a:fld>
            <a:endParaRPr>
              <a:solidFill>
                <a:srgbClr val="000000"/>
              </a:solidFill>
            </a:endParaRPr>
          </a:p>
        </p:txBody>
      </p:sp>
      <p:pic>
        <p:nvPicPr>
          <p:cNvPr id="344" name="Google Shape;344;p29"/>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724F-0FE7-63B4-11AC-98FDEC937C54}"/>
              </a:ext>
            </a:extLst>
          </p:cNvPr>
          <p:cNvSpPr>
            <a:spLocks noGrp="1"/>
          </p:cNvSpPr>
          <p:nvPr>
            <p:ph type="title"/>
          </p:nvPr>
        </p:nvSpPr>
        <p:spPr>
          <a:xfrm>
            <a:off x="982133" y="457201"/>
            <a:ext cx="7704667" cy="702296"/>
          </a:xfrm>
        </p:spPr>
        <p:txBody>
          <a:bodyPr>
            <a:normAutofit/>
          </a:bodyPr>
          <a:lstStyle/>
          <a:p>
            <a:r>
              <a:rPr lang="en-US" sz="2500" b="1" dirty="0"/>
              <a:t>References</a:t>
            </a:r>
          </a:p>
        </p:txBody>
      </p:sp>
      <p:sp>
        <p:nvSpPr>
          <p:cNvPr id="3" name="Content Placeholder 2">
            <a:extLst>
              <a:ext uri="{FF2B5EF4-FFF2-40B4-BE49-F238E27FC236}">
                <a16:creationId xmlns:a16="http://schemas.microsoft.com/office/drawing/2014/main" id="{FC5E7E1C-A480-EEAC-E98C-B66906AB0AD1}"/>
              </a:ext>
            </a:extLst>
          </p:cNvPr>
          <p:cNvSpPr>
            <a:spLocks noGrp="1"/>
          </p:cNvSpPr>
          <p:nvPr>
            <p:ph idx="1"/>
          </p:nvPr>
        </p:nvSpPr>
        <p:spPr>
          <a:xfrm>
            <a:off x="982133" y="1300899"/>
            <a:ext cx="7704667" cy="4698917"/>
          </a:xfrm>
        </p:spPr>
        <p:txBody>
          <a:bodyPr>
            <a:normAutofit lnSpcReduction="10000"/>
          </a:bodyPr>
          <a:lstStyle/>
          <a:p>
            <a:pPr marL="0" indent="0">
              <a:buNone/>
            </a:pPr>
            <a:r>
              <a:rPr lang="en-US" sz="1400" dirty="0">
                <a:latin typeface="Times New Roman" panose="02020603050405020304" pitchFamily="18" charset="0"/>
                <a:cs typeface="Times New Roman" panose="02020603050405020304" pitchFamily="18" charset="0"/>
              </a:rPr>
              <a:t>[7] Bansal, V., Jain, A., &amp; Walia, N. K. (2024) </a:t>
            </a:r>
            <a:r>
              <a:rPr lang="en-US" sz="1400" dirty="0" err="1">
                <a:latin typeface="Times New Roman" panose="02020603050405020304" pitchFamily="18" charset="0"/>
                <a:cs typeface="Times New Roman" panose="02020603050405020304" pitchFamily="18" charset="0"/>
              </a:rPr>
              <a:t>Kermany</a:t>
            </a:r>
            <a:r>
              <a:rPr lang="en-US" sz="1400" dirty="0">
                <a:latin typeface="Times New Roman" panose="02020603050405020304" pitchFamily="18" charset="0"/>
                <a:cs typeface="Times New Roman" panose="02020603050405020304" pitchFamily="18" charset="0"/>
              </a:rPr>
              <a:t>, D. S., </a:t>
            </a:r>
            <a:r>
              <a:rPr lang="en-US" sz="1400" dirty="0" err="1">
                <a:latin typeface="Times New Roman" panose="02020603050405020304" pitchFamily="18" charset="0"/>
                <a:cs typeface="Times New Roman" panose="02020603050405020304" pitchFamily="18" charset="0"/>
              </a:rPr>
              <a:t>Goldbaum</a:t>
            </a:r>
            <a:r>
              <a:rPr lang="en-US" sz="1400" dirty="0">
                <a:latin typeface="Times New Roman" panose="02020603050405020304" pitchFamily="18" charset="0"/>
                <a:cs typeface="Times New Roman" panose="02020603050405020304" pitchFamily="18" charset="0"/>
              </a:rPr>
              <a:t>, M., Cai, W., Valentim, C. C., Liang, H., Baxter, S. L., ... &amp; Zhang, K. (2018). </a:t>
            </a:r>
            <a:r>
              <a:rPr lang="en-US" sz="1400" dirty="0" err="1">
                <a:latin typeface="Times New Roman" panose="02020603050405020304" pitchFamily="18" charset="0"/>
                <a:cs typeface="Times New Roman" panose="02020603050405020304" pitchFamily="18" charset="0"/>
              </a:rPr>
              <a:t>Decenciere</a:t>
            </a:r>
            <a:r>
              <a:rPr lang="en-US" sz="1400" dirty="0">
                <a:latin typeface="Times New Roman" panose="02020603050405020304" pitchFamily="18" charset="0"/>
                <a:cs typeface="Times New Roman" panose="02020603050405020304" pitchFamily="18" charset="0"/>
              </a:rPr>
              <a:t>, E., Zhang, X., </a:t>
            </a:r>
            <a:r>
              <a:rPr lang="en-US" sz="1400" dirty="0" err="1">
                <a:latin typeface="Times New Roman" panose="02020603050405020304" pitchFamily="18" charset="0"/>
                <a:cs typeface="Times New Roman" panose="02020603050405020304" pitchFamily="18" charset="0"/>
              </a:rPr>
              <a:t>Cazuguel</a:t>
            </a:r>
            <a:r>
              <a:rPr lang="en-US" sz="1400" dirty="0">
                <a:latin typeface="Times New Roman" panose="02020603050405020304" pitchFamily="18" charset="0"/>
                <a:cs typeface="Times New Roman" panose="02020603050405020304" pitchFamily="18" charset="0"/>
              </a:rPr>
              <a:t>, G., Lay, B., </a:t>
            </a:r>
            <a:r>
              <a:rPr lang="en-US" sz="1400" dirty="0" err="1">
                <a:latin typeface="Times New Roman" panose="02020603050405020304" pitchFamily="18" charset="0"/>
                <a:cs typeface="Times New Roman" panose="02020603050405020304" pitchFamily="18" charset="0"/>
              </a:rPr>
              <a:t>Cochener</a:t>
            </a:r>
            <a:r>
              <a:rPr lang="en-US" sz="1400" dirty="0">
                <a:latin typeface="Times New Roman" panose="02020603050405020304" pitchFamily="18" charset="0"/>
                <a:cs typeface="Times New Roman" panose="02020603050405020304" pitchFamily="18" charset="0"/>
              </a:rPr>
              <a:t>, B., </a:t>
            </a:r>
            <a:r>
              <a:rPr lang="en-US" sz="1400" dirty="0" err="1">
                <a:latin typeface="Times New Roman" panose="02020603050405020304" pitchFamily="18" charset="0"/>
                <a:cs typeface="Times New Roman" panose="02020603050405020304" pitchFamily="18" charset="0"/>
              </a:rPr>
              <a:t>Trone</a:t>
            </a:r>
            <a:r>
              <a:rPr lang="en-US" sz="1400" dirty="0">
                <a:latin typeface="Times New Roman" panose="02020603050405020304" pitchFamily="18" charset="0"/>
                <a:cs typeface="Times New Roman" panose="02020603050405020304" pitchFamily="18" charset="0"/>
              </a:rPr>
              <a:t>, C., ... &amp; Klein, J. C. (2014). Li, H., Wei, C., Gao, F., Xu, C., &amp; Guo, J. (2020) Huang, Y., </a:t>
            </a:r>
            <a:r>
              <a:rPr lang="en-US" sz="1400" dirty="0" err="1">
                <a:latin typeface="Times New Roman" panose="02020603050405020304" pitchFamily="18" charset="0"/>
                <a:cs typeface="Times New Roman" panose="02020603050405020304" pitchFamily="18" charset="0"/>
              </a:rPr>
              <a:t>Wenhao</a:t>
            </a:r>
            <a:r>
              <a:rPr lang="en-US" sz="1400" dirty="0">
                <a:latin typeface="Times New Roman" panose="02020603050405020304" pitchFamily="18" charset="0"/>
                <a:cs typeface="Times New Roman" panose="02020603050405020304" pitchFamily="18" charset="0"/>
              </a:rPr>
              <a:t>, L., &amp; </a:t>
            </a:r>
            <a:r>
              <a:rPr lang="en-US" sz="1400" dirty="0" err="1">
                <a:latin typeface="Times New Roman" panose="02020603050405020304" pitchFamily="18" charset="0"/>
                <a:cs typeface="Times New Roman" panose="02020603050405020304" pitchFamily="18" charset="0"/>
              </a:rPr>
              <a:t>Xiaoying</a:t>
            </a:r>
            <a:r>
              <a:rPr lang="en-US" sz="1400" dirty="0">
                <a:latin typeface="Times New Roman" panose="02020603050405020304" pitchFamily="18" charset="0"/>
                <a:cs typeface="Times New Roman" panose="02020603050405020304" pitchFamily="18" charset="0"/>
              </a:rPr>
              <a:t>, T. (2022) </a:t>
            </a:r>
            <a:r>
              <a:rPr lang="pt-BR" sz="1400" dirty="0">
                <a:latin typeface="Times New Roman" panose="02020603050405020304" pitchFamily="18" charset="0"/>
                <a:cs typeface="Times New Roman" panose="02020603050405020304" pitchFamily="18" charset="0"/>
              </a:rPr>
              <a:t>Hervella, A. S., Rouco, J., Novo, J., &amp; Ortega, M. (2022).</a:t>
            </a:r>
          </a:p>
          <a:p>
            <a:pPr marL="0" indent="0">
              <a:buNone/>
            </a:pPr>
            <a:r>
              <a:rPr lang="pt-BR" sz="1400" dirty="0">
                <a:latin typeface="Times New Roman" panose="02020603050405020304" pitchFamily="18" charset="0"/>
                <a:cs typeface="Times New Roman" panose="02020603050405020304" pitchFamily="18" charset="0"/>
              </a:rPr>
              <a:t>[8] </a:t>
            </a:r>
            <a:r>
              <a:rPr lang="en-US" sz="1400" dirty="0">
                <a:latin typeface="Times New Roman" panose="02020603050405020304" pitchFamily="18" charset="0"/>
                <a:cs typeface="Times New Roman" panose="02020603050405020304" pitchFamily="18" charset="0"/>
              </a:rPr>
              <a:t>Patra, A., Biswas, P., Behera, S. K., </a:t>
            </a:r>
            <a:r>
              <a:rPr lang="en-US" sz="1400" dirty="0" err="1">
                <a:latin typeface="Times New Roman" panose="02020603050405020304" pitchFamily="18" charset="0"/>
                <a:cs typeface="Times New Roman" panose="02020603050405020304" pitchFamily="18" charset="0"/>
              </a:rPr>
              <a:t>Barpanda</a:t>
            </a:r>
            <a:r>
              <a:rPr lang="en-US" sz="1400" dirty="0">
                <a:latin typeface="Times New Roman" panose="02020603050405020304" pitchFamily="18" charset="0"/>
                <a:cs typeface="Times New Roman" panose="02020603050405020304" pitchFamily="18" charset="0"/>
              </a:rPr>
              <a:t>, N. K., </a:t>
            </a:r>
            <a:r>
              <a:rPr lang="en-US" sz="1400" dirty="0" err="1">
                <a:latin typeface="Times New Roman" panose="02020603050405020304" pitchFamily="18" charset="0"/>
                <a:cs typeface="Times New Roman" panose="02020603050405020304" pitchFamily="18" charset="0"/>
              </a:rPr>
              <a:t>Sethy</a:t>
            </a:r>
            <a:r>
              <a:rPr lang="en-US" sz="1400" dirty="0">
                <a:latin typeface="Times New Roman" panose="02020603050405020304" pitchFamily="18" charset="0"/>
                <a:cs typeface="Times New Roman" panose="02020603050405020304" pitchFamily="18" charset="0"/>
              </a:rPr>
              <a:t>, P. K., &amp; </a:t>
            </a:r>
            <a:r>
              <a:rPr lang="en-US" sz="1400" dirty="0" err="1">
                <a:latin typeface="Times New Roman" panose="02020603050405020304" pitchFamily="18" charset="0"/>
                <a:cs typeface="Times New Roman" panose="02020603050405020304" pitchFamily="18" charset="0"/>
              </a:rPr>
              <a:t>Nanthaamornphong</a:t>
            </a:r>
            <a:r>
              <a:rPr lang="en-US" sz="1400" dirty="0">
                <a:latin typeface="Times New Roman" panose="02020603050405020304" pitchFamily="18" charset="0"/>
                <a:cs typeface="Times New Roman" panose="02020603050405020304" pitchFamily="18" charset="0"/>
              </a:rPr>
              <a:t>, A. (2024). </a:t>
            </a:r>
            <a:r>
              <a:rPr lang="en-US" sz="1400" i="1" dirty="0">
                <a:latin typeface="Times New Roman" panose="02020603050405020304" pitchFamily="18" charset="0"/>
                <a:cs typeface="Times New Roman" panose="02020603050405020304" pitchFamily="18" charset="0"/>
              </a:rPr>
              <a:t>Image-based breast cancer detection and severity assessment through advanced AI techniques</a:t>
            </a:r>
            <a:r>
              <a:rPr lang="en-US" sz="1400" dirty="0">
                <a:latin typeface="Times New Roman" panose="02020603050405020304" pitchFamily="18" charset="0"/>
                <a:cs typeface="Times New Roman" panose="02020603050405020304" pitchFamily="18" charset="0"/>
              </a:rPr>
              <a:t>. Journal of Intelligent Systems, 33(20240172).</a:t>
            </a:r>
          </a:p>
          <a:p>
            <a:pPr marL="0" indent="0">
              <a:buNone/>
            </a:pPr>
            <a:r>
              <a:rPr lang="en-US" sz="1400" dirty="0">
                <a:latin typeface="Times New Roman" panose="02020603050405020304" pitchFamily="18" charset="0"/>
                <a:cs typeface="Times New Roman" panose="02020603050405020304" pitchFamily="18" charset="0"/>
              </a:rPr>
              <a:t>[9] Maleki </a:t>
            </a:r>
            <a:r>
              <a:rPr lang="en-US" sz="1400" dirty="0" err="1">
                <a:latin typeface="Times New Roman" panose="02020603050405020304" pitchFamily="18" charset="0"/>
                <a:cs typeface="Times New Roman" panose="02020603050405020304" pitchFamily="18" charset="0"/>
              </a:rPr>
              <a:t>Varnosfaderani</a:t>
            </a:r>
            <a:r>
              <a:rPr lang="en-US" sz="1400" dirty="0">
                <a:latin typeface="Times New Roman" panose="02020603050405020304" pitchFamily="18" charset="0"/>
                <a:cs typeface="Times New Roman" panose="02020603050405020304" pitchFamily="18" charset="0"/>
              </a:rPr>
              <a:t>, S., &amp; </a:t>
            </a:r>
            <a:r>
              <a:rPr lang="en-US" sz="1400" dirty="0" err="1">
                <a:latin typeface="Times New Roman" panose="02020603050405020304" pitchFamily="18" charset="0"/>
                <a:cs typeface="Times New Roman" panose="02020603050405020304" pitchFamily="18" charset="0"/>
              </a:rPr>
              <a:t>Forouzanfar</a:t>
            </a:r>
            <a:r>
              <a:rPr lang="en-US" sz="1400" dirty="0">
                <a:latin typeface="Times New Roman" panose="02020603050405020304" pitchFamily="18" charset="0"/>
                <a:cs typeface="Times New Roman" panose="02020603050405020304" pitchFamily="18" charset="0"/>
              </a:rPr>
              <a:t>, M. (2024). </a:t>
            </a:r>
            <a:r>
              <a:rPr lang="en-US" sz="1400" i="1" dirty="0">
                <a:latin typeface="Times New Roman" panose="02020603050405020304" pitchFamily="18" charset="0"/>
                <a:cs typeface="Times New Roman" panose="02020603050405020304" pitchFamily="18" charset="0"/>
              </a:rPr>
              <a:t>The Role of AI in Hospitals and Clinics: Transforming Healthcare in the 21st Century</a:t>
            </a:r>
            <a:r>
              <a:rPr lang="en-US" sz="1400" dirty="0">
                <a:latin typeface="Times New Roman" panose="02020603050405020304" pitchFamily="18" charset="0"/>
                <a:cs typeface="Times New Roman" panose="02020603050405020304" pitchFamily="18" charset="0"/>
              </a:rPr>
              <a:t>. Bioengineering, 11(337).</a:t>
            </a:r>
          </a:p>
          <a:p>
            <a:pPr marL="0" indent="0">
              <a:buNone/>
            </a:pPr>
            <a:r>
              <a:rPr lang="en-US" sz="1400" dirty="0">
                <a:latin typeface="Times New Roman" panose="02020603050405020304" pitchFamily="18" charset="0"/>
                <a:cs typeface="Times New Roman" panose="02020603050405020304" pitchFamily="18" charset="0"/>
              </a:rPr>
              <a:t>[10] </a:t>
            </a:r>
            <a:r>
              <a:rPr lang="en-US" sz="1400" b="0" i="0" dirty="0">
                <a:effectLst/>
                <a:latin typeface="__fkGroteskNeue_598ab8"/>
              </a:rPr>
              <a:t>Morley, J., Machado, C.V., Burr, C., Cowls, J., Joshi, I., Taddeo, M., &amp; </a:t>
            </a:r>
            <a:r>
              <a:rPr lang="en-US" sz="1400" b="0" i="0" dirty="0" err="1">
                <a:effectLst/>
                <a:latin typeface="__fkGroteskNeue_598ab8"/>
              </a:rPr>
              <a:t>Floridi</a:t>
            </a:r>
            <a:r>
              <a:rPr lang="en-US" sz="1400" b="0" i="0" dirty="0">
                <a:effectLst/>
                <a:latin typeface="__fkGroteskNeue_598ab8"/>
              </a:rPr>
              <a:t>, L. (2020). The ethics of AI in health care: A mapping review. </a:t>
            </a:r>
            <a:r>
              <a:rPr lang="en-US" sz="1400" b="0" i="1" dirty="0">
                <a:effectLst/>
                <a:latin typeface="__fkGroteskNeue_598ab8"/>
              </a:rPr>
              <a:t>Social Science &amp; Medicine</a:t>
            </a:r>
            <a:r>
              <a:rPr lang="en-US" sz="1400" b="0" i="0" dirty="0">
                <a:effectLst/>
                <a:latin typeface="__fkGroteskNeue_598ab8"/>
              </a:rPr>
              <a:t>, 260, 113172.</a:t>
            </a:r>
          </a:p>
          <a:p>
            <a:pPr marL="0" indent="0">
              <a:buNone/>
            </a:pPr>
            <a:r>
              <a:rPr lang="en-US" sz="1400" dirty="0">
                <a:latin typeface="__fkGroteskNeue_598ab8"/>
              </a:rPr>
              <a:t>[11] </a:t>
            </a:r>
            <a:r>
              <a:rPr lang="en-US" sz="1400" b="0" i="0" dirty="0">
                <a:effectLst/>
                <a:latin typeface="__fkGroteskNeue_598ab8"/>
              </a:rPr>
              <a:t> </a:t>
            </a:r>
            <a:r>
              <a:rPr lang="en-US" sz="1400" b="0" i="0" dirty="0" err="1">
                <a:effectLst/>
                <a:latin typeface="__fkGroteskNeue_598ab8"/>
              </a:rPr>
              <a:t>Schwena</a:t>
            </a:r>
            <a:r>
              <a:rPr lang="en-US" sz="1400" b="0" i="0" dirty="0">
                <a:effectLst/>
                <a:latin typeface="__fkGroteskNeue_598ab8"/>
              </a:rPr>
              <a:t>, L.O., </a:t>
            </a:r>
            <a:r>
              <a:rPr lang="en-US" sz="1400" b="0" i="0" dirty="0" err="1">
                <a:effectLst/>
                <a:latin typeface="__fkGroteskNeue_598ab8"/>
              </a:rPr>
              <a:t>Kiehl</a:t>
            </a:r>
            <a:r>
              <a:rPr lang="en-US" sz="1400" b="0" i="0" dirty="0">
                <a:effectLst/>
                <a:latin typeface="__fkGroteskNeue_598ab8"/>
              </a:rPr>
              <a:t>, T.R., Carvalho, R., Zerbe, N., &amp; </a:t>
            </a:r>
            <a:r>
              <a:rPr lang="en-US" sz="1400" b="0" i="0" dirty="0" err="1">
                <a:effectLst/>
                <a:latin typeface="__fkGroteskNeue_598ab8"/>
              </a:rPr>
              <a:t>Homeyer</a:t>
            </a:r>
            <a:r>
              <a:rPr lang="en-US" sz="1400" b="0" i="0" dirty="0">
                <a:effectLst/>
                <a:latin typeface="__fkGroteskNeue_598ab8"/>
              </a:rPr>
              <a:t>, A. (2023). Digitization of Pathology Labs: A Review of Lessons Learned. </a:t>
            </a:r>
            <a:r>
              <a:rPr lang="en-US" sz="1400" b="0" i="1" dirty="0">
                <a:effectLst/>
                <a:latin typeface="__fkGroteskNeue_598ab8"/>
              </a:rPr>
              <a:t>Lab Investigation</a:t>
            </a:r>
            <a:r>
              <a:rPr lang="en-US" sz="1400" b="0" i="0" dirty="0">
                <a:effectLst/>
                <a:latin typeface="__fkGroteskNeue_598ab8"/>
              </a:rPr>
              <a:t>, 103(1), 100244</a:t>
            </a:r>
          </a:p>
          <a:p>
            <a:pPr marL="0" indent="0">
              <a:buNone/>
            </a:pPr>
            <a:r>
              <a:rPr lang="en-US" sz="1400" dirty="0">
                <a:latin typeface="Times New Roman" panose="02020603050405020304" pitchFamily="18" charset="0"/>
                <a:cs typeface="Times New Roman" panose="02020603050405020304" pitchFamily="18" charset="0"/>
              </a:rPr>
              <a:t>[12] </a:t>
            </a:r>
            <a:r>
              <a:rPr lang="en-US" sz="1400" b="0" i="0" dirty="0" err="1">
                <a:effectLst/>
                <a:latin typeface="Times New Roman" panose="02020603050405020304" pitchFamily="18" charset="0"/>
                <a:cs typeface="Times New Roman" panose="02020603050405020304" pitchFamily="18" charset="0"/>
              </a:rPr>
              <a:t>Zaballa</a:t>
            </a:r>
            <a:r>
              <a:rPr lang="en-US" sz="1400" b="0" i="0" dirty="0">
                <a:effectLst/>
                <a:latin typeface="Times New Roman" panose="02020603050405020304" pitchFamily="18" charset="0"/>
                <a:cs typeface="Times New Roman" panose="02020603050405020304" pitchFamily="18" charset="0"/>
              </a:rPr>
              <a:t>, O., Pérez, A., Gómez </a:t>
            </a:r>
            <a:r>
              <a:rPr lang="en-US" sz="1400" b="0" i="0" dirty="0" err="1">
                <a:effectLst/>
                <a:latin typeface="Times New Roman" panose="02020603050405020304" pitchFamily="18" charset="0"/>
                <a:cs typeface="Times New Roman" panose="02020603050405020304" pitchFamily="18" charset="0"/>
              </a:rPr>
              <a:t>Inhiesto</a:t>
            </a:r>
            <a:r>
              <a:rPr lang="en-US" sz="1400" b="0" i="0" dirty="0">
                <a:effectLst/>
                <a:latin typeface="Times New Roman" panose="02020603050405020304" pitchFamily="18" charset="0"/>
                <a:cs typeface="Times New Roman" panose="02020603050405020304" pitchFamily="18" charset="0"/>
              </a:rPr>
              <a:t>, E., </a:t>
            </a:r>
            <a:r>
              <a:rPr lang="en-US" sz="1400" b="0" i="0" dirty="0" err="1">
                <a:effectLst/>
                <a:latin typeface="Times New Roman" panose="02020603050405020304" pitchFamily="18" charset="0"/>
                <a:cs typeface="Times New Roman" panose="02020603050405020304" pitchFamily="18" charset="0"/>
              </a:rPr>
              <a:t>Acaiturri</a:t>
            </a:r>
            <a:r>
              <a:rPr lang="en-US" sz="1400" b="0" i="0" dirty="0">
                <a:effectLst/>
                <a:latin typeface="Times New Roman" panose="02020603050405020304" pitchFamily="18" charset="0"/>
                <a:cs typeface="Times New Roman" panose="02020603050405020304" pitchFamily="18" charset="0"/>
              </a:rPr>
              <a:t> </a:t>
            </a:r>
            <a:r>
              <a:rPr lang="en-US" sz="1400" b="0" i="0" dirty="0" err="1">
                <a:effectLst/>
                <a:latin typeface="Times New Roman" panose="02020603050405020304" pitchFamily="18" charset="0"/>
                <a:cs typeface="Times New Roman" panose="02020603050405020304" pitchFamily="18" charset="0"/>
              </a:rPr>
              <a:t>Ayesta</a:t>
            </a:r>
            <a:r>
              <a:rPr lang="en-US" sz="1400" b="0" i="0" dirty="0">
                <a:effectLst/>
                <a:latin typeface="Times New Roman" panose="02020603050405020304" pitchFamily="18" charset="0"/>
                <a:cs typeface="Times New Roman" panose="02020603050405020304" pitchFamily="18" charset="0"/>
              </a:rPr>
              <a:t>, T., &amp; Lozano, J.A. (2022). Learning the progression patterns of treatments using a probabilistic generative model. </a:t>
            </a:r>
            <a:r>
              <a:rPr lang="en-US" sz="1400" b="0" i="1" dirty="0">
                <a:effectLst/>
                <a:latin typeface="Times New Roman" panose="02020603050405020304" pitchFamily="18" charset="0"/>
                <a:cs typeface="Times New Roman" panose="02020603050405020304" pitchFamily="18" charset="0"/>
              </a:rPr>
              <a:t>Journal of Biomedical Informatics</a:t>
            </a:r>
            <a:r>
              <a:rPr lang="en-US" sz="1400" b="0" i="0" dirty="0">
                <a:effectLst/>
                <a:latin typeface="Times New Roman" panose="02020603050405020304" pitchFamily="18" charset="0"/>
                <a:cs typeface="Times New Roman" panose="02020603050405020304" pitchFamily="18" charset="0"/>
              </a:rPr>
              <a:t>, 137, 104271. </a:t>
            </a:r>
          </a:p>
          <a:p>
            <a:pPr marL="0" indent="0">
              <a:buNone/>
            </a:pPr>
            <a:r>
              <a:rPr lang="en-US" sz="1400" dirty="0">
                <a:latin typeface="Times New Roman" panose="02020603050405020304" pitchFamily="18" charset="0"/>
                <a:cs typeface="Times New Roman" panose="02020603050405020304" pitchFamily="18" charset="0"/>
              </a:rPr>
              <a:t>[13] </a:t>
            </a:r>
            <a:r>
              <a:rPr lang="en-US" sz="1400" b="0" i="0" dirty="0">
                <a:effectLst/>
                <a:latin typeface="Times New Roman" panose="02020603050405020304" pitchFamily="18" charset="0"/>
                <a:cs typeface="Times New Roman" panose="02020603050405020304" pitchFamily="18" charset="0"/>
              </a:rPr>
              <a:t>Chinni, B. K., &amp; </a:t>
            </a:r>
            <a:r>
              <a:rPr lang="en-US" sz="1400" b="0" i="0" dirty="0" err="1">
                <a:effectLst/>
                <a:latin typeface="Times New Roman" panose="02020603050405020304" pitchFamily="18" charset="0"/>
                <a:cs typeface="Times New Roman" panose="02020603050405020304" pitchFamily="18" charset="0"/>
              </a:rPr>
              <a:t>Manlhiot</a:t>
            </a:r>
            <a:r>
              <a:rPr lang="en-US" sz="1400" b="0" i="0" dirty="0">
                <a:effectLst/>
                <a:latin typeface="Times New Roman" panose="02020603050405020304" pitchFamily="18" charset="0"/>
                <a:cs typeface="Times New Roman" panose="02020603050405020304" pitchFamily="18" charset="0"/>
              </a:rPr>
              <a:t>, C. (2024). Machine Learning in Pediatric and Congenital Heart Disease. </a:t>
            </a:r>
            <a:r>
              <a:rPr lang="en-US" sz="1400" b="0" i="1" dirty="0">
                <a:effectLst/>
                <a:latin typeface="Times New Roman" panose="02020603050405020304" pitchFamily="18" charset="0"/>
                <a:cs typeface="Times New Roman" panose="02020603050405020304" pitchFamily="18" charset="0"/>
              </a:rPr>
              <a:t>Canadian Journal of Cardiology</a:t>
            </a:r>
            <a:r>
              <a:rPr lang="en-US" sz="1400" b="0" i="0" dirty="0">
                <a:effectLst/>
                <a:latin typeface="Times New Roman" panose="02020603050405020304" pitchFamily="18" charset="0"/>
                <a:cs typeface="Times New Roman" panose="02020603050405020304" pitchFamily="18" charset="0"/>
              </a:rPr>
              <a:t>, 40, 1880-1896.</a:t>
            </a:r>
            <a:endParaRPr lang="pt-BR"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629DB7-E408-2DF0-3B38-6D27B92FA5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4231620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7852-9874-65A0-81D3-F2469E6F44D2}"/>
              </a:ext>
            </a:extLst>
          </p:cNvPr>
          <p:cNvSpPr>
            <a:spLocks noGrp="1"/>
          </p:cNvSpPr>
          <p:nvPr>
            <p:ph type="title"/>
          </p:nvPr>
        </p:nvSpPr>
        <p:spPr>
          <a:xfrm>
            <a:off x="982133" y="457201"/>
            <a:ext cx="7704667" cy="740003"/>
          </a:xfrm>
        </p:spPr>
        <p:txBody>
          <a:bodyPr>
            <a:normAutofit/>
          </a:bodyPr>
          <a:lstStyle/>
          <a:p>
            <a:r>
              <a:rPr lang="en-US" sz="2500" b="1" dirty="0"/>
              <a:t>References</a:t>
            </a:r>
          </a:p>
        </p:txBody>
      </p:sp>
      <p:sp>
        <p:nvSpPr>
          <p:cNvPr id="3" name="Content Placeholder 2">
            <a:extLst>
              <a:ext uri="{FF2B5EF4-FFF2-40B4-BE49-F238E27FC236}">
                <a16:creationId xmlns:a16="http://schemas.microsoft.com/office/drawing/2014/main" id="{2C192B84-5C3F-36DF-3FB0-178B0E6A88F1}"/>
              </a:ext>
            </a:extLst>
          </p:cNvPr>
          <p:cNvSpPr>
            <a:spLocks noGrp="1"/>
          </p:cNvSpPr>
          <p:nvPr>
            <p:ph idx="1"/>
          </p:nvPr>
        </p:nvSpPr>
        <p:spPr>
          <a:xfrm>
            <a:off x="982133" y="1395167"/>
            <a:ext cx="7704667" cy="4604649"/>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[15] </a:t>
            </a:r>
            <a:r>
              <a:rPr lang="en-US" sz="1400" b="0" i="0" dirty="0">
                <a:effectLst/>
                <a:latin typeface="Times New Roman" panose="02020603050405020304" pitchFamily="18" charset="0"/>
                <a:cs typeface="Times New Roman" panose="02020603050405020304" pitchFamily="18" charset="0"/>
              </a:rPr>
              <a:t>Moghadam, M. P., Moghadam, Z. A., </a:t>
            </a:r>
            <a:r>
              <a:rPr lang="en-US" sz="1400" b="0" i="0" dirty="0" err="1">
                <a:effectLst/>
                <a:latin typeface="Times New Roman" panose="02020603050405020304" pitchFamily="18" charset="0"/>
                <a:cs typeface="Times New Roman" panose="02020603050405020304" pitchFamily="18" charset="0"/>
              </a:rPr>
              <a:t>Chalak</a:t>
            </a:r>
            <a:r>
              <a:rPr lang="en-US" sz="1400" b="0" i="0" dirty="0">
                <a:effectLst/>
                <a:latin typeface="Times New Roman" panose="02020603050405020304" pitchFamily="18" charset="0"/>
                <a:cs typeface="Times New Roman" panose="02020603050405020304" pitchFamily="18" charset="0"/>
              </a:rPr>
              <a:t> </a:t>
            </a:r>
            <a:r>
              <a:rPr lang="en-US" sz="1400" b="0" i="0" dirty="0" err="1">
                <a:effectLst/>
                <a:latin typeface="Times New Roman" panose="02020603050405020304" pitchFamily="18" charset="0"/>
                <a:cs typeface="Times New Roman" panose="02020603050405020304" pitchFamily="18" charset="0"/>
              </a:rPr>
              <a:t>Qazani</a:t>
            </a:r>
            <a:r>
              <a:rPr lang="en-US" sz="1400" b="0" i="0" dirty="0">
                <a:effectLst/>
                <a:latin typeface="Times New Roman" panose="02020603050405020304" pitchFamily="18" charset="0"/>
                <a:cs typeface="Times New Roman" panose="02020603050405020304" pitchFamily="18" charset="0"/>
              </a:rPr>
              <a:t>, M. R., </a:t>
            </a:r>
            <a:r>
              <a:rPr lang="en-US" sz="1400" b="0" i="0" dirty="0" err="1">
                <a:effectLst/>
                <a:latin typeface="Times New Roman" panose="02020603050405020304" pitchFamily="18" charset="0"/>
                <a:cs typeface="Times New Roman" panose="02020603050405020304" pitchFamily="18" charset="0"/>
              </a:rPr>
              <a:t>Pławiak</a:t>
            </a:r>
            <a:r>
              <a:rPr lang="en-US" sz="1400" b="0" i="0" dirty="0">
                <a:effectLst/>
                <a:latin typeface="Times New Roman" panose="02020603050405020304" pitchFamily="18" charset="0"/>
                <a:cs typeface="Times New Roman" panose="02020603050405020304" pitchFamily="18" charset="0"/>
              </a:rPr>
              <a:t>, P., &amp; </a:t>
            </a:r>
            <a:r>
              <a:rPr lang="en-US" sz="1400" b="0" i="0" dirty="0" err="1">
                <a:effectLst/>
                <a:latin typeface="Times New Roman" panose="02020603050405020304" pitchFamily="18" charset="0"/>
                <a:cs typeface="Times New Roman" panose="02020603050405020304" pitchFamily="18" charset="0"/>
              </a:rPr>
              <a:t>Alizadehsani</a:t>
            </a:r>
            <a:r>
              <a:rPr lang="en-US" sz="1400" b="0" i="0" dirty="0">
                <a:effectLst/>
                <a:latin typeface="Times New Roman" panose="02020603050405020304" pitchFamily="18" charset="0"/>
                <a:cs typeface="Times New Roman" panose="02020603050405020304" pitchFamily="18" charset="0"/>
              </a:rPr>
              <a:t>, R. (2024). Impact of Artificial Intelligence in Nursing for Geriatric Clinical Care for Chronic Diseases: A Systematic Literature Review. </a:t>
            </a:r>
            <a:r>
              <a:rPr lang="en-US" sz="1400" b="0" i="1" dirty="0">
                <a:effectLst/>
                <a:latin typeface="Times New Roman" panose="02020603050405020304" pitchFamily="18" charset="0"/>
                <a:cs typeface="Times New Roman" panose="02020603050405020304" pitchFamily="18" charset="0"/>
              </a:rPr>
              <a:t>Journal Name</a:t>
            </a:r>
            <a:r>
              <a:rPr lang="en-US" sz="1400" b="0" i="0" dirty="0">
                <a:effectLst/>
                <a:latin typeface="Times New Roman" panose="02020603050405020304" pitchFamily="18" charset="0"/>
                <a:cs typeface="Times New Roman" panose="02020603050405020304" pitchFamily="18" charset="0"/>
              </a:rPr>
              <a:t>, DOI: 10.1099/ACCESS.2024.3450970.</a:t>
            </a:r>
          </a:p>
          <a:p>
            <a:pPr marL="0" indent="0">
              <a:buNone/>
            </a:pPr>
            <a:r>
              <a:rPr lang="en-US" sz="1400" dirty="0">
                <a:latin typeface="Times New Roman" panose="02020603050405020304" pitchFamily="18" charset="0"/>
                <a:cs typeface="Times New Roman" panose="02020603050405020304" pitchFamily="18" charset="0"/>
              </a:rPr>
              <a:t>[16] </a:t>
            </a:r>
            <a:r>
              <a:rPr lang="en-US" sz="1400" b="0" i="0" dirty="0">
                <a:effectLst/>
                <a:latin typeface="Times New Roman" panose="02020603050405020304" pitchFamily="18" charset="0"/>
                <a:cs typeface="Times New Roman" panose="02020603050405020304" pitchFamily="18" charset="0"/>
              </a:rPr>
              <a:t>Shin et al., "Reducing acetylated tau is neuroprotective in brain injury," Cell, 2021.</a:t>
            </a:r>
          </a:p>
          <a:p>
            <a:pPr marL="0" indent="0">
              <a:buNone/>
            </a:pPr>
            <a:r>
              <a:rPr lang="en-US" sz="1400" b="0" i="0" dirty="0">
                <a:effectLst/>
                <a:latin typeface="Times New Roman" panose="02020603050405020304" pitchFamily="18" charset="0"/>
                <a:cs typeface="Times New Roman" panose="02020603050405020304" pitchFamily="18" charset="0"/>
              </a:rPr>
              <a:t>[17] </a:t>
            </a:r>
            <a:r>
              <a:rPr lang="en-US" sz="1400" b="0" i="0" dirty="0" err="1">
                <a:effectLst/>
                <a:latin typeface="Times New Roman" panose="02020603050405020304" pitchFamily="18" charset="0"/>
                <a:cs typeface="Times New Roman" panose="02020603050405020304" pitchFamily="18" charset="0"/>
              </a:rPr>
              <a:t>Neeb</a:t>
            </a:r>
            <a:r>
              <a:rPr lang="en-US" sz="1400" b="0" i="0" dirty="0">
                <a:effectLst/>
                <a:latin typeface="Times New Roman" panose="02020603050405020304" pitchFamily="18" charset="0"/>
                <a:cs typeface="Times New Roman" panose="02020603050405020304" pitchFamily="18" charset="0"/>
              </a:rPr>
              <a:t> A., et al. "Development and Validation of a New BAG-1L Specific Antibody to Quantify BAG-1L Protein Expression in Advanced Prostate Cancer." </a:t>
            </a:r>
            <a:r>
              <a:rPr lang="en-US" sz="1400" b="0" i="1" dirty="0">
                <a:effectLst/>
                <a:latin typeface="Times New Roman" panose="02020603050405020304" pitchFamily="18" charset="0"/>
                <a:cs typeface="Times New Roman" panose="02020603050405020304" pitchFamily="18" charset="0"/>
              </a:rPr>
              <a:t>Lab Investigation</a:t>
            </a:r>
            <a:r>
              <a:rPr lang="en-US" sz="1400" b="0" i="0" dirty="0">
                <a:effectLst/>
                <a:latin typeface="Times New Roman" panose="02020603050405020304" pitchFamily="18" charset="0"/>
                <a:cs typeface="Times New Roman" panose="02020603050405020304" pitchFamily="18" charset="0"/>
              </a:rPr>
              <a:t>, 2023. </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336F3F-ED83-C8A7-5931-2F5B9D248B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289477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5"/>
          <p:cNvSpPr txBox="1">
            <a:spLocks noGrp="1"/>
          </p:cNvSpPr>
          <p:nvPr>
            <p:ph idx="1"/>
          </p:nvPr>
        </p:nvSpPr>
        <p:spPr>
          <a:xfrm>
            <a:off x="671900" y="602400"/>
            <a:ext cx="7738500" cy="51435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040"/>
              <a:buNone/>
            </a:pPr>
            <a:endParaRPr b="1" dirty="0"/>
          </a:p>
          <a:p>
            <a:pPr marL="0" lvl="0" indent="0" algn="ctr" rtl="0">
              <a:spcBef>
                <a:spcPts val="480"/>
              </a:spcBef>
              <a:spcAft>
                <a:spcPts val="0"/>
              </a:spcAft>
              <a:buSzPts val="2040"/>
              <a:buNone/>
            </a:pPr>
            <a:endParaRPr b="1" dirty="0"/>
          </a:p>
          <a:p>
            <a:pPr marL="0" lvl="0" indent="0" algn="ctr" rtl="0">
              <a:spcBef>
                <a:spcPts val="480"/>
              </a:spcBef>
              <a:spcAft>
                <a:spcPts val="0"/>
              </a:spcAft>
              <a:buSzPts val="2040"/>
              <a:buNone/>
            </a:pPr>
            <a:endParaRPr b="1" dirty="0"/>
          </a:p>
          <a:p>
            <a:pPr marL="0" lvl="0" indent="0" algn="ctr" rtl="0">
              <a:spcBef>
                <a:spcPts val="800"/>
              </a:spcBef>
              <a:spcAft>
                <a:spcPts val="0"/>
              </a:spcAft>
              <a:buSzPts val="3400"/>
              <a:buNone/>
            </a:pPr>
            <a:endParaRPr sz="4000" b="1" dirty="0"/>
          </a:p>
          <a:p>
            <a:pPr marL="0" lvl="0" indent="0" algn="ctr" rtl="0">
              <a:spcBef>
                <a:spcPts val="800"/>
              </a:spcBef>
              <a:spcAft>
                <a:spcPts val="0"/>
              </a:spcAft>
              <a:buSzPts val="3400"/>
              <a:buNone/>
            </a:pPr>
            <a:r>
              <a:rPr lang="en-US" sz="4000" b="1" dirty="0">
                <a:solidFill>
                  <a:schemeClr val="dk1"/>
                </a:solidFill>
              </a:rPr>
              <a:t>THANK YOU</a:t>
            </a:r>
            <a:endParaRPr b="1" dirty="0"/>
          </a:p>
        </p:txBody>
      </p:sp>
      <p:sp>
        <p:nvSpPr>
          <p:cNvPr id="416" name="Google Shape;416;p3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28</a:t>
            </a:fld>
            <a:endParaRPr>
              <a:solidFill>
                <a:srgbClr val="000000"/>
              </a:solidFill>
            </a:endParaRPr>
          </a:p>
        </p:txBody>
      </p:sp>
      <p:pic>
        <p:nvPicPr>
          <p:cNvPr id="417" name="Google Shape;417;p35"/>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982133" y="457201"/>
            <a:ext cx="7704667" cy="117363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t>Introduction</a:t>
            </a:r>
            <a:endParaRPr sz="2800" b="1" dirty="0"/>
          </a:p>
        </p:txBody>
      </p:sp>
      <p:sp>
        <p:nvSpPr>
          <p:cNvPr id="155" name="Google Shape;155;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3</a:t>
            </a:fld>
            <a:endParaRPr>
              <a:solidFill>
                <a:srgbClr val="000000"/>
              </a:solidFill>
            </a:endParaRPr>
          </a:p>
        </p:txBody>
      </p:sp>
      <p:pic>
        <p:nvPicPr>
          <p:cNvPr id="156" name="Google Shape;156;p15"/>
          <p:cNvPicPr preferRelativeResize="0"/>
          <p:nvPr/>
        </p:nvPicPr>
        <p:blipFill rotWithShape="1">
          <a:blip r:embed="rId3">
            <a:alphaModFix/>
          </a:blip>
          <a:srcRect/>
          <a:stretch/>
        </p:blipFill>
        <p:spPr>
          <a:xfrm>
            <a:off x="7622575" y="476675"/>
            <a:ext cx="851975" cy="622300"/>
          </a:xfrm>
          <a:prstGeom prst="rect">
            <a:avLst/>
          </a:prstGeom>
          <a:noFill/>
          <a:ln>
            <a:noFill/>
          </a:ln>
        </p:spPr>
      </p:pic>
      <p:sp>
        <p:nvSpPr>
          <p:cNvPr id="3" name="Content Placeholder 2">
            <a:extLst>
              <a:ext uri="{FF2B5EF4-FFF2-40B4-BE49-F238E27FC236}">
                <a16:creationId xmlns:a16="http://schemas.microsoft.com/office/drawing/2014/main" id="{F1137FBF-304D-033B-FAE1-A2142BE3A99B}"/>
              </a:ext>
            </a:extLst>
          </p:cNvPr>
          <p:cNvSpPr>
            <a:spLocks noGrp="1" noChangeArrowheads="1"/>
          </p:cNvSpPr>
          <p:nvPr>
            <p:ph idx="1"/>
          </p:nvPr>
        </p:nvSpPr>
        <p:spPr bwMode="auto">
          <a:xfrm>
            <a:off x="982133" y="1696590"/>
            <a:ext cx="727683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Generative AI</a:t>
            </a:r>
            <a:r>
              <a:rPr kumimoji="0" lang="en-US" altLang="en-US" sz="1800" b="0" i="0" u="none" strike="noStrike" cap="none" normalizeH="0" baseline="0" dirty="0">
                <a:ln>
                  <a:noFill/>
                </a:ln>
                <a:solidFill>
                  <a:schemeClr val="tx1"/>
                </a:solidFill>
                <a:effectLst/>
                <a:latin typeface="Arial" panose="020B0604020202020204" pitchFamily="34" charset="0"/>
              </a:rPr>
              <a:t> involves machine learning models that can generate new data or insights based on patterns in existing datasets.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Biomarkers</a:t>
            </a:r>
            <a:r>
              <a:rPr kumimoji="0" lang="en-US" altLang="en-US" sz="1800" b="0" i="0" u="none" strike="noStrike" cap="none" normalizeH="0" baseline="0" dirty="0">
                <a:ln>
                  <a:noFill/>
                </a:ln>
                <a:solidFill>
                  <a:schemeClr val="tx1"/>
                </a:solidFill>
                <a:effectLst/>
                <a:latin typeface="Arial" panose="020B0604020202020204" pitchFamily="34" charset="0"/>
              </a:rPr>
              <a:t> are biological measures (e.g., blood pressure, gene expression, or proteins) that indicate health conditions or disease risks.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By leveraging biomarkers, generative AI can provide personalized predictions and early diagnosis, revolutionizing healthcare approaches.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This approach combines advanced </a:t>
            </a:r>
            <a:r>
              <a:rPr kumimoji="0" lang="en-US" altLang="en-US" sz="1800" b="1" i="0" u="none" strike="noStrike" cap="none" normalizeH="0" baseline="0" dirty="0">
                <a:ln>
                  <a:noFill/>
                </a:ln>
                <a:solidFill>
                  <a:schemeClr val="tx1"/>
                </a:solidFill>
                <a:effectLst/>
                <a:latin typeface="Arial" panose="020B0604020202020204" pitchFamily="34" charset="0"/>
              </a:rPr>
              <a:t>data-driven technology</a:t>
            </a:r>
            <a:r>
              <a:rPr kumimoji="0" lang="en-US" altLang="en-US" sz="1800" b="0" i="0" u="none" strike="noStrike" cap="none" normalizeH="0" baseline="0" dirty="0">
                <a:ln>
                  <a:noFill/>
                </a:ln>
                <a:solidFill>
                  <a:schemeClr val="tx1"/>
                </a:solidFill>
                <a:effectLst/>
                <a:latin typeface="Arial" panose="020B0604020202020204" pitchFamily="34" charset="0"/>
              </a:rPr>
              <a:t> with clinical expertise to improve precision in treatments and outcomes.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982133" y="124651"/>
            <a:ext cx="7704667" cy="141104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t>Problem Statement</a:t>
            </a:r>
            <a:endParaRPr sz="2800" b="1" dirty="0"/>
          </a:p>
        </p:txBody>
      </p:sp>
      <p:sp>
        <p:nvSpPr>
          <p:cNvPr id="168" name="Google Shape;168;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4</a:t>
            </a:fld>
            <a:endParaRPr>
              <a:solidFill>
                <a:srgbClr val="000000"/>
              </a:solidFill>
            </a:endParaRPr>
          </a:p>
        </p:txBody>
      </p:sp>
      <p:pic>
        <p:nvPicPr>
          <p:cNvPr id="169" name="Google Shape;169;p16"/>
          <p:cNvPicPr preferRelativeResize="0"/>
          <p:nvPr/>
        </p:nvPicPr>
        <p:blipFill rotWithShape="1">
          <a:blip r:embed="rId3">
            <a:alphaModFix/>
          </a:blip>
          <a:srcRect/>
          <a:stretch/>
        </p:blipFill>
        <p:spPr>
          <a:xfrm>
            <a:off x="7622575" y="476675"/>
            <a:ext cx="851975" cy="622300"/>
          </a:xfrm>
          <a:prstGeom prst="rect">
            <a:avLst/>
          </a:prstGeom>
          <a:noFill/>
          <a:ln>
            <a:noFill/>
          </a:ln>
        </p:spPr>
      </p:pic>
      <p:sp>
        <p:nvSpPr>
          <p:cNvPr id="2" name="Content Placeholder 1">
            <a:extLst>
              <a:ext uri="{FF2B5EF4-FFF2-40B4-BE49-F238E27FC236}">
                <a16:creationId xmlns:a16="http://schemas.microsoft.com/office/drawing/2014/main" id="{90F4FF86-790C-8C1E-60A5-765D2DCBA0F9}"/>
              </a:ext>
            </a:extLst>
          </p:cNvPr>
          <p:cNvSpPr>
            <a:spLocks noGrp="1" noChangeArrowheads="1"/>
          </p:cNvSpPr>
          <p:nvPr>
            <p:ph idx="1"/>
          </p:nvPr>
        </p:nvSpPr>
        <p:spPr bwMode="auto">
          <a:xfrm>
            <a:off x="982133" y="1444885"/>
            <a:ext cx="7621093"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50" b="0" i="0" u="none" strike="noStrike" cap="none" normalizeH="0" baseline="0" dirty="0">
                <a:ln>
                  <a:noFill/>
                </a:ln>
                <a:solidFill>
                  <a:schemeClr val="tx1"/>
                </a:solidFill>
                <a:effectLst/>
                <a:latin typeface="Arial" panose="020B0604020202020204" pitchFamily="34" charset="0"/>
              </a:rPr>
              <a:t>Early and accurate disease diagnosis is a major challenge in healthcare, especially for conditions with complex biomarker patterns. Traditional methods rely on human interpretation, which can be time-consuming, error-prone, and inefficient with large data volumes. Disease variability and multiple biomarkers add further complexity, making it harder to predict outcomes and optimize treatments.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5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50" b="0" i="0" u="none" strike="noStrike" cap="none" normalizeH="0" baseline="0" dirty="0">
                <a:ln>
                  <a:noFill/>
                </a:ln>
                <a:solidFill>
                  <a:schemeClr val="tx1"/>
                </a:solidFill>
                <a:effectLst/>
                <a:latin typeface="Arial" panose="020B0604020202020204" pitchFamily="34" charset="0"/>
              </a:rPr>
              <a:t>There is a critical need for advanced tools to analyze biomarker data more efficiently and accurately, helping clinicians make timely, evidence-based decisions. AI, through machine learning, offers a solution by processing large datasets, identifying patterns, and enhancing diagnostic precision. However, challenges like high-quality data, model interpretability, and clinical validation remain. Our project aims to develop an AI-powered diagnostic tool to improve disease detection speed and accuracy, leading to better patient outcomes and personalized treatments.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800" b="1" dirty="0"/>
              <a:t>Literature Survey</a:t>
            </a:r>
            <a:br>
              <a:rPr lang="en-US" sz="2800" b="1" dirty="0"/>
            </a:br>
            <a:br>
              <a:rPr lang="en-US" sz="2800" b="1" dirty="0"/>
            </a:br>
            <a:r>
              <a:rPr lang="en-US" sz="2000" b="1" dirty="0">
                <a:latin typeface="Times New Roman" panose="02020603050405020304" pitchFamily="18" charset="0"/>
                <a:cs typeface="Times New Roman" panose="02020603050405020304" pitchFamily="18" charset="0"/>
              </a:rPr>
              <a:t>1. "Parkinson's Disease Detection through Vocal Biomarkers and Advanced Machine Learning Algorithms,“</a:t>
            </a:r>
            <a:br>
              <a:rPr lang="en-US" sz="2000" b="1" dirty="0"/>
            </a:br>
            <a:br>
              <a:rPr lang="en-US" sz="2000" b="1" dirty="0"/>
            </a:br>
            <a:endParaRPr sz="2000" b="1" dirty="0"/>
          </a:p>
        </p:txBody>
      </p:sp>
      <p:sp>
        <p:nvSpPr>
          <p:cNvPr id="180" name="Google Shape;180;p17"/>
          <p:cNvSpPr txBox="1">
            <a:spLocks noGrp="1"/>
          </p:cNvSpPr>
          <p:nvPr>
            <p:ph idx="1"/>
          </p:nvPr>
        </p:nvSpPr>
        <p:spPr>
          <a:xfrm>
            <a:off x="1160206" y="1933907"/>
            <a:ext cx="7526594" cy="4174266"/>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Methodology Used :-- </a:t>
            </a:r>
            <a:r>
              <a:rPr lang="en-US" sz="1600" dirty="0">
                <a:latin typeface="Times New Roman" panose="02020603050405020304" pitchFamily="18" charset="0"/>
                <a:cs typeface="Times New Roman" panose="02020603050405020304" pitchFamily="18" charset="0"/>
              </a:rPr>
              <a:t>The paper uses vocal biomarkers with machine learning models for detecting Parkinson's Disease (PD). </a:t>
            </a:r>
            <a:r>
              <a:rPr lang="en-US" sz="1600" dirty="0" err="1">
                <a:latin typeface="Times New Roman" panose="02020603050405020304" pitchFamily="18" charset="0"/>
                <a:cs typeface="Times New Roman" panose="02020603050405020304" pitchFamily="18" charset="0"/>
              </a:rPr>
              <a:t>LightGBM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AdaBoost, Bagging, Support Vector Machine</a:t>
            </a:r>
            <a:r>
              <a:rPr lang="en-US" sz="1200" dirty="0"/>
              <a:t>.</a:t>
            </a:r>
          </a:p>
          <a:p>
            <a:pPr marL="0" lvl="0" indent="0" algn="l" rtl="0">
              <a:lnSpc>
                <a:spcPct val="115000"/>
              </a:lnSpc>
              <a:spcBef>
                <a:spcPts val="1000"/>
              </a:spcBef>
              <a:spcAft>
                <a:spcPts val="0"/>
              </a:spcAft>
              <a:buNone/>
            </a:pPr>
            <a:r>
              <a:rPr lang="en-US" sz="1600" dirty="0">
                <a:latin typeface="Times New Roman" panose="02020603050405020304" pitchFamily="18" charset="0"/>
                <a:cs typeface="Times New Roman" panose="02020603050405020304" pitchFamily="18" charset="0"/>
              </a:rPr>
              <a:t>Dataset Used :-- UCI Machine Learning Repository , Vocal characteristics such as jitter, shimmer, NHR, etc.</a:t>
            </a:r>
          </a:p>
          <a:p>
            <a:pPr marL="0" lvl="0" indent="0" algn="l" rtl="0">
              <a:lnSpc>
                <a:spcPct val="115000"/>
              </a:lnSpc>
              <a:spcBef>
                <a:spcPts val="1000"/>
              </a:spcBef>
              <a:spcAft>
                <a:spcPts val="0"/>
              </a:spcAft>
              <a:buNone/>
            </a:pPr>
            <a:r>
              <a:rPr lang="en-US" sz="1600" dirty="0">
                <a:latin typeface="Times New Roman" panose="02020603050405020304" pitchFamily="18" charset="0"/>
                <a:cs typeface="Times New Roman" panose="02020603050405020304" pitchFamily="18" charset="0"/>
              </a:rPr>
              <a:t>Pros :-- Non-invasive early detection , High sensitivity and specificity , Fast and efficient computation using </a:t>
            </a:r>
            <a:r>
              <a:rPr lang="en-US" sz="1600" dirty="0" err="1">
                <a:latin typeface="Times New Roman" panose="02020603050405020304" pitchFamily="18" charset="0"/>
                <a:cs typeface="Times New Roman" panose="02020603050405020304" pitchFamily="18" charset="0"/>
              </a:rPr>
              <a:t>LightGBM</a:t>
            </a:r>
            <a:endParaRPr lang="en-US" sz="1600" dirty="0">
              <a:latin typeface="Times New Roman" panose="02020603050405020304" pitchFamily="18" charset="0"/>
              <a:cs typeface="Times New Roman" panose="02020603050405020304" pitchFamily="18" charset="0"/>
            </a:endParaRPr>
          </a:p>
          <a:p>
            <a:pPr marL="0" lvl="0" indent="0" algn="l" rtl="0">
              <a:lnSpc>
                <a:spcPct val="115000"/>
              </a:lnSpc>
              <a:spcBef>
                <a:spcPts val="1000"/>
              </a:spcBef>
              <a:spcAft>
                <a:spcPts val="0"/>
              </a:spcAft>
              <a:buNone/>
            </a:pPr>
            <a:r>
              <a:rPr lang="en-US" sz="1600" dirty="0">
                <a:latin typeface="Times New Roman" panose="02020603050405020304" pitchFamily="18" charset="0"/>
                <a:cs typeface="Times New Roman" panose="02020603050405020304" pitchFamily="18" charset="0"/>
              </a:rPr>
              <a:t>Cons :-- Small dataset (195 instances) , Limited generalizability , Data imbalance issues (solved partially with SMOTE).</a:t>
            </a:r>
          </a:p>
          <a:p>
            <a:pPr marL="0" lvl="0" indent="0" algn="l" rtl="0">
              <a:lnSpc>
                <a:spcPct val="115000"/>
              </a:lnSpc>
              <a:spcBef>
                <a:spcPts val="1000"/>
              </a:spcBef>
              <a:spcAft>
                <a:spcPts val="0"/>
              </a:spcAft>
              <a:buNone/>
            </a:pPr>
            <a:r>
              <a:rPr lang="en-US" sz="1600" dirty="0">
                <a:latin typeface="Times New Roman" panose="02020603050405020304" pitchFamily="18" charset="0"/>
                <a:cs typeface="Times New Roman" panose="02020603050405020304" pitchFamily="18" charset="0"/>
              </a:rPr>
              <a:t>Results Obtained :- </a:t>
            </a:r>
            <a:r>
              <a:rPr lang="en-US" sz="1600" b="1" dirty="0">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 96% , </a:t>
            </a:r>
            <a:r>
              <a:rPr lang="en-US" sz="1600" b="1" dirty="0">
                <a:latin typeface="Times New Roman" panose="02020603050405020304" pitchFamily="18" charset="0"/>
                <a:cs typeface="Times New Roman" panose="02020603050405020304" pitchFamily="18" charset="0"/>
              </a:rPr>
              <a:t>Sensitivity</a:t>
            </a:r>
            <a:r>
              <a:rPr lang="en-US" sz="1600" dirty="0">
                <a:latin typeface="Times New Roman" panose="02020603050405020304" pitchFamily="18" charset="0"/>
                <a:cs typeface="Times New Roman" panose="02020603050405020304" pitchFamily="18" charset="0"/>
              </a:rPr>
              <a:t>: 100% , </a:t>
            </a:r>
            <a:r>
              <a:rPr lang="en-US" sz="1600" b="1" dirty="0">
                <a:latin typeface="Times New Roman" panose="02020603050405020304" pitchFamily="18" charset="0"/>
                <a:cs typeface="Times New Roman" panose="02020603050405020304" pitchFamily="18" charset="0"/>
              </a:rPr>
              <a:t>Specificity</a:t>
            </a:r>
            <a:r>
              <a:rPr lang="en-US" sz="1600" dirty="0">
                <a:latin typeface="Times New Roman" panose="02020603050405020304" pitchFamily="18" charset="0"/>
                <a:cs typeface="Times New Roman" panose="02020603050405020304" pitchFamily="18" charset="0"/>
              </a:rPr>
              <a:t>: 93.33% , </a:t>
            </a:r>
            <a:r>
              <a:rPr lang="en-US" sz="1600" b="1" dirty="0">
                <a:latin typeface="Times New Roman" panose="02020603050405020304" pitchFamily="18" charset="0"/>
                <a:cs typeface="Times New Roman" panose="02020603050405020304" pitchFamily="18" charset="0"/>
              </a:rPr>
              <a:t>Other Models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AdaBoost, Bagging, and SVM with varying performances (85%-92% accuracy).</a:t>
            </a:r>
          </a:p>
        </p:txBody>
      </p:sp>
      <p:sp>
        <p:nvSpPr>
          <p:cNvPr id="181" name="Google Shape;181;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5</a:t>
            </a:fld>
            <a:endParaRPr>
              <a:solidFill>
                <a:srgbClr val="000000"/>
              </a:solidFill>
            </a:endParaRPr>
          </a:p>
        </p:txBody>
      </p:sp>
      <p:pic>
        <p:nvPicPr>
          <p:cNvPr id="182" name="Google Shape;182;p17"/>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FC8D-8C90-213B-9FD2-A3AA91110CB0}"/>
              </a:ext>
            </a:extLst>
          </p:cNvPr>
          <p:cNvSpPr>
            <a:spLocks noGrp="1"/>
          </p:cNvSpPr>
          <p:nvPr>
            <p:ph type="title"/>
          </p:nvPr>
        </p:nvSpPr>
        <p:spPr>
          <a:xfrm>
            <a:off x="982133" y="235974"/>
            <a:ext cx="7704667" cy="1868129"/>
          </a:xfrm>
        </p:spPr>
        <p:txBody>
          <a:bodyPr>
            <a:normAutofit/>
          </a:bodyPr>
          <a:lstStyle/>
          <a:p>
            <a:r>
              <a:rPr lang="en-US" sz="2500" b="1" dirty="0"/>
              <a:t>Literature Survey</a:t>
            </a:r>
            <a:br>
              <a:rPr lang="en-US" sz="2500" b="1" dirty="0"/>
            </a:br>
            <a:br>
              <a:rPr lang="en-US" sz="2500" b="1" dirty="0"/>
            </a:br>
            <a:r>
              <a:rPr lang="en-US" sz="1800" b="1" dirty="0">
                <a:latin typeface="Times New Roman" panose="02020603050405020304" pitchFamily="18" charset="0"/>
                <a:cs typeface="Times New Roman" panose="02020603050405020304" pitchFamily="18" charset="0"/>
              </a:rPr>
              <a:t>2.</a:t>
            </a:r>
            <a:r>
              <a:rPr lang="en-US" sz="1800" b="1" dirty="0"/>
              <a:t> </a:t>
            </a:r>
            <a:r>
              <a:rPr lang="en-US" sz="1800" b="1" dirty="0">
                <a:latin typeface="Times New Roman" panose="02020603050405020304" pitchFamily="18" charset="0"/>
                <a:cs typeface="Times New Roman" panose="02020603050405020304" pitchFamily="18" charset="0"/>
              </a:rPr>
              <a:t>Exploring Explainable AI Features in the Vocal Biomarkers of Lung Disease</a:t>
            </a:r>
            <a:br>
              <a:rPr lang="en-US" sz="1600" b="1" dirty="0">
                <a:latin typeface="Times New Roman" panose="02020603050405020304" pitchFamily="18" charset="0"/>
                <a:cs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5F2EE6-6734-360B-E2EC-A328A3317A20}"/>
              </a:ext>
            </a:extLst>
          </p:cNvPr>
          <p:cNvSpPr>
            <a:spLocks noGrp="1"/>
          </p:cNvSpPr>
          <p:nvPr>
            <p:ph idx="1"/>
          </p:nvPr>
        </p:nvSpPr>
        <p:spPr>
          <a:xfrm>
            <a:off x="982133" y="1917290"/>
            <a:ext cx="7704667" cy="4082527"/>
          </a:xfrm>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Methodology Used :- The paper discusses using Explainable AI (XAI) for detecting lung diseases through vocal biomarkers.</a:t>
            </a:r>
          </a:p>
          <a:p>
            <a:pPr marL="0" indent="0">
              <a:buNone/>
            </a:pPr>
            <a:r>
              <a:rPr lang="en-US" sz="1800" dirty="0">
                <a:latin typeface="Times New Roman" panose="02020603050405020304" pitchFamily="18" charset="0"/>
                <a:cs typeface="Times New Roman" panose="02020603050405020304" pitchFamily="18" charset="0"/>
              </a:rPr>
              <a:t>Dataset Used :- Vocal recordings from patients with various lung diseases such as COPD, asthma, and lung cancer, The need for large, diverse datasets due to differences in age, gender, language, and health conditions.</a:t>
            </a:r>
          </a:p>
          <a:p>
            <a:pPr marL="0" indent="0">
              <a:buNone/>
            </a:pPr>
            <a:r>
              <a:rPr lang="en-US" sz="1800" dirty="0">
                <a:latin typeface="Times New Roman" panose="02020603050405020304" pitchFamily="18" charset="0"/>
                <a:cs typeface="Times New Roman" panose="02020603050405020304" pitchFamily="18" charset="0"/>
              </a:rPr>
              <a:t>Pros :- Non-invasive and accessible for early diagnosis , High potential for continuous disease monitoring, High potential for continuous disease monitoring.</a:t>
            </a:r>
          </a:p>
          <a:p>
            <a:pPr marL="0" indent="0">
              <a:buNone/>
            </a:pPr>
            <a:r>
              <a:rPr lang="en-US" sz="1800" dirty="0">
                <a:latin typeface="Times New Roman" panose="02020603050405020304" pitchFamily="18" charset="0"/>
                <a:cs typeface="Times New Roman" panose="02020603050405020304" pitchFamily="18" charset="0"/>
              </a:rPr>
              <a:t>Cons :-Data variability: The influence of recording conditions, gender, and language, Black-box nature of some AI models, though partially addressed by XAI , Need for larger, more diverse datasets</a:t>
            </a:r>
            <a:r>
              <a:rPr lang="en-US" sz="1400" dirty="0"/>
              <a:t>.</a:t>
            </a:r>
          </a:p>
          <a:p>
            <a:pPr marL="0" indent="0">
              <a:buNone/>
            </a:pPr>
            <a:r>
              <a:rPr lang="en-US" sz="1800" dirty="0">
                <a:latin typeface="Times New Roman" panose="02020603050405020304" pitchFamily="18" charset="0"/>
                <a:cs typeface="Times New Roman" panose="02020603050405020304" pitchFamily="18" charset="0"/>
              </a:rPr>
              <a:t>Results Obtained :- AI models can detect early-stage lung diseases through subtle vocal changes , XAI models improve the interpretability of these predictions, aiding in clinical adoption , High accuracy, sensitivity, and specificity in detecting diseases like COPD and lung cancer.</a:t>
            </a:r>
          </a:p>
        </p:txBody>
      </p:sp>
      <p:sp>
        <p:nvSpPr>
          <p:cNvPr id="4" name="Slide Number Placeholder 3">
            <a:extLst>
              <a:ext uri="{FF2B5EF4-FFF2-40B4-BE49-F238E27FC236}">
                <a16:creationId xmlns:a16="http://schemas.microsoft.com/office/drawing/2014/main" id="{FF48382F-0479-E79A-C1E7-0AB0A643BE3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30454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6E9C-1482-E068-B616-DE33A1EFDB59}"/>
              </a:ext>
            </a:extLst>
          </p:cNvPr>
          <p:cNvSpPr>
            <a:spLocks noGrp="1"/>
          </p:cNvSpPr>
          <p:nvPr>
            <p:ph type="title"/>
          </p:nvPr>
        </p:nvSpPr>
        <p:spPr/>
        <p:txBody>
          <a:bodyPr>
            <a:normAutofit/>
          </a:bodyPr>
          <a:lstStyle/>
          <a:p>
            <a:r>
              <a:rPr lang="en-US" sz="2500" b="1" dirty="0"/>
              <a:t>Literature Survey </a:t>
            </a:r>
            <a:br>
              <a:rPr lang="en-US" sz="2500" b="1" dirty="0"/>
            </a:br>
            <a:br>
              <a:rPr lang="en-US" sz="2500" b="1" dirty="0"/>
            </a:br>
            <a:r>
              <a:rPr lang="en-US" sz="1800" b="1" dirty="0">
                <a:latin typeface="Times New Roman" panose="02020603050405020304" pitchFamily="18" charset="0"/>
                <a:cs typeface="Times New Roman" panose="02020603050405020304" pitchFamily="18" charset="0"/>
              </a:rPr>
              <a:t>3. "AI-Assisted Detection of Biomarkers by Sensors and Biosensors for Early Diagnosis and Monitoring"</a:t>
            </a:r>
          </a:p>
        </p:txBody>
      </p:sp>
      <p:sp>
        <p:nvSpPr>
          <p:cNvPr id="3" name="Content Placeholder 2">
            <a:extLst>
              <a:ext uri="{FF2B5EF4-FFF2-40B4-BE49-F238E27FC236}">
                <a16:creationId xmlns:a16="http://schemas.microsoft.com/office/drawing/2014/main" id="{E43513BB-AC3D-03E9-8591-124B1ADA5AD9}"/>
              </a:ext>
            </a:extLst>
          </p:cNvPr>
          <p:cNvSpPr>
            <a:spLocks noGrp="1"/>
          </p:cNvSpPr>
          <p:nvPr>
            <p:ph idx="1"/>
          </p:nvPr>
        </p:nvSpPr>
        <p:spPr>
          <a:xfrm>
            <a:off x="982133" y="2438401"/>
            <a:ext cx="7704667" cy="3561415"/>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Methodology Used :- The paper discusses AI-assisted sensors and biosensors for detecting traditional and digital biomarkers ,Detection of biomarkers from biofluids (sweat, urine, saliva), Microfluidic, electrochemical, and wearable devices for continuous monitoring.</a:t>
            </a:r>
          </a:p>
          <a:p>
            <a:pPr marL="0" indent="0">
              <a:buNone/>
            </a:pPr>
            <a:r>
              <a:rPr lang="en-US" sz="1200" dirty="0"/>
              <a:t>.</a:t>
            </a:r>
            <a:r>
              <a:rPr lang="en-US" sz="1600" dirty="0">
                <a:latin typeface="Times New Roman" panose="02020603050405020304" pitchFamily="18" charset="0"/>
                <a:cs typeface="Times New Roman" panose="02020603050405020304" pitchFamily="18" charset="0"/>
              </a:rPr>
              <a:t>Dataset Used :- Biological samples (blood, saliva, breath, urine) from patients with various diseases (e.g., cancer, respiratory diseases).</a:t>
            </a:r>
          </a:p>
          <a:p>
            <a:pPr marL="0" indent="0">
              <a:buNone/>
            </a:pPr>
            <a:r>
              <a:rPr lang="en-US" sz="1600" dirty="0">
                <a:latin typeface="Times New Roman" panose="02020603050405020304" pitchFamily="18" charset="0"/>
                <a:cs typeface="Times New Roman" panose="02020603050405020304" pitchFamily="18" charset="0"/>
              </a:rPr>
              <a:t>Pros :- Real-time data collection and analysis , Cost-effective for early diagnosis and monitoring, AI improves diagnostic accuracy , Non – portable.</a:t>
            </a:r>
          </a:p>
          <a:p>
            <a:pPr marL="0" indent="0">
              <a:buNone/>
            </a:pPr>
            <a:r>
              <a:rPr lang="en-US" sz="1600" dirty="0">
                <a:latin typeface="Times New Roman" panose="02020603050405020304" pitchFamily="18" charset="0"/>
                <a:cs typeface="Times New Roman" panose="02020603050405020304" pitchFamily="18" charset="0"/>
              </a:rPr>
              <a:t>Cons :- High variability in biological data , Limited scalability and validation for clinical settings , Power consumption issues in wearable devices .</a:t>
            </a:r>
          </a:p>
          <a:p>
            <a:pPr marL="0" indent="0">
              <a:buNone/>
            </a:pPr>
            <a:r>
              <a:rPr lang="en-US" sz="1600" dirty="0">
                <a:latin typeface="Times New Roman" panose="02020603050405020304" pitchFamily="18" charset="0"/>
                <a:cs typeface="Times New Roman" panose="02020603050405020304" pitchFamily="18" charset="0"/>
              </a:rPr>
              <a:t>Results Obtained :- Accurate detection of diseases such as cancer and respiratory disorders using non-invasive biosensors, High sensitivity and specificity for multi-biomarker detection , Wearable sensors for real-time monitoring with mobile app integration.</a:t>
            </a:r>
          </a:p>
        </p:txBody>
      </p:sp>
      <p:sp>
        <p:nvSpPr>
          <p:cNvPr id="4" name="Slide Number Placeholder 3">
            <a:extLst>
              <a:ext uri="{FF2B5EF4-FFF2-40B4-BE49-F238E27FC236}">
                <a16:creationId xmlns:a16="http://schemas.microsoft.com/office/drawing/2014/main" id="{3F4CABBB-3900-D4EA-656B-3CD3FB5CC5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8222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982133" y="295340"/>
            <a:ext cx="7704667" cy="160726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500" b="1" dirty="0"/>
              <a:t>Literature Survey</a:t>
            </a:r>
            <a:br>
              <a:rPr lang="en-US" sz="2800" b="1" dirty="0"/>
            </a:br>
            <a:r>
              <a:rPr lang="en-US" sz="1800" b="1" dirty="0">
                <a:latin typeface="Times New Roman" panose="02020603050405020304" pitchFamily="18" charset="0"/>
                <a:cs typeface="Times New Roman" panose="02020603050405020304" pitchFamily="18" charset="0"/>
              </a:rPr>
              <a:t>4 . Biomarker Discovery in Cancer Precision Medicine</a:t>
            </a:r>
            <a:endParaRPr sz="1800" b="1" dirty="0">
              <a:latin typeface="Times New Roman" panose="02020603050405020304" pitchFamily="18" charset="0"/>
              <a:cs typeface="Times New Roman" panose="02020603050405020304" pitchFamily="18" charset="0"/>
            </a:endParaRPr>
          </a:p>
        </p:txBody>
      </p:sp>
      <p:sp>
        <p:nvSpPr>
          <p:cNvPr id="180" name="Google Shape;180;p17"/>
          <p:cNvSpPr txBox="1">
            <a:spLocks noGrp="1"/>
          </p:cNvSpPr>
          <p:nvPr>
            <p:ph idx="1"/>
          </p:nvPr>
        </p:nvSpPr>
        <p:spPr>
          <a:xfrm>
            <a:off x="1140903" y="1612490"/>
            <a:ext cx="7230099" cy="4684615"/>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Methodology Used :- </a:t>
            </a:r>
            <a:r>
              <a:rPr lang="en-US" sz="1600" dirty="0">
                <a:latin typeface="Times New Roman" panose="02020603050405020304" pitchFamily="18" charset="0"/>
                <a:cs typeface="Times New Roman" panose="02020603050405020304" pitchFamily="18" charset="0"/>
              </a:rPr>
              <a:t>Utilization of Artificial Neural Networks (ANN) and Convolutional Neural Networks (CNN) for medical imaging, gene expression analysis, and multi-omics data integration, Reinforcement learning in adaptive therapeutic strategies , Combining imaging data (MRI, X-rays) with multi-omics (genomic, transcriptomic, epigenomic) for early cancer diagnosis.</a:t>
            </a:r>
          </a:p>
          <a:p>
            <a:pPr marL="0" lvl="0" indent="0" algn="just" rtl="0">
              <a:lnSpc>
                <a:spcPct val="115000"/>
              </a:lnSpc>
              <a:spcBef>
                <a:spcPts val="1000"/>
              </a:spcBef>
              <a:spcAft>
                <a:spcPts val="0"/>
              </a:spcAft>
              <a:buNone/>
            </a:pPr>
            <a:r>
              <a:rPr lang="en-US" sz="1600" dirty="0">
                <a:latin typeface="Times New Roman" panose="02020603050405020304" pitchFamily="18" charset="0"/>
                <a:cs typeface="Times New Roman" panose="02020603050405020304" pitchFamily="18" charset="0"/>
              </a:rPr>
              <a:t>Dataset Used :- RNA sequencing, DNA methylation, proteomics, and metabolomics , Cancer Genome Atlas (TCGA), mass spectrometry data, and various clinical datasets.</a:t>
            </a:r>
          </a:p>
          <a:p>
            <a:pPr marL="0" lvl="0" indent="0" algn="just" rtl="0">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Pros :- </a:t>
            </a:r>
            <a:r>
              <a:rPr lang="en-US" sz="1600" dirty="0">
                <a:latin typeface="Times New Roman" panose="02020603050405020304" pitchFamily="18" charset="0"/>
                <a:cs typeface="Times New Roman" panose="02020603050405020304" pitchFamily="18" charset="0"/>
              </a:rPr>
              <a:t>DL models (CNN, GNN) can detect cancerous tissues and molecular patterns with accuracy ≥95% , Enables integrative analysis of diverse data types for more robust biomarker discovery .</a:t>
            </a:r>
          </a:p>
          <a:p>
            <a:pPr marL="0" lvl="0" indent="0" algn="just" rtl="0">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Cons :- </a:t>
            </a:r>
            <a:r>
              <a:rPr lang="en-US" sz="1600" dirty="0">
                <a:latin typeface="Times New Roman" panose="02020603050405020304" pitchFamily="18" charset="0"/>
                <a:cs typeface="Times New Roman" panose="02020603050405020304" pitchFamily="18" charset="0"/>
              </a:rPr>
              <a:t>Lack of standardized, large, high-quality datasets limits model generalization , Ensemble and multi-model approaches are computationally expensive and difficult to deploy in clinical settings .</a:t>
            </a:r>
          </a:p>
          <a:p>
            <a:pPr marL="0" lvl="0" indent="0" algn="just" rtl="0">
              <a:lnSpc>
                <a:spcPct val="115000"/>
              </a:lnSpc>
              <a:spcBef>
                <a:spcPts val="1000"/>
              </a:spcBef>
              <a:spcAft>
                <a:spcPts val="0"/>
              </a:spcAft>
              <a:buNone/>
            </a:pPr>
            <a:r>
              <a:rPr lang="en-US" sz="1600" dirty="0">
                <a:latin typeface="Times New Roman" panose="02020603050405020304" pitchFamily="18" charset="0"/>
                <a:cs typeface="Times New Roman" panose="02020603050405020304" pitchFamily="18" charset="0"/>
              </a:rPr>
              <a:t>Results Obtained :- DL models like "</a:t>
            </a:r>
            <a:r>
              <a:rPr lang="en-US" sz="1600" dirty="0" err="1">
                <a:latin typeface="Times New Roman" panose="02020603050405020304" pitchFamily="18" charset="0"/>
                <a:cs typeface="Times New Roman" panose="02020603050405020304" pitchFamily="18" charset="0"/>
              </a:rPr>
              <a:t>DeepProg</a:t>
            </a:r>
            <a:r>
              <a:rPr lang="en-US" sz="1600" dirty="0">
                <a:latin typeface="Times New Roman" panose="02020603050405020304" pitchFamily="18" charset="0"/>
                <a:cs typeface="Times New Roman" panose="02020603050405020304" pitchFamily="18" charset="0"/>
              </a:rPr>
              <a:t>" can integrate multi-omics data for cancer survival prediction with an accuracy of 87-93% , Use of CNNs for early cancer detection in breast and lung cancer with performance improvements in diagnosis.</a:t>
            </a:r>
            <a:endParaRPr sz="1800" dirty="0">
              <a:latin typeface="Times New Roman"/>
              <a:ea typeface="Times New Roman"/>
              <a:cs typeface="Times New Roman"/>
              <a:sym typeface="Times New Roman"/>
            </a:endParaRPr>
          </a:p>
        </p:txBody>
      </p:sp>
      <p:sp>
        <p:nvSpPr>
          <p:cNvPr id="181" name="Google Shape;181;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8</a:t>
            </a:fld>
            <a:endParaRPr>
              <a:solidFill>
                <a:srgbClr val="000000"/>
              </a:solidFill>
            </a:endParaRPr>
          </a:p>
        </p:txBody>
      </p:sp>
      <p:pic>
        <p:nvPicPr>
          <p:cNvPr id="182" name="Google Shape;182;p17"/>
          <p:cNvPicPr preferRelativeResize="0"/>
          <p:nvPr/>
        </p:nvPicPr>
        <p:blipFill rotWithShape="1">
          <a:blip r:embed="rId3">
            <a:alphaModFix/>
          </a:blip>
          <a:srcRect/>
          <a:stretch/>
        </p:blipFill>
        <p:spPr>
          <a:xfrm>
            <a:off x="7622575" y="476675"/>
            <a:ext cx="851975" cy="622300"/>
          </a:xfrm>
          <a:prstGeom prst="rect">
            <a:avLst/>
          </a:prstGeom>
          <a:noFill/>
          <a:ln>
            <a:noFill/>
          </a:ln>
        </p:spPr>
      </p:pic>
    </p:spTree>
    <p:extLst>
      <p:ext uri="{BB962C8B-B14F-4D97-AF65-F5344CB8AC3E}">
        <p14:creationId xmlns:p14="http://schemas.microsoft.com/office/powerpoint/2010/main" val="1688761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982133" y="457201"/>
            <a:ext cx="7704667" cy="16355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500" b="1" dirty="0"/>
              <a:t>Literature Survey</a:t>
            </a:r>
            <a:br>
              <a:rPr lang="en-US" sz="2500" b="1" dirty="0"/>
            </a:br>
            <a:br>
              <a:rPr lang="en-US" sz="2500" b="1" dirty="0"/>
            </a:br>
            <a:r>
              <a:rPr lang="en-US" sz="1800" b="1" dirty="0">
                <a:latin typeface="Times New Roman" panose="02020603050405020304" pitchFamily="18" charset="0"/>
                <a:cs typeface="Times New Roman" panose="02020603050405020304" pitchFamily="18" charset="0"/>
              </a:rPr>
              <a:t>5. </a:t>
            </a:r>
            <a:r>
              <a:rPr lang="it-IT" sz="1800" b="1" dirty="0">
                <a:latin typeface="Times New Roman" panose="02020603050405020304" pitchFamily="18" charset="0"/>
                <a:cs typeface="Times New Roman" panose="02020603050405020304" pitchFamily="18" charset="0"/>
              </a:rPr>
              <a:t>Generative AI in Drug Discovery</a:t>
            </a:r>
            <a:br>
              <a:rPr lang="en-US" sz="2500" b="1" dirty="0"/>
            </a:br>
            <a:endParaRPr sz="2500" b="1" dirty="0"/>
          </a:p>
        </p:txBody>
      </p:sp>
      <p:sp>
        <p:nvSpPr>
          <p:cNvPr id="180" name="Google Shape;180;p17"/>
          <p:cNvSpPr txBox="1">
            <a:spLocks noGrp="1"/>
          </p:cNvSpPr>
          <p:nvPr>
            <p:ph idx="1"/>
          </p:nvPr>
        </p:nvSpPr>
        <p:spPr>
          <a:xfrm>
            <a:off x="1182849" y="1950685"/>
            <a:ext cx="7076118" cy="4174266"/>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Methodology Used :- </a:t>
            </a:r>
            <a:r>
              <a:rPr lang="en-US" sz="1600" dirty="0">
                <a:latin typeface="Times New Roman" panose="02020603050405020304" pitchFamily="18" charset="0"/>
                <a:cs typeface="Times New Roman" panose="02020603050405020304" pitchFamily="18" charset="0"/>
              </a:rPr>
              <a:t>Generative adversarial networks (GANs) to generate molecular structures , Recurrent Neural Networks (RNNs) for sequence-based molecular generation, Graph Neural Networks (GNNs) for drug-target and molecular graph modeling.</a:t>
            </a:r>
          </a:p>
          <a:p>
            <a:pPr marL="0" lvl="0" indent="0" algn="just" rtl="0">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Dataset Used :- </a:t>
            </a:r>
            <a:r>
              <a:rPr lang="en-US" sz="1600" dirty="0">
                <a:latin typeface="Times New Roman" panose="02020603050405020304" pitchFamily="18" charset="0"/>
                <a:cs typeface="Times New Roman" panose="02020603050405020304" pitchFamily="18" charset="0"/>
              </a:rPr>
              <a:t>Chemical repositories: PubChem, </a:t>
            </a:r>
            <a:r>
              <a:rPr lang="en-US" sz="1600" dirty="0" err="1">
                <a:latin typeface="Times New Roman" panose="02020603050405020304" pitchFamily="18" charset="0"/>
                <a:cs typeface="Times New Roman" panose="02020603050405020304" pitchFamily="18" charset="0"/>
              </a:rPr>
              <a:t>ChEMBL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DrugBank</a:t>
            </a:r>
            <a:r>
              <a:rPr lang="en-US" sz="1600" dirty="0">
                <a:latin typeface="Times New Roman" panose="02020603050405020304" pitchFamily="18" charset="0"/>
                <a:cs typeface="Times New Roman" panose="02020603050405020304" pitchFamily="18" charset="0"/>
              </a:rPr>
              <a:t>, and ZINC databases, Public and proprietary datasets for training generative models.</a:t>
            </a:r>
          </a:p>
          <a:p>
            <a:pPr marL="0" lvl="0" indent="0" algn="just" rtl="0">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Pros :- </a:t>
            </a:r>
            <a:r>
              <a:rPr lang="en-US" sz="1600" dirty="0">
                <a:latin typeface="Times New Roman" panose="02020603050405020304" pitchFamily="18" charset="0"/>
                <a:cs typeface="Times New Roman" panose="02020603050405020304" pitchFamily="18" charset="0"/>
              </a:rPr>
              <a:t>Accelerates the generation of novel drug candidates</a:t>
            </a:r>
            <a:r>
              <a:rPr lang="en-US" sz="1600" dirty="0">
                <a:latin typeface="Times New Roman" panose="02020603050405020304" pitchFamily="18" charset="0"/>
                <a:cs typeface="Times New Roman" panose="02020603050405020304" pitchFamily="18" charset="0"/>
                <a:sym typeface="Times New Roman"/>
              </a:rPr>
              <a:t> , </a:t>
            </a:r>
            <a:r>
              <a:rPr lang="en-US" sz="1600" dirty="0">
                <a:latin typeface="Times New Roman" panose="02020603050405020304" pitchFamily="18" charset="0"/>
                <a:cs typeface="Times New Roman" panose="02020603050405020304" pitchFamily="18" charset="0"/>
              </a:rPr>
              <a:t>Higher accuracy in identifying drug-like properties</a:t>
            </a:r>
            <a:r>
              <a:rPr lang="en-US" sz="1600" dirty="0">
                <a:latin typeface="Times New Roman" panose="02020603050405020304" pitchFamily="18" charset="0"/>
                <a:cs typeface="Times New Roman" panose="02020603050405020304" pitchFamily="18" charset="0"/>
                <a:sym typeface="Times New Roman"/>
              </a:rPr>
              <a:t> ,</a:t>
            </a:r>
            <a:r>
              <a:rPr lang="en-US" sz="1600" dirty="0">
                <a:latin typeface="Times New Roman" panose="02020603050405020304" pitchFamily="18" charset="0"/>
                <a:cs typeface="Times New Roman" panose="02020603050405020304" pitchFamily="18" charset="0"/>
              </a:rPr>
              <a:t> Generates diverse molecular structures</a:t>
            </a:r>
            <a:r>
              <a:rPr lang="en-US" sz="1600" dirty="0">
                <a:latin typeface="Times New Roman" panose="02020603050405020304" pitchFamily="18" charset="0"/>
                <a:cs typeface="Times New Roman" panose="02020603050405020304" pitchFamily="18" charset="0"/>
                <a:sym typeface="Times New Roman"/>
              </a:rPr>
              <a:t> ,</a:t>
            </a:r>
            <a:r>
              <a:rPr lang="en-US" sz="1600" dirty="0">
                <a:latin typeface="Times New Roman" panose="02020603050405020304" pitchFamily="18" charset="0"/>
                <a:cs typeface="Times New Roman" panose="02020603050405020304" pitchFamily="18" charset="0"/>
              </a:rPr>
              <a:t> Reduces traditional drug discovery expenses.</a:t>
            </a:r>
            <a:endParaRPr lang="en-US" sz="1600" dirty="0">
              <a:latin typeface="Times New Roman" panose="02020603050405020304" pitchFamily="18" charset="0"/>
              <a:cs typeface="Times New Roman" panose="02020603050405020304" pitchFamily="18" charset="0"/>
              <a:sym typeface="Times New Roman"/>
            </a:endParaRPr>
          </a:p>
          <a:p>
            <a:pPr marL="0" lvl="0" indent="0" algn="just" rtl="0">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Cons :- </a:t>
            </a:r>
            <a:r>
              <a:rPr lang="en-US" sz="1600" dirty="0">
                <a:latin typeface="Times New Roman" panose="02020603050405020304" pitchFamily="18" charset="0"/>
                <a:cs typeface="Times New Roman" panose="02020603050405020304" pitchFamily="18" charset="0"/>
              </a:rPr>
              <a:t>Some AI-generated molecules are difficult or impossible to synthesize</a:t>
            </a:r>
            <a:r>
              <a:rPr lang="en-US" sz="1600" dirty="0">
                <a:latin typeface="Times New Roman" panose="02020603050405020304" pitchFamily="18" charset="0"/>
                <a:cs typeface="Times New Roman" panose="02020603050405020304" pitchFamily="18" charset="0"/>
                <a:sym typeface="Times New Roman"/>
              </a:rPr>
              <a:t> , </a:t>
            </a:r>
            <a:r>
              <a:rPr lang="en-US" sz="1600" dirty="0">
                <a:latin typeface="Times New Roman" panose="02020603050405020304" pitchFamily="18" charset="0"/>
                <a:cs typeface="Times New Roman" panose="02020603050405020304" pitchFamily="18" charset="0"/>
              </a:rPr>
              <a:t>GANs often struggle to produce diverse molecules</a:t>
            </a:r>
            <a:r>
              <a:rPr lang="en-US" sz="1600" dirty="0">
                <a:latin typeface="Times New Roman" panose="02020603050405020304" pitchFamily="18" charset="0"/>
                <a:cs typeface="Times New Roman" panose="02020603050405020304" pitchFamily="18" charset="0"/>
                <a:sym typeface="Times New Roman"/>
              </a:rPr>
              <a:t> , </a:t>
            </a:r>
            <a:r>
              <a:rPr lang="en-US" sz="1600" dirty="0">
                <a:latin typeface="Times New Roman" panose="02020603050405020304" pitchFamily="18" charset="0"/>
                <a:cs typeface="Times New Roman" panose="02020603050405020304" pitchFamily="18" charset="0"/>
              </a:rPr>
              <a:t>Insufficient or biased training data can lead to ineffective models</a:t>
            </a:r>
            <a:r>
              <a:rPr lang="en-US" sz="1600" dirty="0">
                <a:latin typeface="Times New Roman" panose="02020603050405020304" pitchFamily="18" charset="0"/>
                <a:cs typeface="Times New Roman" panose="02020603050405020304" pitchFamily="18" charset="0"/>
                <a:sym typeface="Times New Roman"/>
              </a:rPr>
              <a:t>.</a:t>
            </a:r>
          </a:p>
          <a:p>
            <a:pPr marL="0" lvl="0" indent="0" algn="just" rtl="0">
              <a:lnSpc>
                <a:spcPct val="115000"/>
              </a:lnSpc>
              <a:spcBef>
                <a:spcPts val="100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Results Obtained :- </a:t>
            </a:r>
            <a:r>
              <a:rPr lang="en-US" sz="1600" dirty="0">
                <a:latin typeface="Times New Roman" panose="02020603050405020304" pitchFamily="18" charset="0"/>
                <a:cs typeface="Times New Roman" panose="02020603050405020304" pitchFamily="18" charset="0"/>
              </a:rPr>
              <a:t>AI-generated inhibitors for fibrosis-related kinase were identified in 21 days</a:t>
            </a:r>
            <a:r>
              <a:rPr lang="en-US" sz="1600" dirty="0">
                <a:latin typeface="Times New Roman" panose="02020603050405020304" pitchFamily="18" charset="0"/>
                <a:cs typeface="Times New Roman" panose="02020603050405020304" pitchFamily="18" charset="0"/>
                <a:sym typeface="Times New Roman"/>
              </a:rPr>
              <a:t> , </a:t>
            </a:r>
            <a:r>
              <a:rPr lang="en-US" sz="1600" dirty="0">
                <a:latin typeface="Times New Roman" panose="02020603050405020304" pitchFamily="18" charset="0"/>
                <a:cs typeface="Times New Roman" panose="02020603050405020304" pitchFamily="18" charset="0"/>
              </a:rPr>
              <a:t>Tools like </a:t>
            </a:r>
            <a:r>
              <a:rPr lang="en-US" sz="1600" dirty="0" err="1">
                <a:latin typeface="Times New Roman" panose="02020603050405020304" pitchFamily="18" charset="0"/>
                <a:cs typeface="Times New Roman" panose="02020603050405020304" pitchFamily="18" charset="0"/>
              </a:rPr>
              <a:t>DrugEx</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AMPTrans-lstm</a:t>
            </a:r>
            <a:r>
              <a:rPr lang="en-US" sz="1600" dirty="0">
                <a:latin typeface="Times New Roman" panose="02020603050405020304" pitchFamily="18" charset="0"/>
                <a:cs typeface="Times New Roman" panose="02020603050405020304" pitchFamily="18" charset="0"/>
              </a:rPr>
              <a:t> successfully generated biologically active molecules</a:t>
            </a:r>
            <a:r>
              <a:rPr lang="en-US" sz="1600" dirty="0">
                <a:latin typeface="Times New Roman" panose="02020603050405020304" pitchFamily="18" charset="0"/>
                <a:cs typeface="Times New Roman" panose="02020603050405020304" pitchFamily="18" charset="0"/>
                <a:sym typeface="Times New Roman"/>
              </a:rPr>
              <a:t>.</a:t>
            </a:r>
            <a:endParaRPr sz="1600" dirty="0">
              <a:latin typeface="Times New Roman" panose="02020603050405020304" pitchFamily="18" charset="0"/>
              <a:ea typeface="Times New Roman"/>
              <a:cs typeface="Times New Roman" panose="02020603050405020304" pitchFamily="18" charset="0"/>
              <a:sym typeface="Times New Roman"/>
            </a:endParaRPr>
          </a:p>
        </p:txBody>
      </p:sp>
      <p:sp>
        <p:nvSpPr>
          <p:cNvPr id="181" name="Google Shape;181;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9</a:t>
            </a:fld>
            <a:endParaRPr>
              <a:solidFill>
                <a:srgbClr val="000000"/>
              </a:solidFill>
            </a:endParaRPr>
          </a:p>
        </p:txBody>
      </p:sp>
      <p:pic>
        <p:nvPicPr>
          <p:cNvPr id="182" name="Google Shape;182;p17"/>
          <p:cNvPicPr preferRelativeResize="0"/>
          <p:nvPr/>
        </p:nvPicPr>
        <p:blipFill rotWithShape="1">
          <a:blip r:embed="rId3">
            <a:alphaModFix/>
          </a:blip>
          <a:srcRect/>
          <a:stretch/>
        </p:blipFill>
        <p:spPr>
          <a:xfrm>
            <a:off x="7622575" y="476675"/>
            <a:ext cx="851975" cy="622300"/>
          </a:xfrm>
          <a:prstGeom prst="rect">
            <a:avLst/>
          </a:prstGeom>
          <a:noFill/>
          <a:ln>
            <a:noFill/>
          </a:ln>
        </p:spPr>
      </p:pic>
    </p:spTree>
    <p:extLst>
      <p:ext uri="{BB962C8B-B14F-4D97-AF65-F5344CB8AC3E}">
        <p14:creationId xmlns:p14="http://schemas.microsoft.com/office/powerpoint/2010/main" val="995514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386</TotalTime>
  <Words>4861</Words>
  <Application>Microsoft Office PowerPoint</Application>
  <PresentationFormat>On-screen Show (4:3)</PresentationFormat>
  <Paragraphs>237</Paragraphs>
  <Slides>28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Corbel</vt:lpstr>
      <vt:lpstr>Calibri</vt:lpstr>
      <vt:lpstr>var(--font-fk-grotesk)</vt:lpstr>
      <vt:lpstr>Times New Roman</vt:lpstr>
      <vt:lpstr>Ginto</vt:lpstr>
      <vt:lpstr>__fkGroteskNeue_598ab8</vt:lpstr>
      <vt:lpstr>Constantia</vt:lpstr>
      <vt:lpstr>Arial</vt:lpstr>
      <vt:lpstr>Parallax</vt:lpstr>
      <vt:lpstr>AI for Transformative Health Care</vt:lpstr>
      <vt:lpstr>OUTLINE</vt:lpstr>
      <vt:lpstr>Introduction</vt:lpstr>
      <vt:lpstr>Problem Statement</vt:lpstr>
      <vt:lpstr>Literature Survey  1. "Parkinson's Disease Detection through Vocal Biomarkers and Advanced Machine Learning Algorithms,“  </vt:lpstr>
      <vt:lpstr>Literature Survey  2. Exploring Explainable AI Features in the Vocal Biomarkers of Lung Disease </vt:lpstr>
      <vt:lpstr>Literature Survey   3. "AI-Assisted Detection of Biomarkers by Sensors and Biosensors for Early Diagnosis and Monitoring"</vt:lpstr>
      <vt:lpstr>Literature Survey 4 . Biomarker Discovery in Cancer Precision Medicine</vt:lpstr>
      <vt:lpstr>Literature Survey  5. Generative AI in Drug Discovery </vt:lpstr>
      <vt:lpstr>Literature Survey  6. Classification of Alzheimer’s Disease Using Electroencephalogram</vt:lpstr>
      <vt:lpstr>Literature Survey  7 . Diabetic Retinopathy detection through generative AI techniques</vt:lpstr>
      <vt:lpstr>Literature Survey  8 . Image-based Breast Cancer Detection Using AI Techniques </vt:lpstr>
      <vt:lpstr>Literature Survey  9 . AI's Role in Hospital and Clinical Transformations  </vt:lpstr>
      <vt:lpstr>Literature Survey  10 . The ethics of AI in health care</vt:lpstr>
      <vt:lpstr>Literature Survey   11 . Digitization of Pathology Labs</vt:lpstr>
      <vt:lpstr>Literature Survey 12 . Learning the Progression Patterns of Treatments </vt:lpstr>
      <vt:lpstr>Literature Survey 13 . Machine Learning in Pediatric and Congenital Heart Disease</vt:lpstr>
      <vt:lpstr>Literature Survey  14 . Generative AI for Transformative Healthcare</vt:lpstr>
      <vt:lpstr>Literature Survey  15 . Impact of Artificial Intelligence in Nursing for Geriatric Clinical Care for Chronic Diseases</vt:lpstr>
      <vt:lpstr>Literature Survey 16 . Reducing acetylated tau levels is neuroprotective in brain injury </vt:lpstr>
      <vt:lpstr>Literature Survey 17. To quantify BAG-1L protein expression in advanced prostate cancer</vt:lpstr>
      <vt:lpstr>Literature Survey  18. Generative Modelling in Neurological Disease Research</vt:lpstr>
      <vt:lpstr>Literature Survey  19. Predictive Methods for Cardiovascular Disease</vt:lpstr>
      <vt:lpstr>Literature Survey  20. Clinical Relevance of Rapid FOXF1-Targeted Sequencing in Patients With Misalignment of Pulmonary Veins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IoMT using Federated Learning</dc:title>
  <dc:creator>Namratha</dc:creator>
  <cp:lastModifiedBy>Dipesh Sah</cp:lastModifiedBy>
  <cp:revision>10</cp:revision>
  <dcterms:modified xsi:type="dcterms:W3CDTF">2024-10-23T12:42:49Z</dcterms:modified>
</cp:coreProperties>
</file>