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f2362aba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f2362aba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f2362aba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f2362aba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f2362aba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f2362aba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f2362aba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f2362aba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f2362aba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f2362aba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f2362aba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f2362aba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sz="1100">
                <a:latin typeface="Arial"/>
                <a:ea typeface="Arial"/>
                <a:cs typeface="Arial"/>
                <a:sym typeface="Arial"/>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5400" y="15666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DECENTRALAND</a:t>
            </a:r>
            <a:endParaRPr/>
          </a:p>
        </p:txBody>
      </p:sp>
      <p:sp>
        <p:nvSpPr>
          <p:cNvPr id="135" name="Google Shape;135;p13"/>
          <p:cNvSpPr txBox="1"/>
          <p:nvPr>
            <p:ph idx="1" type="subTitle"/>
          </p:nvPr>
        </p:nvSpPr>
        <p:spPr>
          <a:xfrm>
            <a:off x="3639550" y="2386575"/>
            <a:ext cx="3068100" cy="4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A Blockchain-Based Virtual World</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GB" sz="3000">
                <a:solidFill>
                  <a:srgbClr val="FFFFFF"/>
                </a:solidFill>
                <a:latin typeface="Arial"/>
                <a:ea typeface="Arial"/>
                <a:cs typeface="Arial"/>
                <a:sym typeface="Arial"/>
              </a:rPr>
              <a:t>What is Decentraland in Blockchain?</a:t>
            </a:r>
            <a:endParaRPr sz="3000">
              <a:solidFill>
                <a:srgbClr val="FFFFFF"/>
              </a:solidFill>
              <a:latin typeface="Arial"/>
              <a:ea typeface="Arial"/>
              <a:cs typeface="Arial"/>
              <a:sym typeface="Arial"/>
            </a:endParaRPr>
          </a:p>
          <a:p>
            <a:pPr indent="0" lvl="0" marL="0" rtl="0" algn="l">
              <a:spcBef>
                <a:spcPts val="400"/>
              </a:spcBef>
              <a:spcAft>
                <a:spcPts val="0"/>
              </a:spcAft>
              <a:buNone/>
            </a:pPr>
            <a:r>
              <a:t/>
            </a:r>
            <a:endParaRPr sz="2500"/>
          </a:p>
        </p:txBody>
      </p:sp>
      <p:sp>
        <p:nvSpPr>
          <p:cNvPr id="141" name="Google Shape;141;p14"/>
          <p:cNvSpPr txBox="1"/>
          <p:nvPr>
            <p:ph idx="1" type="body"/>
          </p:nvPr>
        </p:nvSpPr>
        <p:spPr>
          <a:xfrm>
            <a:off x="1297500" y="991125"/>
            <a:ext cx="7038900" cy="189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2000"/>
              <a:t>    </a:t>
            </a:r>
            <a:r>
              <a:rPr lang="en-GB" sz="2100"/>
              <a:t>Decentraland is a decentralized 3D virtual world platform that allows users to create, explore, and trade digital assets within a shared virtual space. Launched to the public in February 2020, it operates on the Ethereum blockchain, ensuring transparent and secure transactions.</a:t>
            </a:r>
            <a:endParaRPr sz="2100"/>
          </a:p>
        </p:txBody>
      </p:sp>
      <p:sp>
        <p:nvSpPr>
          <p:cNvPr id="142" name="Google Shape;142;p14"/>
          <p:cNvSpPr/>
          <p:nvPr/>
        </p:nvSpPr>
        <p:spPr>
          <a:xfrm>
            <a:off x="1297500" y="1132650"/>
            <a:ext cx="218700" cy="1752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61350" y="514300"/>
            <a:ext cx="7038900" cy="8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Token/</a:t>
            </a:r>
            <a:r>
              <a:rPr lang="en-GB"/>
              <a:t>Key Components:</a:t>
            </a:r>
            <a:endParaRPr/>
          </a:p>
        </p:txBody>
      </p:sp>
      <p:sp>
        <p:nvSpPr>
          <p:cNvPr id="148" name="Google Shape;148;p15"/>
          <p:cNvSpPr txBox="1"/>
          <p:nvPr>
            <p:ph idx="1" type="body"/>
          </p:nvPr>
        </p:nvSpPr>
        <p:spPr>
          <a:xfrm>
            <a:off x="1164875" y="1567550"/>
            <a:ext cx="2189400" cy="33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LAND (Virtual Real Estate): </a:t>
            </a:r>
            <a:r>
              <a:rPr lang="en-GB" sz="1400"/>
              <a:t>These are non-fungible </a:t>
            </a:r>
            <a:r>
              <a:rPr lang="en-GB" sz="1400">
                <a:latin typeface="Roboto"/>
                <a:ea typeface="Roboto"/>
                <a:cs typeface="Roboto"/>
                <a:sym typeface="Roboto"/>
              </a:rPr>
              <a:t>ERC-721 token representing </a:t>
            </a:r>
            <a:r>
              <a:rPr lang="en-GB" sz="1400"/>
              <a:t>tokens (NFTs) representing individual parcels of virtual real estate within Decentraland. Each LAND token is unique and can be purchased, developed, and sold by users. </a:t>
            </a:r>
            <a:endParaRPr sz="1400"/>
          </a:p>
          <a:p>
            <a:pPr indent="0" lvl="0" marL="0" rtl="0" algn="l">
              <a:spcBef>
                <a:spcPts val="1200"/>
              </a:spcBef>
              <a:spcAft>
                <a:spcPts val="1200"/>
              </a:spcAft>
              <a:buNone/>
            </a:pPr>
            <a:r>
              <a:t/>
            </a:r>
            <a:endParaRPr sz="1400"/>
          </a:p>
        </p:txBody>
      </p:sp>
      <p:sp>
        <p:nvSpPr>
          <p:cNvPr id="149" name="Google Shape;149;p15"/>
          <p:cNvSpPr txBox="1"/>
          <p:nvPr>
            <p:ph idx="2" type="body"/>
          </p:nvPr>
        </p:nvSpPr>
        <p:spPr>
          <a:xfrm>
            <a:off x="3559200" y="1567550"/>
            <a:ext cx="22908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852"/>
              <a:buNone/>
            </a:pPr>
            <a:r>
              <a:rPr b="1" lang="en-GB" sz="1400">
                <a:latin typeface="Arial"/>
                <a:ea typeface="Arial"/>
                <a:cs typeface="Arial"/>
                <a:sym typeface="Arial"/>
              </a:rPr>
              <a:t>MANA(Cryptocurrency): </a:t>
            </a:r>
            <a:r>
              <a:rPr lang="en-GB" sz="1400">
                <a:latin typeface="Arial"/>
                <a:ea typeface="Arial"/>
                <a:cs typeface="Arial"/>
                <a:sym typeface="Arial"/>
              </a:rPr>
              <a:t>This is Decentraland's native cryptocurrency, used to facilitate transactions such as purchasing LAND, virtual goods, and services within the platform. MANA operates on the Ethereum blockchain as an ERC-20 token. </a:t>
            </a:r>
            <a:endParaRPr sz="1400"/>
          </a:p>
        </p:txBody>
      </p:sp>
      <p:sp>
        <p:nvSpPr>
          <p:cNvPr id="150" name="Google Shape;150;p15"/>
          <p:cNvSpPr txBox="1"/>
          <p:nvPr/>
        </p:nvSpPr>
        <p:spPr>
          <a:xfrm>
            <a:off x="6054925" y="1567550"/>
            <a:ext cx="2363400" cy="28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lt1"/>
                </a:solidFill>
              </a:rPr>
              <a:t>DAO (Decentralized Autonomous Organization):</a:t>
            </a:r>
            <a:r>
              <a:rPr lang="en-GB" sz="1300">
                <a:solidFill>
                  <a:schemeClr val="lt1"/>
                </a:solidFill>
              </a:rPr>
              <a:t> Decentraland is governed by a </a:t>
            </a:r>
            <a:r>
              <a:rPr b="1" lang="en-GB" sz="1300">
                <a:solidFill>
                  <a:schemeClr val="lt1"/>
                </a:solidFill>
              </a:rPr>
              <a:t>Decentralized Autonomous Organization (DAO)</a:t>
            </a:r>
            <a:r>
              <a:rPr lang="en-GB" sz="1300">
                <a:solidFill>
                  <a:schemeClr val="lt1"/>
                </a:solidFill>
              </a:rPr>
              <a:t>, which enables </a:t>
            </a:r>
            <a:r>
              <a:rPr b="1" lang="en-GB" sz="1300">
                <a:solidFill>
                  <a:schemeClr val="lt1"/>
                </a:solidFill>
              </a:rPr>
              <a:t>MANA and LAND holders</a:t>
            </a:r>
            <a:r>
              <a:rPr lang="en-GB" sz="1300">
                <a:solidFill>
                  <a:schemeClr val="lt1"/>
                </a:solidFill>
              </a:rPr>
              <a:t> to participate in </a:t>
            </a:r>
            <a:r>
              <a:rPr b="1" lang="en-GB" sz="1300">
                <a:solidFill>
                  <a:schemeClr val="lt1"/>
                </a:solidFill>
              </a:rPr>
              <a:t>decision-making</a:t>
            </a:r>
            <a:r>
              <a:rPr lang="en-GB" sz="1300">
                <a:solidFill>
                  <a:schemeClr val="lt1"/>
                </a:solidFill>
              </a:rPr>
              <a:t> related to platform policies, developments, and treasury management.</a:t>
            </a:r>
            <a:endParaRPr sz="1600">
              <a:solidFill>
                <a:schemeClr val="lt1"/>
              </a:solidFill>
            </a:endParaRPr>
          </a:p>
          <a:p>
            <a:pPr indent="0" lvl="0" marL="0" rtl="0" algn="l">
              <a:spcBef>
                <a:spcPts val="0"/>
              </a:spcBef>
              <a:spcAft>
                <a:spcPts val="0"/>
              </a:spcAft>
              <a:buNone/>
            </a:pPr>
            <a:r>
              <a:t/>
            </a:r>
            <a:endParaRPr b="1" sz="1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61450"/>
            <a:ext cx="6252600" cy="62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Notable Developments:</a:t>
            </a:r>
            <a:endParaRPr/>
          </a:p>
        </p:txBody>
      </p:sp>
      <p:sp>
        <p:nvSpPr>
          <p:cNvPr id="156" name="Google Shape;156;p16"/>
          <p:cNvSpPr txBox="1"/>
          <p:nvPr>
            <p:ph idx="1" type="body"/>
          </p:nvPr>
        </p:nvSpPr>
        <p:spPr>
          <a:xfrm>
            <a:off x="1297500" y="909250"/>
            <a:ext cx="7193100" cy="198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b="1" lang="en-GB" sz="1700">
                <a:latin typeface="Arial"/>
                <a:ea typeface="Arial"/>
                <a:cs typeface="Arial"/>
                <a:sym typeface="Arial"/>
              </a:rPr>
              <a:t>Virtual Real Estate: </a:t>
            </a:r>
            <a:r>
              <a:rPr lang="en-GB" sz="1700">
                <a:latin typeface="Arial"/>
                <a:ea typeface="Arial"/>
                <a:cs typeface="Arial"/>
                <a:sym typeface="Arial"/>
              </a:rPr>
              <a:t>The platform has witnessed significant virtual land transactions, starting with parcels selling for around $20 in 2017 and surging past $100,000 during the NFT boom in 2021. Notably, there was a record-breaking sale of $2.4 million in Decentraland's 'Fashion Street' district in November 2021. Additionally, the total LAND sales in Decentraland amounted to approximately $80,376,817.07, representing the total value of all LAND transactions during that year.</a:t>
            </a:r>
            <a:br>
              <a:rPr lang="en-GB" sz="1700">
                <a:latin typeface="Arial"/>
                <a:ea typeface="Arial"/>
                <a:cs typeface="Arial"/>
                <a:sym typeface="Arial"/>
              </a:rPr>
            </a:br>
            <a:endParaRPr sz="1530"/>
          </a:p>
        </p:txBody>
      </p:sp>
      <p:pic>
        <p:nvPicPr>
          <p:cNvPr id="157" name="Google Shape;157;p16" title="Total-Land-Sales-2021-760x428.png"/>
          <p:cNvPicPr preferRelativeResize="0"/>
          <p:nvPr/>
        </p:nvPicPr>
        <p:blipFill>
          <a:blip r:embed="rId3">
            <a:alphaModFix/>
          </a:blip>
          <a:stretch>
            <a:fillRect/>
          </a:stretch>
        </p:blipFill>
        <p:spPr>
          <a:xfrm>
            <a:off x="1413075" y="2994950"/>
            <a:ext cx="6751901" cy="178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Real-World Use Cases:</a:t>
            </a:r>
            <a:endParaRPr/>
          </a:p>
        </p:txBody>
      </p:sp>
      <p:sp>
        <p:nvSpPr>
          <p:cNvPr id="163" name="Google Shape;163;p17"/>
          <p:cNvSpPr txBox="1"/>
          <p:nvPr>
            <p:ph idx="1" type="body"/>
          </p:nvPr>
        </p:nvSpPr>
        <p:spPr>
          <a:xfrm>
            <a:off x="1297500" y="1307850"/>
            <a:ext cx="7038900" cy="33993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None/>
            </a:pPr>
            <a:r>
              <a:rPr b="1" lang="en-GB" sz="1500">
                <a:latin typeface="Arial"/>
                <a:ea typeface="Arial"/>
                <a:cs typeface="Arial"/>
                <a:sym typeface="Arial"/>
              </a:rPr>
              <a:t>Corporate Engagements:</a:t>
            </a:r>
            <a:r>
              <a:rPr lang="en-GB" sz="1500">
                <a:latin typeface="Arial"/>
                <a:ea typeface="Arial"/>
                <a:cs typeface="Arial"/>
                <a:sym typeface="Arial"/>
              </a:rPr>
              <a:t> Major brands and institutions, such as Sotheby's and samsung, have established virtual presences in Decentraland, hosting events and creating digital storefronts. </a:t>
            </a:r>
            <a:br>
              <a:rPr lang="en-GB" sz="1500">
                <a:latin typeface="Arial"/>
                <a:ea typeface="Arial"/>
                <a:cs typeface="Arial"/>
                <a:sym typeface="Arial"/>
              </a:rPr>
            </a:br>
            <a:br>
              <a:rPr lang="en-GB" sz="1500">
                <a:latin typeface="Arial"/>
                <a:ea typeface="Arial"/>
                <a:cs typeface="Arial"/>
                <a:sym typeface="Arial"/>
              </a:rPr>
            </a:br>
            <a:r>
              <a:rPr b="1" lang="en-GB" sz="1500">
                <a:latin typeface="Arial"/>
                <a:ea typeface="Arial"/>
                <a:cs typeface="Arial"/>
                <a:sym typeface="Arial"/>
              </a:rPr>
              <a:t>Gaming &amp; Entertainment:</a:t>
            </a:r>
            <a:endParaRPr b="1" sz="1500">
              <a:latin typeface="Arial"/>
              <a:ea typeface="Arial"/>
              <a:cs typeface="Arial"/>
              <a:sym typeface="Arial"/>
            </a:endParaRPr>
          </a:p>
          <a:p>
            <a:pPr indent="-323850" lvl="0" marL="457200" rtl="0" algn="l">
              <a:lnSpc>
                <a:spcPct val="95000"/>
              </a:lnSpc>
              <a:spcBef>
                <a:spcPts val="1200"/>
              </a:spcBef>
              <a:spcAft>
                <a:spcPts val="0"/>
              </a:spcAft>
              <a:buClr>
                <a:schemeClr val="lt1"/>
              </a:buClr>
              <a:buSzPts val="1500"/>
              <a:buFont typeface="Arial"/>
              <a:buChar char="●"/>
            </a:pPr>
            <a:r>
              <a:rPr b="1" lang="en-GB" sz="1500">
                <a:latin typeface="Arial"/>
                <a:ea typeface="Arial"/>
                <a:cs typeface="Arial"/>
                <a:sym typeface="Arial"/>
              </a:rPr>
              <a:t>Play-to-Earn (P2E) Games:</a:t>
            </a:r>
            <a:r>
              <a:rPr lang="en-GB" sz="1500">
                <a:latin typeface="Arial"/>
                <a:ea typeface="Arial"/>
                <a:cs typeface="Arial"/>
                <a:sym typeface="Arial"/>
              </a:rPr>
              <a:t> Users can participate in blockchain-based games and earn </a:t>
            </a:r>
            <a:r>
              <a:rPr b="1" lang="en-GB" sz="1500">
                <a:latin typeface="Arial"/>
                <a:ea typeface="Arial"/>
                <a:cs typeface="Arial"/>
                <a:sym typeface="Arial"/>
              </a:rPr>
              <a:t>MANA</a:t>
            </a:r>
            <a:r>
              <a:rPr lang="en-GB" sz="1500">
                <a:latin typeface="Arial"/>
                <a:ea typeface="Arial"/>
                <a:cs typeface="Arial"/>
                <a:sym typeface="Arial"/>
              </a:rPr>
              <a:t> or NFTs as rewards.</a:t>
            </a:r>
            <a:endParaRPr sz="1500">
              <a:latin typeface="Arial"/>
              <a:ea typeface="Arial"/>
              <a:cs typeface="Arial"/>
              <a:sym typeface="Arial"/>
            </a:endParaRPr>
          </a:p>
          <a:p>
            <a:pPr indent="-323850" lvl="0" marL="457200" rtl="0" algn="l">
              <a:lnSpc>
                <a:spcPct val="95000"/>
              </a:lnSpc>
              <a:spcBef>
                <a:spcPts val="0"/>
              </a:spcBef>
              <a:spcAft>
                <a:spcPts val="0"/>
              </a:spcAft>
              <a:buClr>
                <a:schemeClr val="lt1"/>
              </a:buClr>
              <a:buSzPts val="1500"/>
              <a:buFont typeface="Arial"/>
              <a:buChar char="●"/>
            </a:pPr>
            <a:r>
              <a:rPr b="1" lang="en-GB" sz="1500">
                <a:latin typeface="Arial"/>
                <a:ea typeface="Arial"/>
                <a:cs typeface="Arial"/>
                <a:sym typeface="Arial"/>
              </a:rPr>
              <a:t>Live Concerts &amp; Events:</a:t>
            </a:r>
            <a:r>
              <a:rPr lang="en-GB" sz="1500">
                <a:latin typeface="Arial"/>
                <a:ea typeface="Arial"/>
                <a:cs typeface="Arial"/>
                <a:sym typeface="Arial"/>
              </a:rPr>
              <a:t> Artists like </a:t>
            </a:r>
            <a:r>
              <a:rPr b="1" lang="en-GB" sz="1500">
                <a:latin typeface="Arial"/>
                <a:ea typeface="Arial"/>
                <a:cs typeface="Arial"/>
                <a:sym typeface="Arial"/>
              </a:rPr>
              <a:t>Deadmau5, Travis Scott, and Paris Hilton</a:t>
            </a:r>
            <a:r>
              <a:rPr lang="en-GB" sz="1500">
                <a:latin typeface="Arial"/>
                <a:ea typeface="Arial"/>
                <a:cs typeface="Arial"/>
                <a:sym typeface="Arial"/>
              </a:rPr>
              <a:t> have hosted virtual performances.</a:t>
            </a:r>
            <a:endParaRPr sz="1500">
              <a:latin typeface="Arial"/>
              <a:ea typeface="Arial"/>
              <a:cs typeface="Arial"/>
              <a:sym typeface="Arial"/>
            </a:endParaRPr>
          </a:p>
          <a:p>
            <a:pPr indent="-323850" lvl="0" marL="457200" rtl="0" algn="l">
              <a:lnSpc>
                <a:spcPct val="95000"/>
              </a:lnSpc>
              <a:spcBef>
                <a:spcPts val="0"/>
              </a:spcBef>
              <a:spcAft>
                <a:spcPts val="0"/>
              </a:spcAft>
              <a:buClr>
                <a:schemeClr val="lt1"/>
              </a:buClr>
              <a:buSzPts val="1500"/>
              <a:buFont typeface="Arial"/>
              <a:buChar char="●"/>
            </a:pPr>
            <a:r>
              <a:rPr b="1" lang="en-GB" sz="1500">
                <a:latin typeface="Arial"/>
                <a:ea typeface="Arial"/>
                <a:cs typeface="Arial"/>
                <a:sym typeface="Arial"/>
              </a:rPr>
              <a:t>Social Gatherings:</a:t>
            </a:r>
            <a:r>
              <a:rPr lang="en-GB" sz="1500">
                <a:latin typeface="Arial"/>
                <a:ea typeface="Arial"/>
                <a:cs typeface="Arial"/>
                <a:sym typeface="Arial"/>
              </a:rPr>
              <a:t> Users can attend </a:t>
            </a:r>
            <a:r>
              <a:rPr b="1" lang="en-GB" sz="1500">
                <a:latin typeface="Arial"/>
                <a:ea typeface="Arial"/>
                <a:cs typeface="Arial"/>
                <a:sym typeface="Arial"/>
              </a:rPr>
              <a:t>virtual parties, fashion shows, and corporate meetups</a:t>
            </a:r>
            <a:r>
              <a:rPr lang="en-GB" sz="1500">
                <a:latin typeface="Arial"/>
                <a:ea typeface="Arial"/>
                <a:cs typeface="Arial"/>
                <a:sym typeface="Arial"/>
              </a:rPr>
              <a:t> in a fully immersive experience.</a:t>
            </a:r>
            <a:endParaRPr sz="1500">
              <a:latin typeface="Arial"/>
              <a:ea typeface="Arial"/>
              <a:cs typeface="Arial"/>
              <a:sym typeface="Arial"/>
            </a:endParaRPr>
          </a:p>
          <a:p>
            <a:pPr indent="-323850" lvl="0" marL="457200" rtl="0" algn="l">
              <a:lnSpc>
                <a:spcPct val="95000"/>
              </a:lnSpc>
              <a:spcBef>
                <a:spcPts val="0"/>
              </a:spcBef>
              <a:spcAft>
                <a:spcPts val="0"/>
              </a:spcAft>
              <a:buClr>
                <a:schemeClr val="lt1"/>
              </a:buClr>
              <a:buSzPts val="1500"/>
              <a:buFont typeface="Arial"/>
              <a:buChar char="●"/>
            </a:pPr>
            <a:r>
              <a:rPr b="1" lang="en-GB" sz="1500">
                <a:latin typeface="Arial"/>
                <a:ea typeface="Arial"/>
                <a:cs typeface="Arial"/>
                <a:sym typeface="Arial"/>
              </a:rPr>
              <a:t>Branded Experiences:</a:t>
            </a:r>
            <a:r>
              <a:rPr lang="en-GB" sz="1500">
                <a:latin typeface="Arial"/>
                <a:ea typeface="Arial"/>
                <a:cs typeface="Arial"/>
                <a:sym typeface="Arial"/>
              </a:rPr>
              <a:t> Major brands like </a:t>
            </a:r>
            <a:r>
              <a:rPr b="1" lang="en-GB" sz="1500">
                <a:latin typeface="Arial"/>
                <a:ea typeface="Arial"/>
                <a:cs typeface="Arial"/>
                <a:sym typeface="Arial"/>
              </a:rPr>
              <a:t>Atari, Adidas, and Samsung</a:t>
            </a:r>
            <a:r>
              <a:rPr lang="en-GB" sz="1500">
                <a:latin typeface="Arial"/>
                <a:ea typeface="Arial"/>
                <a:cs typeface="Arial"/>
                <a:sym typeface="Arial"/>
              </a:rPr>
              <a:t> have built interactive experiences for users.</a:t>
            </a:r>
            <a:endParaRPr sz="1500">
              <a:latin typeface="Arial"/>
              <a:ea typeface="Arial"/>
              <a:cs typeface="Arial"/>
              <a:sym typeface="Arial"/>
            </a:endParaRPr>
          </a:p>
          <a:p>
            <a:pPr indent="0" lvl="0" marL="0" rtl="0" algn="l">
              <a:lnSpc>
                <a:spcPct val="75000"/>
              </a:lnSpc>
              <a:spcBef>
                <a:spcPts val="1200"/>
              </a:spcBef>
              <a:spcAft>
                <a:spcPts val="1200"/>
              </a:spcAft>
              <a:buClr>
                <a:srgbClr val="000000"/>
              </a:buClr>
              <a:buSzPts val="770"/>
              <a:buFont typeface="Arial"/>
              <a:buNone/>
            </a:pPr>
            <a:r>
              <a:t/>
            </a: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of Decentraland:</a:t>
            </a:r>
            <a:endParaRPr/>
          </a:p>
        </p:txBody>
      </p:sp>
      <p:sp>
        <p:nvSpPr>
          <p:cNvPr id="169" name="Google Shape;169;p18"/>
          <p:cNvSpPr txBox="1"/>
          <p:nvPr>
            <p:ph idx="1" type="body"/>
          </p:nvPr>
        </p:nvSpPr>
        <p:spPr>
          <a:xfrm>
            <a:off x="1297500" y="1307850"/>
            <a:ext cx="6650400" cy="3171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a:latin typeface="Arial"/>
                <a:ea typeface="Arial"/>
                <a:cs typeface="Arial"/>
                <a:sym typeface="Arial"/>
              </a:rPr>
              <a:t>Adoption by Businesses</a:t>
            </a:r>
            <a:r>
              <a:rPr lang="en-GB">
                <a:latin typeface="Arial"/>
                <a:ea typeface="Arial"/>
                <a:cs typeface="Arial"/>
                <a:sym typeface="Arial"/>
              </a:rPr>
              <a:t>:</a:t>
            </a:r>
            <a:endParaRPr>
              <a:latin typeface="Arial"/>
              <a:ea typeface="Arial"/>
              <a:cs typeface="Arial"/>
              <a:sym typeface="Arial"/>
            </a:endParaRPr>
          </a:p>
          <a:p>
            <a:pPr indent="-311150" lvl="0" marL="457200" rtl="0" algn="l">
              <a:lnSpc>
                <a:spcPct val="105000"/>
              </a:lnSpc>
              <a:spcBef>
                <a:spcPts val="1200"/>
              </a:spcBef>
              <a:spcAft>
                <a:spcPts val="0"/>
              </a:spcAft>
              <a:buClr>
                <a:schemeClr val="lt1"/>
              </a:buClr>
              <a:buSzPts val="1300"/>
              <a:buFont typeface="Arial"/>
              <a:buChar char="●"/>
            </a:pPr>
            <a:r>
              <a:rPr lang="en-GB">
                <a:latin typeface="Arial"/>
                <a:ea typeface="Arial"/>
                <a:cs typeface="Arial"/>
                <a:sym typeface="Arial"/>
              </a:rPr>
              <a:t>More brands entering the metaverse. Example- </a:t>
            </a:r>
            <a:r>
              <a:rPr b="1" lang="en-GB">
                <a:latin typeface="Arial"/>
                <a:ea typeface="Arial"/>
                <a:cs typeface="Arial"/>
                <a:sym typeface="Arial"/>
              </a:rPr>
              <a:t>Metaverse Store:</a:t>
            </a:r>
            <a:r>
              <a:rPr lang="en-GB">
                <a:latin typeface="Arial"/>
                <a:ea typeface="Arial"/>
                <a:cs typeface="Arial"/>
                <a:sym typeface="Arial"/>
              </a:rPr>
              <a:t> Adidas launched a </a:t>
            </a:r>
            <a:r>
              <a:rPr b="1" lang="en-GB">
                <a:latin typeface="Arial"/>
                <a:ea typeface="Arial"/>
                <a:cs typeface="Arial"/>
                <a:sym typeface="Arial"/>
              </a:rPr>
              <a:t>virtual store</a:t>
            </a:r>
            <a:r>
              <a:rPr lang="en-GB">
                <a:latin typeface="Arial"/>
                <a:ea typeface="Arial"/>
                <a:cs typeface="Arial"/>
                <a:sym typeface="Arial"/>
              </a:rPr>
              <a:t> in Decentraland, allowing users to explore and purchase NFT-based merchandise.</a:t>
            </a:r>
            <a:endParaRPr sz="1500">
              <a:latin typeface="Arial"/>
              <a:ea typeface="Arial"/>
              <a:cs typeface="Arial"/>
              <a:sym typeface="Arial"/>
            </a:endParaRPr>
          </a:p>
          <a:p>
            <a:pPr indent="0" lvl="0" marL="0" rtl="0" algn="l">
              <a:lnSpc>
                <a:spcPct val="105000"/>
              </a:lnSpc>
              <a:spcBef>
                <a:spcPts val="1200"/>
              </a:spcBef>
              <a:spcAft>
                <a:spcPts val="0"/>
              </a:spcAft>
              <a:buNone/>
            </a:pPr>
            <a:r>
              <a:rPr b="1" lang="en-GB">
                <a:latin typeface="Arial"/>
                <a:ea typeface="Arial"/>
                <a:cs typeface="Arial"/>
                <a:sym typeface="Arial"/>
              </a:rPr>
              <a:t>Technological Advancements</a:t>
            </a:r>
            <a:r>
              <a:rPr lang="en-GB">
                <a:latin typeface="Arial"/>
                <a:ea typeface="Arial"/>
                <a:cs typeface="Arial"/>
                <a:sym typeface="Arial"/>
              </a:rPr>
              <a:t>:</a:t>
            </a:r>
            <a:endParaRPr>
              <a:latin typeface="Arial"/>
              <a:ea typeface="Arial"/>
              <a:cs typeface="Arial"/>
              <a:sym typeface="Arial"/>
            </a:endParaRPr>
          </a:p>
          <a:p>
            <a:pPr indent="-311150" lvl="0" marL="457200" rtl="0" algn="l">
              <a:lnSpc>
                <a:spcPct val="105000"/>
              </a:lnSpc>
              <a:spcBef>
                <a:spcPts val="1200"/>
              </a:spcBef>
              <a:spcAft>
                <a:spcPts val="0"/>
              </a:spcAft>
              <a:buClr>
                <a:schemeClr val="lt1"/>
              </a:buClr>
              <a:buSzPts val="1300"/>
              <a:buFont typeface="Arial"/>
              <a:buChar char="●"/>
            </a:pPr>
            <a:r>
              <a:rPr lang="en-GB">
                <a:latin typeface="Arial"/>
                <a:ea typeface="Arial"/>
                <a:cs typeface="Arial"/>
                <a:sym typeface="Arial"/>
              </a:rPr>
              <a:t>Upgrades to improve user experience and scalability.</a:t>
            </a:r>
            <a:endParaRPr>
              <a:latin typeface="Arial"/>
              <a:ea typeface="Arial"/>
              <a:cs typeface="Arial"/>
              <a:sym typeface="Arial"/>
            </a:endParaRPr>
          </a:p>
          <a:p>
            <a:pPr indent="0" lvl="0" marL="0" rtl="0" algn="l">
              <a:lnSpc>
                <a:spcPct val="105000"/>
              </a:lnSpc>
              <a:spcBef>
                <a:spcPts val="1200"/>
              </a:spcBef>
              <a:spcAft>
                <a:spcPts val="0"/>
              </a:spcAft>
              <a:buNone/>
            </a:pPr>
            <a:r>
              <a:rPr b="1" lang="en-GB">
                <a:latin typeface="Arial"/>
                <a:ea typeface="Arial"/>
                <a:cs typeface="Arial"/>
                <a:sym typeface="Arial"/>
              </a:rPr>
              <a:t>Integration with Other Metaverses</a:t>
            </a:r>
            <a:r>
              <a:rPr lang="en-GB">
                <a:latin typeface="Arial"/>
                <a:ea typeface="Arial"/>
                <a:cs typeface="Arial"/>
                <a:sym typeface="Arial"/>
              </a:rPr>
              <a:t>:</a:t>
            </a:r>
            <a:endParaRPr>
              <a:latin typeface="Arial"/>
              <a:ea typeface="Arial"/>
              <a:cs typeface="Arial"/>
              <a:sym typeface="Arial"/>
            </a:endParaRPr>
          </a:p>
          <a:p>
            <a:pPr indent="-311150" lvl="0" marL="457200" rtl="0" algn="l">
              <a:lnSpc>
                <a:spcPct val="105000"/>
              </a:lnSpc>
              <a:spcBef>
                <a:spcPts val="1200"/>
              </a:spcBef>
              <a:spcAft>
                <a:spcPts val="0"/>
              </a:spcAft>
              <a:buClr>
                <a:schemeClr val="lt1"/>
              </a:buClr>
              <a:buSzPts val="1300"/>
              <a:buFont typeface="Arial"/>
              <a:buChar char="●"/>
            </a:pPr>
            <a:r>
              <a:rPr lang="en-GB">
                <a:latin typeface="Arial"/>
                <a:ea typeface="Arial"/>
                <a:cs typeface="Arial"/>
                <a:sym typeface="Arial"/>
              </a:rPr>
              <a:t>Potential collaborations with other virtual worlds. Such as-</a:t>
            </a:r>
            <a:r>
              <a:rPr lang="en-GB" sz="1500">
                <a:latin typeface="Arial"/>
                <a:ea typeface="Arial"/>
                <a:cs typeface="Arial"/>
                <a:sym typeface="Arial"/>
              </a:rPr>
              <a:t> </a:t>
            </a:r>
            <a:r>
              <a:rPr lang="en-GB">
                <a:latin typeface="Arial"/>
                <a:ea typeface="Arial"/>
                <a:cs typeface="Arial"/>
                <a:sym typeface="Arial"/>
              </a:rPr>
              <a:t>Decentraland and </a:t>
            </a:r>
            <a:r>
              <a:rPr b="1" lang="en-GB">
                <a:latin typeface="Arial"/>
                <a:ea typeface="Arial"/>
                <a:cs typeface="Arial"/>
                <a:sym typeface="Arial"/>
              </a:rPr>
              <a:t>The Sandbox</a:t>
            </a:r>
            <a:r>
              <a:rPr lang="en-GB">
                <a:latin typeface="Arial"/>
                <a:ea typeface="Arial"/>
                <a:cs typeface="Arial"/>
                <a:sym typeface="Arial"/>
              </a:rPr>
              <a:t>, both blockchain-based virtual worlds, have explored cross-platform events.</a:t>
            </a:r>
            <a:endParaRPr sz="1500">
              <a:latin typeface="Arial"/>
              <a:ea typeface="Arial"/>
              <a:cs typeface="Arial"/>
              <a:sym typeface="Arial"/>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400">
                <a:latin typeface="Arial"/>
                <a:ea typeface="Arial"/>
                <a:cs typeface="Arial"/>
                <a:sym typeface="Arial"/>
              </a:rPr>
              <a:t>Decentraland is a pioneering project in blockchain-based virtual worlds, offering users true ownership of digital assets through NFTs and cryptocurrency. It provides a decentralized, user-driven governance model where MANA and LAND holders influence platform decisions.</a:t>
            </a:r>
            <a:endParaRPr b="1" sz="1400">
              <a:latin typeface="Arial"/>
              <a:ea typeface="Arial"/>
              <a:cs typeface="Arial"/>
              <a:sym typeface="Arial"/>
            </a:endParaRPr>
          </a:p>
          <a:p>
            <a:pPr indent="0" lvl="0" marL="0" rtl="0" algn="l">
              <a:spcBef>
                <a:spcPts val="1200"/>
              </a:spcBef>
              <a:spcAft>
                <a:spcPts val="0"/>
              </a:spcAft>
              <a:buNone/>
            </a:pPr>
            <a:r>
              <a:rPr b="1" lang="en-GB" sz="1400">
                <a:latin typeface="Arial"/>
                <a:ea typeface="Arial"/>
                <a:cs typeface="Arial"/>
                <a:sym typeface="Arial"/>
              </a:rPr>
              <a:t>With growing adoption by businesses, artists, and developers, Decentraland is shaping the future of virtual real estate, gaming, and social interactions. As blockchain and metaverse technology evolve, future developments—such as interoperability with other metaverses, AI-driven interactions, and enhanced VR/AR experiences—could redefine digital economies and expand the broader metaverse ecosystem.</a:t>
            </a:r>
            <a:endParaRPr b="1" sz="1400">
              <a:latin typeface="Arial"/>
              <a:ea typeface="Arial"/>
              <a:cs typeface="Arial"/>
              <a:sym typeface="Arial"/>
            </a:endParaRPr>
          </a:p>
          <a:p>
            <a:pPr indent="0" lvl="0" marL="0" rtl="0" algn="l">
              <a:spcBef>
                <a:spcPts val="1200"/>
              </a:spcBef>
              <a:spcAft>
                <a:spcPts val="1200"/>
              </a:spcAft>
              <a:buNone/>
            </a:pPr>
            <a:r>
              <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