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28"/>
    <a:srgbClr val="8A0027"/>
    <a:srgbClr val="69D8FF"/>
    <a:srgbClr val="000000"/>
    <a:srgbClr val="8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31A9088-6BC5-4611-AD26-1EE032D96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EB0F61-9025-4090-9E1F-688E427438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BF8E-B201-4FB6-AFFE-4965FF5A8169}" type="datetimeFigureOut">
              <a:rPr lang="ko-KR" altLang="en-US" smtClean="0"/>
              <a:t>2017. 8. 12.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6821C8E-C07D-4217-9E4B-819F9E1862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BB7A955-22DE-40CF-B17F-7439ADCD0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531C-FDDD-4FBB-87A8-D7E53A8B1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2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8177-0151-433B-9D2C-FF386CE7BF54}" type="datetimeFigureOut">
              <a:rPr lang="ko-KR" altLang="en-US" smtClean="0"/>
              <a:t>2017. 8. 12.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0554-B225-4CD2-92A5-70FAF3480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78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학습률을</a:t>
            </a:r>
            <a:r>
              <a:rPr lang="ko-KR" altLang="en-US" dirty="0"/>
              <a:t> 높이면 </a:t>
            </a:r>
            <a:r>
              <a:rPr lang="en-US" altLang="ko-KR" dirty="0"/>
              <a:t>w=0</a:t>
            </a:r>
            <a:r>
              <a:rPr lang="ko-KR" altLang="en-US" dirty="0"/>
              <a:t>으로 </a:t>
            </a:r>
            <a:r>
              <a:rPr lang="ko-KR" altLang="en-US" dirty="0" err="1"/>
              <a:t>만들수</a:t>
            </a:r>
            <a:r>
              <a:rPr lang="ko-KR" altLang="en-US" dirty="0"/>
              <a:t>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0554-B225-4CD2-92A5-70FAF3480D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6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dsba.korea.ac.kr/" TargetMode="External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FF30373-9D7C-4933-BD3B-58E52A0BE5E3}"/>
              </a:ext>
            </a:extLst>
          </p:cNvPr>
          <p:cNvSpPr/>
          <p:nvPr userDrawn="1"/>
        </p:nvSpPr>
        <p:spPr>
          <a:xfrm>
            <a:off x="0" y="1709708"/>
            <a:ext cx="9144000" cy="2375459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4400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0599"/>
            <a:ext cx="7772400" cy="1249363"/>
          </a:xfrm>
        </p:spPr>
        <p:txBody>
          <a:bodyPr anchor="t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8960"/>
            <a:ext cx="6858000" cy="878840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4F5879-EA87-4E7B-9E83-7B535B3436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91" y="122342"/>
            <a:ext cx="2370398" cy="1185199"/>
          </a:xfrm>
          <a:prstGeom prst="rect">
            <a:avLst/>
          </a:prstGeom>
        </p:spPr>
      </p:pic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xmlns="" id="{D2EDA1A0-3C47-471D-86E5-D6BB259D27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5155" y="5986397"/>
            <a:ext cx="1467834" cy="7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517"/>
            <a:ext cx="7885430" cy="616192"/>
          </a:xfrm>
        </p:spPr>
        <p:txBody>
          <a:bodyPr>
            <a:normAutofit/>
          </a:bodyPr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2ABC55-750F-449C-9613-D82B048F3369}"/>
              </a:ext>
            </a:extLst>
          </p:cNvPr>
          <p:cNvSpPr/>
          <p:nvPr userDrawn="1"/>
        </p:nvSpPr>
        <p:spPr>
          <a:xfrm>
            <a:off x="188640" y="248516"/>
            <a:ext cx="385364" cy="616192"/>
          </a:xfrm>
          <a:prstGeom prst="rect">
            <a:avLst/>
          </a:prstGeom>
          <a:solidFill>
            <a:srgbClr val="8A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000" b="1" dirty="0">
              <a:solidFill>
                <a:prstClr val="white"/>
              </a:solidFill>
              <a:highlight>
                <a:srgbClr val="FFFF00"/>
              </a:highligh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xmlns="" id="{A772F6FD-D40C-40D3-B966-1C950B698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05229"/>
            <a:ext cx="7886700" cy="1472877"/>
          </a:xfrm>
          <a:solidFill>
            <a:schemeClr val="accent6">
              <a:lumMod val="40000"/>
              <a:lumOff val="60000"/>
              <a:alpha val="11000"/>
            </a:schemeClr>
          </a:solidFill>
        </p:spPr>
        <p:txBody>
          <a:bodyPr anchor="ctr"/>
          <a:lstStyle>
            <a:lvl1pPr marL="266700" indent="-266700">
              <a:lnSpc>
                <a:spcPct val="100000"/>
              </a:lnSpc>
              <a:buClr>
                <a:srgbClr val="8B0029"/>
              </a:buClr>
              <a:buFont typeface="Wingdings" panose="05000000000000000000" pitchFamily="2" charset="2"/>
              <a:buChar char="v"/>
              <a:defRPr sz="2000" b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685800" indent="-2286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00" indent="-228600">
              <a:lnSpc>
                <a:spcPct val="120000"/>
              </a:lnSpc>
              <a:buFont typeface="KoPub돋움체 Light" panose="02020603020101020101" pitchFamily="18" charset="-127"/>
              <a:buChar char="-"/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4EF16402-4362-429A-A8DE-9FF7D0EC1050}"/>
              </a:ext>
            </a:extLst>
          </p:cNvPr>
          <p:cNvSpPr txBox="1">
            <a:spLocks/>
          </p:cNvSpPr>
          <p:nvPr userDrawn="1"/>
        </p:nvSpPr>
        <p:spPr>
          <a:xfrm>
            <a:off x="3200400" y="64366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7C45F87-140B-4492-AFFB-BDFCD2FF8CA4}" type="slidenum">
              <a:rPr lang="ko-KR" altLang="en-US" smtClean="0"/>
              <a:pPr algn="ctr"/>
              <a:t>‹#›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5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5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8681-BD9A-4130-B318-A9EAF92A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7" Type="http://schemas.openxmlformats.org/officeDocument/2006/relationships/image" Target="../media/image13.png"/><Relationship Id="rId13" Type="http://schemas.openxmlformats.org/officeDocument/2006/relationships/image" Target="../media/image21.png"/><Relationship Id="rId14" Type="http://schemas.openxmlformats.org/officeDocument/2006/relationships/image" Target="../media/image5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7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0" Type="http://schemas.openxmlformats.org/officeDocument/2006/relationships/image" Target="../media/image36.png"/><Relationship Id="rId11" Type="http://schemas.openxmlformats.org/officeDocument/2006/relationships/image" Target="../media/image9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508D91-CC12-4BA7-B3EB-B51BDD3C3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60599"/>
            <a:ext cx="7772400" cy="1249363"/>
          </a:xfrm>
        </p:spPr>
        <p:txBody>
          <a:bodyPr>
            <a:normAutofit/>
          </a:bodyPr>
          <a:lstStyle/>
          <a:p>
            <a:r>
              <a:rPr lang="en-US" altLang="ko-KR" dirty="0"/>
              <a:t>Avoiding Overfitting Through Regularization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E4A6A1-C3B5-4B15-8F6C-10EC701E1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고려대학교 산업경영공학과 </a:t>
            </a:r>
            <a:r>
              <a:rPr lang="ko-KR" altLang="en-US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김동화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E1FA2F-BA18-4C85-9DF6-2F01DA22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905CA455-ABBD-4A2E-8F2F-E7DF0FC928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79" y="1201371"/>
                <a:ext cx="8177953" cy="127512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Testing </a:t>
                </a:r>
                <a:r>
                  <a:rPr lang="ko-KR" altLang="en-US" dirty="0"/>
                  <a:t>뉴런들은 입력 뉴런만큼</a:t>
                </a:r>
                <a:r>
                  <a:rPr lang="en-US" altLang="ko-KR" dirty="0"/>
                  <a:t>(no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dropout)</a:t>
                </a:r>
                <a:r>
                  <a:rPr lang="ko-KR" altLang="en-US" dirty="0"/>
                  <a:t> 많은 연결들로 이루어져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학습 후에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dirty="0"/>
                  <a:t> 	</a:t>
                </a:r>
                <a:r>
                  <a:rPr lang="en-US" altLang="ko-KR" sz="1200" dirty="0"/>
                  <a:t>#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:</a:t>
                </a:r>
                <a:r>
                  <a:rPr lang="ko-KR" altLang="en-US" sz="1200" dirty="0"/>
                  <a:t>생존확률</a:t>
                </a:r>
                <a:endParaRPr lang="en-US" altLang="ko-KR" sz="1000" dirty="0"/>
              </a:p>
              <a:p>
                <a:pPr lvl="1"/>
                <a:r>
                  <a:rPr lang="ko-KR" altLang="en-US" dirty="0"/>
                  <a:t>뉴런의 아웃풋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altLang="ko-KR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05CA455-ABBD-4A2E-8F2F-E7DF0FC92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79" y="1201371"/>
                <a:ext cx="8177953" cy="1275129"/>
              </a:xfrm>
              <a:blipFill>
                <a:blip r:embed="rId3"/>
                <a:stretch>
                  <a:fillRect l="-671" b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66F266-A5FD-4A50-A4B9-B9309F815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031827"/>
            <a:ext cx="6620934" cy="26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FD21AD-28C8-4623-956A-3415F21B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Max-Norm 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85706E3D-C002-4023-AE5C-0C7B51C6D47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 Weight clipping </a:t>
                </a:r>
              </a:p>
              <a:p>
                <a:r>
                  <a:rPr lang="en-US" altLang="ko-KR" dirty="0"/>
                  <a:t> Weight</a:t>
                </a:r>
                <a:r>
                  <a:rPr lang="ko-KR" altLang="en-US" dirty="0"/>
                  <a:t>들을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  	# </a:t>
                </a:r>
                <a:r>
                  <a:rPr lang="ko-KR" altLang="en-US" dirty="0"/>
                  <a:t>가중치를 가중치에 반비례한 일정한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대해서 자른다</a:t>
                </a:r>
                <a:endParaRPr lang="en-US" altLang="ko-KR" dirty="0"/>
              </a:p>
              <a:p>
                <a:r>
                  <a:rPr lang="en-US" altLang="ko-KR" dirty="0"/>
                  <a:t>Alleviating the vanishing/exploding gradients instead of Batch normalization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5706E3D-C002-4023-AE5C-0C7B51C6D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09" t="-2490" b="-4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AE1F5C-2608-4593-B1E9-C171E230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7" y="3159063"/>
            <a:ext cx="6836779" cy="1665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27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2BD8C1-E473-4F66-A502-83420702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AC838E-AFA9-475E-8F74-A9C049F01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05229"/>
            <a:ext cx="7886700" cy="2271034"/>
          </a:xfrm>
        </p:spPr>
        <p:txBody>
          <a:bodyPr>
            <a:normAutofit/>
          </a:bodyPr>
          <a:lstStyle/>
          <a:p>
            <a:r>
              <a:rPr lang="en-US" altLang="ko-KR" dirty="0"/>
              <a:t> Shift :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 Rotate : </a:t>
            </a:r>
            <a:r>
              <a:rPr lang="ko-KR" altLang="en-US" dirty="0"/>
              <a:t>회전</a:t>
            </a:r>
            <a:endParaRPr lang="en-US" altLang="ko-KR" dirty="0"/>
          </a:p>
          <a:p>
            <a:r>
              <a:rPr lang="en-US" altLang="ko-KR" dirty="0"/>
              <a:t> Resize : </a:t>
            </a:r>
            <a:r>
              <a:rPr lang="ko-KR" altLang="en-US" dirty="0"/>
              <a:t>사이즈 조절</a:t>
            </a:r>
            <a:endParaRPr lang="en-US" altLang="ko-KR" dirty="0"/>
          </a:p>
          <a:p>
            <a:r>
              <a:rPr lang="en-US" altLang="ko-KR" dirty="0"/>
              <a:t> Contrasts : </a:t>
            </a:r>
            <a:r>
              <a:rPr lang="ko-KR" altLang="en-US" dirty="0"/>
              <a:t>대조</a:t>
            </a:r>
            <a:endParaRPr lang="en-US" altLang="ko-KR" dirty="0"/>
          </a:p>
          <a:p>
            <a:r>
              <a:rPr lang="en-US" altLang="ko-KR" dirty="0"/>
              <a:t> Flip : </a:t>
            </a:r>
            <a:r>
              <a:rPr lang="ko-KR" altLang="en-US" dirty="0"/>
              <a:t>뒤집기</a:t>
            </a:r>
          </a:p>
        </p:txBody>
      </p:sp>
      <p:pic>
        <p:nvPicPr>
          <p:cNvPr id="1026" name="Picture 2" descr="cat data augmentation">
            <a:extLst>
              <a:ext uri="{FF2B5EF4-FFF2-40B4-BE49-F238E27FC236}">
                <a16:creationId xmlns:a16="http://schemas.microsoft.com/office/drawing/2014/main" xmlns="" id="{CF835C92-0E6E-4C8D-A83E-7FFCA486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63" y="3948353"/>
            <a:ext cx="5715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41F39E-1CAB-4A73-B8CA-418B647A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Avoiding Overfitting Through 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91D7D85B-7F89-4CA9-A8BB-616137B9A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7886700" cy="224788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수 많은 파라미터로 이루어진 딥 뉴런 </a:t>
                </a:r>
                <a:r>
                  <a:rPr lang="ko-KR" altLang="en-US" dirty="0" err="1"/>
                  <a:t>네크워크를</a:t>
                </a:r>
                <a:r>
                  <a:rPr lang="ko-KR" altLang="en-US" dirty="0"/>
                  <a:t> 잘 학습시켜보자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Early stopping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2 Regularization</a:t>
                </a:r>
              </a:p>
              <a:p>
                <a:pPr lvl="1"/>
                <a:r>
                  <a:rPr lang="en-US" altLang="ko-KR" dirty="0"/>
                  <a:t>Dropout</a:t>
                </a:r>
              </a:p>
              <a:p>
                <a:pPr lvl="1"/>
                <a:r>
                  <a:rPr lang="en-US" altLang="ko-KR" dirty="0"/>
                  <a:t>Max-norm Regularization</a:t>
                </a:r>
              </a:p>
              <a:p>
                <a:pPr lvl="1"/>
                <a:r>
                  <a:rPr lang="en-US" altLang="ko-KR" dirty="0"/>
                  <a:t>Data augmentation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1D7D85B-7F89-4CA9-A8BB-616137B9A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7886700" cy="2247885"/>
              </a:xfrm>
              <a:blipFill>
                <a:blip r:embed="rId5"/>
                <a:stretch>
                  <a:fillRect l="-696"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egularization">
            <a:extLst>
              <a:ext uri="{FF2B5EF4-FFF2-40B4-BE49-F238E27FC236}">
                <a16:creationId xmlns:a16="http://schemas.microsoft.com/office/drawing/2014/main" xmlns="" id="{78964519-4CBB-4C94-8EA8-4A06ECD8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9" y="4185804"/>
            <a:ext cx="7091723" cy="17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5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8A8F24-D266-4F76-8D90-B14AB8E3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Early stopping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B7565E-F4E3-4E60-BD15-7C418B008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05229"/>
            <a:ext cx="7886700" cy="18196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검증데이터에 대한 성능이 떨어질 때 학습을 멈추는 방법</a:t>
            </a:r>
            <a:endParaRPr lang="en-US" altLang="ko-KR" dirty="0"/>
          </a:p>
          <a:p>
            <a:r>
              <a:rPr lang="ko-KR" altLang="en-US" dirty="0" err="1"/>
              <a:t>텐서플로우는</a:t>
            </a:r>
            <a:r>
              <a:rPr lang="ko-KR" altLang="en-US" dirty="0"/>
              <a:t> </a:t>
            </a:r>
            <a:r>
              <a:rPr lang="en-US" altLang="ko-KR" dirty="0"/>
              <a:t>Step 50</a:t>
            </a:r>
            <a:r>
              <a:rPr lang="ko-KR" altLang="en-US" dirty="0"/>
              <a:t>마다 검증데이터를 </a:t>
            </a:r>
            <a:r>
              <a:rPr lang="ko-KR" altLang="en-US" dirty="0" err="1"/>
              <a:t>평가후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en-US" altLang="ko-KR" b="1" dirty="0"/>
              <a:t>if</a:t>
            </a:r>
            <a:r>
              <a:rPr lang="en-US" altLang="ko-KR" dirty="0"/>
              <a:t> ‘Winner’ snapshot (</a:t>
            </a:r>
            <a:r>
              <a:rPr lang="en-US" altLang="ko-KR" b="1" i="1" dirty="0"/>
              <a:t>t </a:t>
            </a:r>
            <a:r>
              <a:rPr lang="en-US" altLang="ko-KR" dirty="0"/>
              <a:t>) &gt; ‘Winner’ snapshot (</a:t>
            </a:r>
            <a:r>
              <a:rPr lang="en-US" altLang="ko-KR" b="1" i="1" dirty="0"/>
              <a:t>t-1 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Step </a:t>
            </a:r>
            <a:r>
              <a:rPr lang="en-US" altLang="ko-KR" b="1" i="1" dirty="0"/>
              <a:t>t </a:t>
            </a:r>
            <a:r>
              <a:rPr lang="ko-KR" altLang="en-US" dirty="0"/>
              <a:t>를 기록해 둠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Regularization</a:t>
            </a:r>
            <a:r>
              <a:rPr lang="ko-KR" altLang="en-US" dirty="0"/>
              <a:t>와 함께 쓰임</a:t>
            </a:r>
          </a:p>
        </p:txBody>
      </p:sp>
      <p:pic>
        <p:nvPicPr>
          <p:cNvPr id="2050" name="Picture 2" descr="Image result for 학습데이터 검증데이터">
            <a:extLst>
              <a:ext uri="{FF2B5EF4-FFF2-40B4-BE49-F238E27FC236}">
                <a16:creationId xmlns:a16="http://schemas.microsoft.com/office/drawing/2014/main" xmlns="" id="{71A6BB38-8F1C-4227-A1CE-A79084F4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67" y="3691359"/>
            <a:ext cx="3993266" cy="23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C0417849-E003-4D1F-8947-2429E6CA5F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2 Regularization (1)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0417849-E003-4D1F-8947-2429E6CA5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t="-13861"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8E3D4434-E54D-4D2A-BAA5-BF8ED1C392F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7886700" cy="123702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Sparse model: </a:t>
                </a:r>
                <a:r>
                  <a:rPr lang="ko-KR" altLang="en-US" dirty="0"/>
                  <a:t>많은 가중치</a:t>
                </a:r>
                <a:r>
                  <a:rPr lang="en-US" altLang="ko-KR" dirty="0"/>
                  <a:t>(W)</a:t>
                </a:r>
                <a:r>
                  <a:rPr lang="ko-KR" altLang="en-US" dirty="0"/>
                  <a:t>들이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수렴</a:t>
                </a:r>
                <a:endParaRPr lang="en-US" altLang="ko-KR" dirty="0"/>
              </a:p>
              <a:p>
                <a:r>
                  <a:rPr lang="en-US" altLang="ko-KR" dirty="0"/>
                  <a:t>L1-regularization is more likely to create 0-weights</a:t>
                </a:r>
              </a:p>
              <a:p>
                <a:pPr lvl="1"/>
                <a:r>
                  <a:rPr lang="en-US" altLang="ko-KR" dirty="0"/>
                  <a:t>W</a:t>
                </a:r>
                <a:r>
                  <a:rPr lang="pl-PL" altLang="ko-KR" dirty="0"/>
                  <a:t>eights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E3D4434-E54D-4D2A-BAA5-BF8ED1C39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7886700" cy="1237029"/>
              </a:xfrm>
              <a:blipFill>
                <a:blip r:embed="rId13"/>
                <a:stretch>
                  <a:fillRect l="-696" b="-5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C7327B4-5C78-4D0D-8860-A82D845B536F}"/>
              </a:ext>
            </a:extLst>
          </p:cNvPr>
          <p:cNvGrpSpPr/>
          <p:nvPr/>
        </p:nvGrpSpPr>
        <p:grpSpPr>
          <a:xfrm>
            <a:off x="380505" y="2966000"/>
            <a:ext cx="3740304" cy="2589163"/>
            <a:chOff x="388221" y="2881119"/>
            <a:chExt cx="3740304" cy="25891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EDEEAFA-8E27-499E-957A-B4DAB432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79" r="58944"/>
            <a:stretch/>
          </p:blipFill>
          <p:spPr>
            <a:xfrm>
              <a:off x="388221" y="3670282"/>
              <a:ext cx="1728660" cy="180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A9A7D5D8-D559-4D65-A70E-C241C5650A32}"/>
                    </a:ext>
                  </a:extLst>
                </p:cNvPr>
                <p:cNvSpPr/>
                <p:nvPr/>
              </p:nvSpPr>
              <p:spPr>
                <a:xfrm>
                  <a:off x="388221" y="2948926"/>
                  <a:ext cx="17182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9A7D5D8-D559-4D65-A70E-C241C5650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21" y="2948926"/>
                  <a:ext cx="17182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1ABA0EA2-7EDD-4142-8688-579091396C21}"/>
                    </a:ext>
                  </a:extLst>
                </p:cNvPr>
                <p:cNvSpPr/>
                <p:nvPr/>
              </p:nvSpPr>
              <p:spPr>
                <a:xfrm>
                  <a:off x="2299178" y="2881119"/>
                  <a:ext cx="1829347" cy="504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ABA0EA2-7EDD-4142-8688-579091396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178" y="2881119"/>
                  <a:ext cx="1829347" cy="504946"/>
                </a:xfrm>
                <a:prstGeom prst="rect">
                  <a:avLst/>
                </a:prstGeom>
                <a:blipFill>
                  <a:blip r:embed="rId1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B113D96A-55E9-4049-AA0F-0EB57A370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4733" t="668" b="1"/>
            <a:stretch/>
          </p:blipFill>
          <p:spPr>
            <a:xfrm>
              <a:off x="2222564" y="3650991"/>
              <a:ext cx="1905961" cy="179657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3A67BDB8-483D-4510-B448-86A35374ACA0}"/>
              </a:ext>
            </a:extLst>
          </p:cNvPr>
          <p:cNvGrpSpPr/>
          <p:nvPr/>
        </p:nvGrpSpPr>
        <p:grpSpPr>
          <a:xfrm>
            <a:off x="4850670" y="2968703"/>
            <a:ext cx="4150080" cy="2586460"/>
            <a:chOff x="4711773" y="2828124"/>
            <a:chExt cx="4150080" cy="258646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4BE7C22-B5C4-411F-A02D-6EBA2430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898" r="56419"/>
            <a:stretch/>
          </p:blipFill>
          <p:spPr>
            <a:xfrm>
              <a:off x="4805739" y="3720752"/>
              <a:ext cx="1830413" cy="1693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912C55A4-AB80-4B99-91E4-CC8537169652}"/>
                    </a:ext>
                  </a:extLst>
                </p:cNvPr>
                <p:cNvSpPr/>
                <p:nvPr/>
              </p:nvSpPr>
              <p:spPr>
                <a:xfrm>
                  <a:off x="4711773" y="2828124"/>
                  <a:ext cx="1797223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12C55A4-AB80-4B99-91E4-CC8537169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73" y="2828124"/>
                  <a:ext cx="1797223" cy="61093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88821A0A-4254-4410-99AD-1F96DDCCDB09}"/>
                    </a:ext>
                  </a:extLst>
                </p:cNvPr>
                <p:cNvSpPr/>
                <p:nvPr/>
              </p:nvSpPr>
              <p:spPr>
                <a:xfrm>
                  <a:off x="7285026" y="2866815"/>
                  <a:ext cx="1229054" cy="504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8821A0A-4254-4410-99AD-1F96DDCCD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026" y="2866815"/>
                  <a:ext cx="1229054" cy="504946"/>
                </a:xfrm>
                <a:prstGeom prst="rect">
                  <a:avLst/>
                </a:prstGeom>
                <a:blipFill>
                  <a:blip r:embed="rId19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72C54274-AA42-40C3-8419-081472BE3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55694" t="-670"/>
            <a:stretch/>
          </p:blipFill>
          <p:spPr>
            <a:xfrm>
              <a:off x="7001005" y="3602516"/>
              <a:ext cx="1860848" cy="1812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6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0A57201D-CEDE-485C-A747-59A551986F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2 Regularization (2)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A57201D-CEDE-485C-A747-59A551986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61"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B1DFAE95-0E02-4CF3-9BC3-1B0B633D37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649" y="1205229"/>
                <a:ext cx="8087087" cy="145309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L1 Regularization (a single parameter)</a:t>
                </a:r>
              </a:p>
              <a:p>
                <a:pPr lvl="1"/>
                <a:r>
                  <a:rPr lang="en-US" altLang="ko-KR" dirty="0"/>
                  <a:t>Move any weight towards 0, </a:t>
                </a:r>
                <a:r>
                  <a:rPr lang="en-US" altLang="ko-KR" dirty="0">
                    <a:solidFill>
                      <a:srgbClr val="00206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with the same step size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regardless the weight's value</a:t>
                </a:r>
              </a:p>
              <a:p>
                <a:pPr lvl="1"/>
                <a:r>
                  <a:rPr lang="en-US" altLang="ko-KR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= 5,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−0.5 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DFAE95-0E02-4CF3-9BC3-1B0B633D3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649" y="1205229"/>
                <a:ext cx="8087087" cy="1453090"/>
              </a:xfrm>
              <a:blipFill>
                <a:blip r:embed="rId7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enter image description here">
            <a:extLst>
              <a:ext uri="{FF2B5EF4-FFF2-40B4-BE49-F238E27FC236}">
                <a16:creationId xmlns:a16="http://schemas.microsoft.com/office/drawing/2014/main" xmlns="" id="{55702F04-7A5E-4EB5-ADE4-62CB5A86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97" y="3018626"/>
            <a:ext cx="2952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3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0A57201D-CEDE-485C-A747-59A551986F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2 Regularization (3)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A57201D-CEDE-485C-A747-59A551986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t="-13861"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xmlns="" id="{B1DFAE95-0E02-4CF3-9BC3-1B0B633D37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8144960" cy="16923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L2 Regularization (a single parameter)</a:t>
                </a:r>
              </a:p>
              <a:p>
                <a:pPr lvl="1"/>
                <a:r>
                  <a:rPr lang="en-US" altLang="ko-KR" dirty="0"/>
                  <a:t>Move any weight towards 0,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with the halfway step size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depended on the weight's value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= 5,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−0.5 ∗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DFAE95-0E02-4CF3-9BC3-1B0B633D3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650" y="1205229"/>
                <a:ext cx="8144960" cy="1692300"/>
              </a:xfrm>
              <a:blipFill>
                <a:blip r:embed="rId10"/>
                <a:stretch>
                  <a:fillRect l="-524" t="-2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xmlns="" id="{E15BF452-8622-4B55-8FE8-39E4AFD6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00" y="3261228"/>
            <a:ext cx="49053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xmlns="" id="{9EADBA3D-61B0-43F3-B1B9-CE9A6C395E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/>
                  <a:t>2 Regularization (4)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EADBA3D-61B0-43F3-B1B9-CE9A6C395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61" b="-25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B90021-32CF-46F8-9583-69D7AB2BA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L1 regularization</a:t>
            </a:r>
          </a:p>
          <a:p>
            <a:pPr lvl="1"/>
            <a:r>
              <a:rPr lang="en-US" altLang="ko-KR" dirty="0"/>
              <a:t>Weight1: Hidden layer</a:t>
            </a:r>
          </a:p>
          <a:p>
            <a:pPr lvl="1"/>
            <a:r>
              <a:rPr lang="en-US" altLang="ko-KR" dirty="0"/>
              <a:t>Weight2: Output layer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많은 레이어에 적용하기 위해서 새로운 인자를 가진 함수 정의 필요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1724F3-3777-4CC2-836F-351E5B1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13" y="2798995"/>
            <a:ext cx="4200523" cy="14342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973D7B-9407-4E6E-A0B4-077CA823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64" y="4462132"/>
            <a:ext cx="4211420" cy="2005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4D668E-8F5B-4D60-943B-F4D2FE7876CC}"/>
              </a:ext>
            </a:extLst>
          </p:cNvPr>
          <p:cNvSpPr/>
          <p:nvPr/>
        </p:nvSpPr>
        <p:spPr>
          <a:xfrm>
            <a:off x="2071364" y="3838937"/>
            <a:ext cx="4205972" cy="3942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61FF1BF-9D8D-40FA-B372-2AABEF5D2F53}"/>
              </a:ext>
            </a:extLst>
          </p:cNvPr>
          <p:cNvSpPr/>
          <p:nvPr/>
        </p:nvSpPr>
        <p:spPr>
          <a:xfrm>
            <a:off x="2106882" y="5077428"/>
            <a:ext cx="4170454" cy="5015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5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E1FA2F-BA18-4C85-9DF6-2F01DA22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05CA455-ABBD-4A2E-8F2F-E7DF0FC92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379" y="1201371"/>
            <a:ext cx="8177953" cy="606487"/>
          </a:xfrm>
        </p:spPr>
        <p:txBody>
          <a:bodyPr>
            <a:normAutofit/>
          </a:bodyPr>
          <a:lstStyle/>
          <a:p>
            <a:r>
              <a:rPr lang="ko-KR" altLang="en-US" dirty="0"/>
              <a:t>회사직원이 무슨 일을 할지 동전으로 결정한다면 그 경영은 효과적일까</a:t>
            </a:r>
            <a:r>
              <a:rPr lang="en-US" altLang="ko-KR" dirty="0"/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06BDF38-1197-42EB-9C1F-F163A310F5F6}"/>
              </a:ext>
            </a:extLst>
          </p:cNvPr>
          <p:cNvGrpSpPr/>
          <p:nvPr/>
        </p:nvGrpSpPr>
        <p:grpSpPr>
          <a:xfrm>
            <a:off x="3588302" y="2544853"/>
            <a:ext cx="1260676" cy="797688"/>
            <a:chOff x="366531" y="4027991"/>
            <a:chExt cx="1260676" cy="797688"/>
          </a:xfrm>
        </p:grpSpPr>
        <p:pic>
          <p:nvPicPr>
            <p:cNvPr id="1026" name="Picture 2" descr="coin, euro icon">
              <a:extLst>
                <a:ext uri="{FF2B5EF4-FFF2-40B4-BE49-F238E27FC236}">
                  <a16:creationId xmlns:a16="http://schemas.microsoft.com/office/drawing/2014/main" xmlns="" id="{891C3B3A-4513-409E-8CA5-9F1D04D1B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437" y="4217043"/>
              <a:ext cx="577770" cy="57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E66BA831-F764-45EF-99EC-234DDA571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027991"/>
              <a:ext cx="797688" cy="79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D996353-0722-4366-BA51-63A55BF604C8}"/>
              </a:ext>
            </a:extLst>
          </p:cNvPr>
          <p:cNvGrpSpPr/>
          <p:nvPr/>
        </p:nvGrpSpPr>
        <p:grpSpPr>
          <a:xfrm>
            <a:off x="3552892" y="4063825"/>
            <a:ext cx="833098" cy="634789"/>
            <a:chOff x="366531" y="4215167"/>
            <a:chExt cx="800100" cy="610512"/>
          </a:xfrm>
        </p:grpSpPr>
        <p:pic>
          <p:nvPicPr>
            <p:cNvPr id="9" name="Picture 2" descr="coin, euro icon">
              <a:extLst>
                <a:ext uri="{FF2B5EF4-FFF2-40B4-BE49-F238E27FC236}">
                  <a16:creationId xmlns:a16="http://schemas.microsoft.com/office/drawing/2014/main" xmlns="" id="{F316BCA4-8AB7-462D-977F-005EC81B9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89C6FADA-3B6B-4368-9E5B-9C47A5667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D01FF89-87D6-46CB-A0E3-031AEA95C950}"/>
              </a:ext>
            </a:extLst>
          </p:cNvPr>
          <p:cNvGrpSpPr/>
          <p:nvPr/>
        </p:nvGrpSpPr>
        <p:grpSpPr>
          <a:xfrm>
            <a:off x="3705292" y="4216225"/>
            <a:ext cx="833098" cy="634789"/>
            <a:chOff x="366531" y="4215167"/>
            <a:chExt cx="800100" cy="610512"/>
          </a:xfrm>
        </p:grpSpPr>
        <p:pic>
          <p:nvPicPr>
            <p:cNvPr id="12" name="Picture 2" descr="coin, euro icon">
              <a:extLst>
                <a:ext uri="{FF2B5EF4-FFF2-40B4-BE49-F238E27FC236}">
                  <a16:creationId xmlns:a16="http://schemas.microsoft.com/office/drawing/2014/main" xmlns="" id="{6CEC9B9A-04EF-4632-BB8C-85A18D4E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3F463E0A-BD3C-4830-A4D9-0306331C8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7691923-E01A-4B1C-894E-A9A75AD5B274}"/>
              </a:ext>
            </a:extLst>
          </p:cNvPr>
          <p:cNvGrpSpPr/>
          <p:nvPr/>
        </p:nvGrpSpPr>
        <p:grpSpPr>
          <a:xfrm>
            <a:off x="3857692" y="4368625"/>
            <a:ext cx="833098" cy="634789"/>
            <a:chOff x="366531" y="4215167"/>
            <a:chExt cx="800100" cy="610512"/>
          </a:xfrm>
        </p:grpSpPr>
        <p:pic>
          <p:nvPicPr>
            <p:cNvPr id="15" name="Picture 2" descr="coin, euro icon">
              <a:extLst>
                <a:ext uri="{FF2B5EF4-FFF2-40B4-BE49-F238E27FC236}">
                  <a16:creationId xmlns:a16="http://schemas.microsoft.com/office/drawing/2014/main" xmlns="" id="{0B703EDE-CD9A-4542-9E50-F100539AA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A621198C-DC79-414C-AA4E-4DAACDEC2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4ACBC26-5FA2-40A0-8EF0-6966747C7C57}"/>
              </a:ext>
            </a:extLst>
          </p:cNvPr>
          <p:cNvGrpSpPr/>
          <p:nvPr/>
        </p:nvGrpSpPr>
        <p:grpSpPr>
          <a:xfrm>
            <a:off x="4010092" y="4521025"/>
            <a:ext cx="833098" cy="634789"/>
            <a:chOff x="366531" y="4215167"/>
            <a:chExt cx="800100" cy="610512"/>
          </a:xfrm>
        </p:grpSpPr>
        <p:pic>
          <p:nvPicPr>
            <p:cNvPr id="18" name="Picture 2" descr="coin, euro icon">
              <a:extLst>
                <a:ext uri="{FF2B5EF4-FFF2-40B4-BE49-F238E27FC236}">
                  <a16:creationId xmlns:a16="http://schemas.microsoft.com/office/drawing/2014/main" xmlns="" id="{84BED32A-F60E-4700-89E2-6614F77E2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BAFC10ED-379E-4123-A6C8-160F3A0B4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248C46E-BA27-485D-A861-A5B1E5975296}"/>
              </a:ext>
            </a:extLst>
          </p:cNvPr>
          <p:cNvGrpSpPr/>
          <p:nvPr/>
        </p:nvGrpSpPr>
        <p:grpSpPr>
          <a:xfrm>
            <a:off x="4162492" y="4673425"/>
            <a:ext cx="833098" cy="634789"/>
            <a:chOff x="366531" y="4215167"/>
            <a:chExt cx="800100" cy="610512"/>
          </a:xfrm>
        </p:grpSpPr>
        <p:pic>
          <p:nvPicPr>
            <p:cNvPr id="21" name="Picture 2" descr="coin, euro icon">
              <a:extLst>
                <a:ext uri="{FF2B5EF4-FFF2-40B4-BE49-F238E27FC236}">
                  <a16:creationId xmlns:a16="http://schemas.microsoft.com/office/drawing/2014/main" xmlns="" id="{0F940910-D306-44A4-A5CA-0074E7E94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99CAC5D9-36F6-4D21-B169-49FEFC315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3C54427-F453-4B45-91CF-2B30E5463EE4}"/>
              </a:ext>
            </a:extLst>
          </p:cNvPr>
          <p:cNvGrpSpPr/>
          <p:nvPr/>
        </p:nvGrpSpPr>
        <p:grpSpPr>
          <a:xfrm>
            <a:off x="4314892" y="4825825"/>
            <a:ext cx="833098" cy="634789"/>
            <a:chOff x="366531" y="4215167"/>
            <a:chExt cx="800100" cy="610512"/>
          </a:xfrm>
        </p:grpSpPr>
        <p:pic>
          <p:nvPicPr>
            <p:cNvPr id="24" name="Picture 2" descr="coin, euro icon">
              <a:extLst>
                <a:ext uri="{FF2B5EF4-FFF2-40B4-BE49-F238E27FC236}">
                  <a16:creationId xmlns:a16="http://schemas.microsoft.com/office/drawing/2014/main" xmlns="" id="{DC04210A-0FA8-41B5-99DA-F6971CC92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D623D4FD-19E0-4B20-8433-09525654D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5050847C-1BB2-4636-85CA-64BC354225DE}"/>
              </a:ext>
            </a:extLst>
          </p:cNvPr>
          <p:cNvGrpSpPr/>
          <p:nvPr/>
        </p:nvGrpSpPr>
        <p:grpSpPr>
          <a:xfrm>
            <a:off x="4467292" y="4978225"/>
            <a:ext cx="833098" cy="634789"/>
            <a:chOff x="366531" y="4215167"/>
            <a:chExt cx="800100" cy="610512"/>
          </a:xfrm>
        </p:grpSpPr>
        <p:pic>
          <p:nvPicPr>
            <p:cNvPr id="27" name="Picture 2" descr="coin, euro icon">
              <a:extLst>
                <a:ext uri="{FF2B5EF4-FFF2-40B4-BE49-F238E27FC236}">
                  <a16:creationId xmlns:a16="http://schemas.microsoft.com/office/drawing/2014/main" xmlns="" id="{EB3E6848-5CB0-4BCE-896A-4DC83CE13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34" y="4383482"/>
              <a:ext cx="442197" cy="44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business man, employee, general, human, member, office, tie icon">
              <a:extLst>
                <a:ext uri="{FF2B5EF4-FFF2-40B4-BE49-F238E27FC236}">
                  <a16:creationId xmlns:a16="http://schemas.microsoft.com/office/drawing/2014/main" xmlns="" id="{A96FBFA6-806B-4FCD-A8E6-527E2A329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31" y="4215167"/>
              <a:ext cx="610512" cy="61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BA2ED4-7CA6-499A-942F-A8D2A68134EE}"/>
              </a:ext>
            </a:extLst>
          </p:cNvPr>
          <p:cNvSpPr txBox="1"/>
          <p:nvPr/>
        </p:nvSpPr>
        <p:spPr>
          <a:xfrm>
            <a:off x="2345362" y="2781953"/>
            <a:ext cx="123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Single Case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FA62040-E8A4-44CD-9E9F-BDE719C690AD}"/>
              </a:ext>
            </a:extLst>
          </p:cNvPr>
          <p:cNvSpPr txBox="1"/>
          <p:nvPr/>
        </p:nvSpPr>
        <p:spPr>
          <a:xfrm>
            <a:off x="2289871" y="4698402"/>
            <a:ext cx="1506507" cy="32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Multiple Case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7429CE-1036-43D7-AC38-B1CD6E753E94}"/>
              </a:ext>
            </a:extLst>
          </p:cNvPr>
          <p:cNvSpPr txBox="1"/>
          <p:nvPr/>
        </p:nvSpPr>
        <p:spPr>
          <a:xfrm>
            <a:off x="5035138" y="28272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Which task?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B8C4306-E24C-4B9F-8B3B-C9BF002B2312}"/>
              </a:ext>
            </a:extLst>
          </p:cNvPr>
          <p:cNvSpPr txBox="1"/>
          <p:nvPr/>
        </p:nvSpPr>
        <p:spPr>
          <a:xfrm>
            <a:off x="5140510" y="4700096"/>
            <a:ext cx="1506507" cy="32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Which task?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2DD4972-4087-436D-A544-F3668A3C121C}"/>
              </a:ext>
            </a:extLst>
          </p:cNvPr>
          <p:cNvSpPr/>
          <p:nvPr/>
        </p:nvSpPr>
        <p:spPr>
          <a:xfrm>
            <a:off x="2083607" y="3786462"/>
            <a:ext cx="4598298" cy="212394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CD0F22B-1C7C-4711-869C-97485F2FD2AB}"/>
              </a:ext>
            </a:extLst>
          </p:cNvPr>
          <p:cNvSpPr txBox="1"/>
          <p:nvPr/>
        </p:nvSpPr>
        <p:spPr>
          <a:xfrm>
            <a:off x="6151503" y="3556775"/>
            <a:ext cx="123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Robust</a:t>
            </a:r>
            <a:endParaRPr lang="ko-KR" altLang="en-US" sz="1400" dirty="0">
              <a:solidFill>
                <a:srgbClr val="FFC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5582AF-77FD-4B96-AD10-D2A1DB52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BDA52F-4883-4573-9A61-6C8E5200F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각 학습단계마다 유일한 하나의 뉴런네트워크를 생산한다면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10,000 training steps</a:t>
            </a:r>
            <a:r>
              <a:rPr lang="ko-KR" altLang="en-US" dirty="0"/>
              <a:t>에서</a:t>
            </a:r>
            <a:r>
              <a:rPr lang="en-US" altLang="ko-KR" dirty="0"/>
              <a:t> 10,000 </a:t>
            </a:r>
            <a:r>
              <a:rPr lang="ko-KR" altLang="en-US" dirty="0"/>
              <a:t>다른 뉴런네트워크들을 생성</a:t>
            </a:r>
            <a:endParaRPr lang="en-US" altLang="ko-KR" dirty="0"/>
          </a:p>
          <a:p>
            <a:pPr lvl="1"/>
            <a:r>
              <a:rPr lang="ko-KR" altLang="en-US" dirty="0"/>
              <a:t>그 뉴런네트워크들은 상호 의존적인 관계지만 다른 것들 임</a:t>
            </a:r>
            <a:endParaRPr lang="en-US" altLang="ko-KR" dirty="0"/>
          </a:p>
          <a:p>
            <a:pPr lvl="1"/>
            <a:r>
              <a:rPr lang="ko-KR" altLang="en-US" dirty="0"/>
              <a:t>각 단계에서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  <a:r>
              <a:rPr lang="ko-KR" altLang="en-US" dirty="0"/>
              <a:t> 확률로 뉴런들을 제거 </a:t>
            </a:r>
            <a:endParaRPr lang="en-US" altLang="ko-KR" dirty="0"/>
          </a:p>
        </p:txBody>
      </p:sp>
      <p:pic>
        <p:nvPicPr>
          <p:cNvPr id="1026" name="Picture 2" descr="https://mblogthumb-phinf.pstatic.net/20150902_94/lk3436_1441184927907duspe_PNG/RecentPlac.png?type=w2">
            <a:extLst>
              <a:ext uri="{FF2B5EF4-FFF2-40B4-BE49-F238E27FC236}">
                <a16:creationId xmlns:a16="http://schemas.microsoft.com/office/drawing/2014/main" xmlns="" id="{0D470647-661A-45E7-82F5-A902B719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15" y="2831940"/>
            <a:ext cx="3356204" cy="36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blogthumb-phinf.pstatic.net/20150902_94/lk3436_1441184927907duspe_PNG/RecentPlac.png?type=w2">
            <a:extLst>
              <a:ext uri="{FF2B5EF4-FFF2-40B4-BE49-F238E27FC236}">
                <a16:creationId xmlns:a16="http://schemas.microsoft.com/office/drawing/2014/main" xmlns="" id="{E3D5111D-DB98-465A-BC99-9D4DDC101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" b="78056"/>
          <a:stretch/>
        </p:blipFill>
        <p:spPr bwMode="auto">
          <a:xfrm>
            <a:off x="2581515" y="2831940"/>
            <a:ext cx="3311928" cy="7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KoPub돋움체 Light" panose="02020603020101020101" pitchFamily="18" charset="-127"/>
            <a:ea typeface="KoPub돋움체 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</TotalTime>
  <Words>515</Words>
  <Application>Microsoft Macintosh PowerPoint</Application>
  <PresentationFormat>화면 슬라이드 쇼(4:3)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-윤고딕340</vt:lpstr>
      <vt:lpstr>맑은 고딕</vt:lpstr>
      <vt:lpstr>Arial</vt:lpstr>
      <vt:lpstr>Arial Unicode MS</vt:lpstr>
      <vt:lpstr>Calibri</vt:lpstr>
      <vt:lpstr>Calibri Light</vt:lpstr>
      <vt:lpstr>Cambria Math</vt:lpstr>
      <vt:lpstr>KoPub돋움체 Bold</vt:lpstr>
      <vt:lpstr>KoPub돋움체 Light</vt:lpstr>
      <vt:lpstr>Open Sans Light</vt:lpstr>
      <vt:lpstr>Wingdings</vt:lpstr>
      <vt:lpstr>Office 테마</vt:lpstr>
      <vt:lpstr>Avoiding Overfitting Through Regularization</vt:lpstr>
      <vt:lpstr>Avoiding Overfitting Through Regularization</vt:lpstr>
      <vt:lpstr>Early stopping</vt:lpstr>
      <vt:lpstr>L1, L2 Regularization (1)</vt:lpstr>
      <vt:lpstr>L1, L2 Regularization (2)</vt:lpstr>
      <vt:lpstr>L1, L2 Regularization (3)</vt:lpstr>
      <vt:lpstr>L1, L2 Regularization (4)</vt:lpstr>
      <vt:lpstr>Dropout (1)</vt:lpstr>
      <vt:lpstr>Dropout (2)</vt:lpstr>
      <vt:lpstr>Dropout (3)</vt:lpstr>
      <vt:lpstr>Max-Norm Regularization</vt:lpstr>
      <vt:lpstr>Data Augmentation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</dc:creator>
  <cp:lastModifiedBy>김동화</cp:lastModifiedBy>
  <cp:revision>84</cp:revision>
  <dcterms:created xsi:type="dcterms:W3CDTF">2017-07-07T03:52:10Z</dcterms:created>
  <dcterms:modified xsi:type="dcterms:W3CDTF">2017-08-12T05:08:02Z</dcterms:modified>
</cp:coreProperties>
</file>