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95" r:id="rId5"/>
    <p:sldId id="294" r:id="rId6"/>
    <p:sldId id="296" r:id="rId7"/>
    <p:sldId id="293" r:id="rId8"/>
    <p:sldId id="297" r:id="rId9"/>
    <p:sldId id="299" r:id="rId10"/>
    <p:sldId id="300" r:id="rId11"/>
    <p:sldId id="298" r:id="rId12"/>
    <p:sldId id="302" r:id="rId13"/>
    <p:sldId id="305" r:id="rId14"/>
    <p:sldId id="304" r:id="rId15"/>
    <p:sldId id="319" r:id="rId16"/>
    <p:sldId id="303" r:id="rId17"/>
    <p:sldId id="307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315" r:id="rId26"/>
    <p:sldId id="314" r:id="rId27"/>
    <p:sldId id="318" r:id="rId28"/>
    <p:sldId id="316" r:id="rId29"/>
    <p:sldId id="31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6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2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0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9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3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2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4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8DB7-6911-4362-8C62-DEACD5626E48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B24C-9E9D-47B9-9076-B9D6589B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0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5/054_report.pdf" TargetMode="External"/><Relationship Id="rId2" Type="http://schemas.openxmlformats.org/officeDocument/2006/relationships/hyperlink" Target="http://jaejunyoo.blogspot.com/2017/05/marginal-value-of-adaptive-gradient-methods-in-M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still.pub/2017/momentum/" TargetMode="External"/><Relationship Id="rId4" Type="http://schemas.openxmlformats.org/officeDocument/2006/relationships/hyperlink" Target="https://tensorflow.blog/2017/03/22/momentum-nesterov-momentu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5532" y="2267014"/>
            <a:ext cx="12060936" cy="1564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0536" y="820611"/>
            <a:ext cx="9741408" cy="23876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Faster Optimizers</a:t>
            </a:r>
            <a:endParaRPr lang="ko-KR" altLang="en-US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8199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곽대훈</a:t>
            </a:r>
            <a:endParaRPr lang="ko-KR" altLang="en-US" sz="2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8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900" t="17564" r="12239" b="5674"/>
          <a:stretch/>
        </p:blipFill>
        <p:spPr>
          <a:xfrm>
            <a:off x="0" y="0"/>
            <a:ext cx="12192000" cy="68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Momentum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28931" t="52443" r="51287" b="35671"/>
          <a:stretch/>
        </p:blipFill>
        <p:spPr>
          <a:xfrm>
            <a:off x="1444751" y="3694176"/>
            <a:ext cx="4518391" cy="15270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9852" y="2112264"/>
            <a:ext cx="10129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Imagine a bowling ball rolling down a gentle slope on a smooth surface: it will start </a:t>
            </a:r>
          </a:p>
          <a:p>
            <a:r>
              <a:rPr lang="en-US" altLang="ko-KR" sz="2000" dirty="0"/>
              <a:t>out slowly, but it will quickly pick up momentum until it eventually reaches terminal </a:t>
            </a:r>
          </a:p>
          <a:p>
            <a:r>
              <a:rPr lang="en-US" altLang="ko-KR" sz="2000" dirty="0"/>
              <a:t>velocity (if there is some friction or air resistance</a:t>
            </a:r>
            <a:r>
              <a:rPr lang="en-US" altLang="ko-KR" sz="2000" dirty="0" smtClean="0"/>
              <a:t>).</a:t>
            </a:r>
            <a:endParaRPr lang="en-US" altLang="ko-KR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20256" y="3580537"/>
            <a:ext cx="3685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 : learning rate</a:t>
            </a:r>
          </a:p>
          <a:p>
            <a:r>
              <a:rPr lang="en-US" altLang="ko-KR" dirty="0"/>
              <a:t>Beta </a:t>
            </a:r>
            <a:r>
              <a:rPr lang="en-US" altLang="ko-KR" dirty="0" smtClean="0"/>
              <a:t>- like </a:t>
            </a:r>
            <a:r>
              <a:rPr lang="en-US" altLang="ko-KR" dirty="0"/>
              <a:t>fraction, </a:t>
            </a:r>
            <a:r>
              <a:rPr lang="en-US" altLang="ko-KR" dirty="0" smtClean="0"/>
              <a:t>0.9, drawback</a:t>
            </a:r>
          </a:p>
          <a:p>
            <a:r>
              <a:rPr lang="en-US" altLang="ko-KR" dirty="0" smtClean="0"/>
              <a:t>m – like velocity</a:t>
            </a:r>
          </a:p>
          <a:p>
            <a:r>
              <a:rPr lang="en-US" altLang="ko-KR" dirty="0"/>
              <a:t>g</a:t>
            </a:r>
            <a:r>
              <a:rPr lang="en-US" altLang="ko-KR" dirty="0" smtClean="0"/>
              <a:t>radient – like </a:t>
            </a:r>
            <a:r>
              <a:rPr lang="en-US" altLang="ko-KR" dirty="0" smtClean="0"/>
              <a:t>momentum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512552" y="20316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Momentum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4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Momentum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28931" t="52443" r="51287" b="35671"/>
          <a:stretch/>
        </p:blipFill>
        <p:spPr>
          <a:xfrm>
            <a:off x="1444751" y="3694176"/>
            <a:ext cx="4518391" cy="15270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9852" y="2112264"/>
            <a:ext cx="10129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Imagine a bowling ball rolling down a gentle slope on a smooth surface: it will start </a:t>
            </a:r>
          </a:p>
          <a:p>
            <a:r>
              <a:rPr lang="en-US" altLang="ko-KR" sz="2000" dirty="0"/>
              <a:t>out slowly, but it will quickly pick up momentum until it eventually reaches terminal </a:t>
            </a:r>
          </a:p>
          <a:p>
            <a:r>
              <a:rPr lang="en-US" altLang="ko-KR" sz="2000" dirty="0"/>
              <a:t>velocity (if there is some friction or air resistance</a:t>
            </a:r>
            <a:r>
              <a:rPr lang="en-US" altLang="ko-KR" sz="2000" dirty="0" smtClean="0"/>
              <a:t>).</a:t>
            </a:r>
            <a:endParaRPr lang="en-US" altLang="ko-KR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20256" y="3580537"/>
            <a:ext cx="3685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 : learning rate</a:t>
            </a:r>
          </a:p>
          <a:p>
            <a:r>
              <a:rPr lang="en-US" altLang="ko-KR" dirty="0"/>
              <a:t>Beta </a:t>
            </a:r>
            <a:r>
              <a:rPr lang="en-US" altLang="ko-KR" dirty="0" smtClean="0"/>
              <a:t>- like </a:t>
            </a:r>
            <a:r>
              <a:rPr lang="en-US" altLang="ko-KR" dirty="0"/>
              <a:t>fraction, </a:t>
            </a:r>
            <a:r>
              <a:rPr lang="en-US" altLang="ko-KR" dirty="0" smtClean="0"/>
              <a:t>0.9, drawback</a:t>
            </a:r>
          </a:p>
          <a:p>
            <a:r>
              <a:rPr lang="en-US" altLang="ko-KR" dirty="0" smtClean="0"/>
              <a:t>m – like velocity</a:t>
            </a:r>
          </a:p>
          <a:p>
            <a:r>
              <a:rPr lang="en-US" altLang="ko-KR" dirty="0"/>
              <a:t>g</a:t>
            </a:r>
            <a:r>
              <a:rPr lang="en-US" altLang="ko-KR" dirty="0" smtClean="0"/>
              <a:t>radient – like momentum</a:t>
            </a:r>
          </a:p>
          <a:p>
            <a:endParaRPr lang="en-US" altLang="ko-KR" dirty="0"/>
          </a:p>
          <a:p>
            <a:r>
              <a:rPr lang="en-US" altLang="ko-KR" dirty="0" smtClean="0"/>
              <a:t>Terminal velocity -&gt; 1 / (1-beta)</a:t>
            </a:r>
          </a:p>
          <a:p>
            <a:endParaRPr lang="en-US" altLang="ko-KR" dirty="0"/>
          </a:p>
          <a:p>
            <a:r>
              <a:rPr lang="en-US" altLang="ko-KR" dirty="0" smtClean="0"/>
              <a:t>overshoot( friction 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12552" y="20316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Momentum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7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Momentum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45"/>
          <a:stretch/>
        </p:blipFill>
        <p:spPr>
          <a:xfrm>
            <a:off x="849630" y="1626870"/>
            <a:ext cx="10493622" cy="3091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2552" y="20316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Momentum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2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Momentum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26" y="2419350"/>
            <a:ext cx="8420100" cy="247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2552" y="20316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Momentum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8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Momentum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12552" y="20316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Momentum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487" t="50882" r="26667" b="32525"/>
          <a:stretch/>
        </p:blipFill>
        <p:spPr>
          <a:xfrm>
            <a:off x="1781874" y="2898647"/>
            <a:ext cx="8625204" cy="16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NAG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9852" y="1958420"/>
            <a:ext cx="10262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The idea of </a:t>
            </a:r>
            <a:r>
              <a:rPr lang="en-US" altLang="ko-KR" sz="2000" dirty="0" err="1"/>
              <a:t>Nesterov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Momentum optimization, or </a:t>
            </a:r>
          </a:p>
          <a:p>
            <a:r>
              <a:rPr lang="en-US" altLang="ko-KR" sz="2000" dirty="0" err="1" smtClean="0"/>
              <a:t>Nesterov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Accelerated Gradient (NAG), is to measure the </a:t>
            </a:r>
            <a:r>
              <a:rPr lang="en-US" altLang="ko-KR" sz="2000" dirty="0" smtClean="0"/>
              <a:t>gradient </a:t>
            </a:r>
            <a:r>
              <a:rPr lang="en-US" altLang="ko-KR" sz="2000" dirty="0"/>
              <a:t>of the cost function </a:t>
            </a:r>
            <a:endParaRPr lang="en-US" altLang="ko-KR" sz="2000" dirty="0" smtClean="0"/>
          </a:p>
          <a:p>
            <a:r>
              <a:rPr lang="en-US" altLang="ko-KR" sz="2000" dirty="0" smtClean="0"/>
              <a:t>not </a:t>
            </a:r>
            <a:r>
              <a:rPr lang="en-US" altLang="ko-KR" sz="2000" dirty="0"/>
              <a:t>at the local position but slightly ahead in the </a:t>
            </a:r>
            <a:r>
              <a:rPr lang="en-US" altLang="ko-KR" sz="2000" dirty="0" smtClean="0"/>
              <a:t>direction </a:t>
            </a:r>
            <a:r>
              <a:rPr lang="en-US" altLang="ko-KR" sz="2000" dirty="0"/>
              <a:t>of the </a:t>
            </a:r>
            <a:r>
              <a:rPr lang="en-US" altLang="ko-KR" sz="2000" dirty="0" smtClean="0"/>
              <a:t>momentum.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202" t="51457" r="41822" b="35388"/>
          <a:stretch/>
        </p:blipFill>
        <p:spPr>
          <a:xfrm>
            <a:off x="1029852" y="3127927"/>
            <a:ext cx="5550195" cy="1325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2552" y="20316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Momentum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8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NAG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6" y="2065782"/>
            <a:ext cx="6210300" cy="4152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16" y="2994469"/>
            <a:ext cx="4295775" cy="2295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12552" y="20316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Momentum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7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NAG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12552" y="20316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Momentum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604" y="1300440"/>
            <a:ext cx="102057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This small tweak works because in general the momentum vector will be pointing in </a:t>
            </a:r>
          </a:p>
          <a:p>
            <a:r>
              <a:rPr lang="en-US" altLang="ko-KR" sz="2000" dirty="0"/>
              <a:t>the right direction (i.e., toward the optimum), so it will be slightly more accurate to </a:t>
            </a:r>
          </a:p>
          <a:p>
            <a:r>
              <a:rPr lang="en-US" altLang="ko-KR" sz="2000" dirty="0"/>
              <a:t>use the gradient measured a bit farther in that direction rather than using the </a:t>
            </a:r>
            <a:r>
              <a:rPr lang="en-US" altLang="ko-KR" sz="2000" dirty="0" err="1"/>
              <a:t>gradi</a:t>
            </a:r>
            <a:r>
              <a:rPr lang="en-US" altLang="ko-KR" sz="2000" dirty="0"/>
              <a:t>‐ </a:t>
            </a:r>
          </a:p>
          <a:p>
            <a:r>
              <a:rPr lang="en-US" altLang="ko-KR" sz="2000" dirty="0" err="1"/>
              <a:t>ent</a:t>
            </a:r>
            <a:r>
              <a:rPr lang="en-US" altLang="ko-KR" sz="2000" dirty="0"/>
              <a:t> at the original position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1212" t="21566" r="33482" b="19459"/>
          <a:stretch/>
        </p:blipFill>
        <p:spPr>
          <a:xfrm>
            <a:off x="3017519" y="2736551"/>
            <a:ext cx="615391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864" y="2441316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0536" y="1230891"/>
            <a:ext cx="9741408" cy="217054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03 . Adaptive Method</a:t>
            </a:r>
            <a:endParaRPr lang="ko-KR" altLang="en-US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9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41222" y="1720776"/>
            <a:ext cx="10515600" cy="3693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01. GD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263981" y="1720775"/>
            <a:ext cx="10515600" cy="3693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02. Momentum 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Momentum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- NAG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41222" y="3889707"/>
            <a:ext cx="10515600" cy="3693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03. Adaptive 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- </a:t>
            </a:r>
            <a:r>
              <a:rPr lang="en-US" altLang="ko-KR" sz="24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Adagrad</a:t>
            </a:r>
            <a:endParaRPr lang="en-US" altLang="ko-KR" sz="24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- </a:t>
            </a:r>
            <a:r>
              <a:rPr lang="en-US" altLang="ko-KR" sz="24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RMSprop</a:t>
            </a:r>
            <a:endParaRPr lang="en-US" altLang="ko-KR" sz="24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- Adam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263981" y="3885378"/>
            <a:ext cx="10515600" cy="3693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04. etc.</a:t>
            </a:r>
            <a:endParaRPr lang="en-US" altLang="ko-KR" sz="24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5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Adagrad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7311" y="197686"/>
            <a:ext cx="106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Adaptive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7700" y="3592758"/>
            <a:ext cx="102974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The </a:t>
            </a:r>
            <a:r>
              <a:rPr lang="en-US" altLang="ko-KR" sz="2000" dirty="0" err="1"/>
              <a:t>AdaGrad</a:t>
            </a:r>
            <a:r>
              <a:rPr lang="en-US" altLang="ko-KR" sz="2000" dirty="0"/>
              <a:t> algorithm </a:t>
            </a:r>
            <a:r>
              <a:rPr lang="en-US" altLang="ko-KR" sz="2000" dirty="0" smtClean="0"/>
              <a:t>achieves </a:t>
            </a:r>
            <a:r>
              <a:rPr lang="en-US" altLang="ko-KR" sz="2000" dirty="0"/>
              <a:t>this by scaling down the gradient vector along the </a:t>
            </a:r>
          </a:p>
          <a:p>
            <a:r>
              <a:rPr lang="en-US" altLang="ko-KR" sz="2000" dirty="0"/>
              <a:t>steepest </a:t>
            </a:r>
            <a:r>
              <a:rPr lang="en-US" altLang="ko-KR" sz="2000" dirty="0" smtClean="0"/>
              <a:t>dimensions.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 short, this algorithm decays the learning rate, </a:t>
            </a:r>
            <a:endParaRPr lang="en-US" altLang="ko-KR" sz="2000" dirty="0" smtClean="0"/>
          </a:p>
          <a:p>
            <a:r>
              <a:rPr lang="en-US" altLang="ko-KR" sz="2000" dirty="0" smtClean="0"/>
              <a:t>but </a:t>
            </a:r>
            <a:r>
              <a:rPr lang="en-US" altLang="ko-KR" sz="2000" dirty="0"/>
              <a:t>it does so faster for steep </a:t>
            </a:r>
            <a:r>
              <a:rPr lang="en-US" altLang="ko-KR" sz="2000" dirty="0" smtClean="0"/>
              <a:t>dimensions </a:t>
            </a:r>
            <a:r>
              <a:rPr lang="en-US" altLang="ko-KR" sz="2000" dirty="0"/>
              <a:t>than for dimensions with gentler slopes. </a:t>
            </a:r>
            <a:endParaRPr lang="en-US" altLang="ko-KR" sz="2000" dirty="0" smtClean="0"/>
          </a:p>
          <a:p>
            <a:r>
              <a:rPr lang="en-US" altLang="ko-KR" sz="2000" dirty="0" smtClean="0"/>
              <a:t>This </a:t>
            </a:r>
            <a:r>
              <a:rPr lang="en-US" altLang="ko-KR" sz="2000" dirty="0"/>
              <a:t>is called an adaptive learning rate. </a:t>
            </a:r>
          </a:p>
          <a:p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404" t="44054" r="52883" b="43051"/>
          <a:stretch/>
        </p:blipFill>
        <p:spPr>
          <a:xfrm>
            <a:off x="1000748" y="1847423"/>
            <a:ext cx="4168155" cy="15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Adagrad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7311" y="197686"/>
            <a:ext cx="106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Adaptive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2285" t="42680" r="33835" b="26453"/>
          <a:stretch/>
        </p:blipFill>
        <p:spPr>
          <a:xfrm>
            <a:off x="3191256" y="1737359"/>
            <a:ext cx="5925311" cy="30365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5373" y="5126382"/>
            <a:ext cx="8680518" cy="111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Consider the elongated bowl problem </a:t>
            </a:r>
            <a:r>
              <a:rPr lang="en-US" altLang="ko-KR" sz="2000" dirty="0" smtClean="0"/>
              <a:t>again.</a:t>
            </a:r>
          </a:p>
          <a:p>
            <a:r>
              <a:rPr lang="en-US" altLang="ko-KR" sz="2000" dirty="0"/>
              <a:t>It would be </a:t>
            </a:r>
            <a:r>
              <a:rPr lang="en-US" altLang="ko-KR" sz="2000" dirty="0" smtClean="0"/>
              <a:t>nice </a:t>
            </a:r>
            <a:r>
              <a:rPr lang="en-US" altLang="ko-KR" sz="2000" dirty="0"/>
              <a:t>if the algorithm could detect this early on </a:t>
            </a:r>
            <a:endParaRPr lang="en-US" altLang="ko-KR" sz="2000" dirty="0" smtClean="0"/>
          </a:p>
          <a:p>
            <a:r>
              <a:rPr lang="en-US" altLang="ko-KR" sz="2000" dirty="0" smtClean="0"/>
              <a:t>and </a:t>
            </a:r>
            <a:r>
              <a:rPr lang="en-US" altLang="ko-KR" sz="2000" dirty="0"/>
              <a:t>correct its direction to point a bit </a:t>
            </a:r>
            <a:r>
              <a:rPr lang="en-US" altLang="ko-KR" sz="2000" dirty="0" smtClean="0"/>
              <a:t>more </a:t>
            </a:r>
            <a:r>
              <a:rPr lang="en-US" altLang="ko-KR" sz="2000" dirty="0"/>
              <a:t>toward the global optimum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291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Adagrad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7311" y="197686"/>
            <a:ext cx="106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Adaptive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476" y="3693342"/>
            <a:ext cx="971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AdaGrad</a:t>
            </a:r>
            <a:r>
              <a:rPr lang="en-US" altLang="ko-KR" sz="2000" dirty="0"/>
              <a:t> often performs well for simple quadratic problems, but unfortunately it </a:t>
            </a:r>
          </a:p>
          <a:p>
            <a:r>
              <a:rPr lang="en-US" altLang="ko-KR" sz="2000" dirty="0"/>
              <a:t>often stops too early when training neural networks.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404" t="44054" r="52883" b="43051"/>
          <a:stretch/>
        </p:blipFill>
        <p:spPr>
          <a:xfrm>
            <a:off x="939524" y="1948007"/>
            <a:ext cx="4168155" cy="15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RMSProp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7311" y="197686"/>
            <a:ext cx="106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Adaptive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907" y="3381159"/>
            <a:ext cx="11599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RMSProp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algorithm </a:t>
            </a:r>
            <a:r>
              <a:rPr lang="en-US" altLang="ko-KR" sz="2000" dirty="0" smtClean="0"/>
              <a:t>fixes </a:t>
            </a:r>
            <a:r>
              <a:rPr lang="en-US" altLang="ko-KR" sz="2000" dirty="0"/>
              <a:t>this by accumulating only the </a:t>
            </a:r>
            <a:r>
              <a:rPr lang="en-US" altLang="ko-KR" sz="2000" dirty="0" smtClean="0"/>
              <a:t>gradients </a:t>
            </a:r>
          </a:p>
          <a:p>
            <a:r>
              <a:rPr lang="en-US" altLang="ko-KR" sz="2000" dirty="0" smtClean="0"/>
              <a:t>from </a:t>
            </a:r>
            <a:r>
              <a:rPr lang="en-US" altLang="ko-KR" sz="2000" dirty="0"/>
              <a:t>the most recent iterations (as opposed to all the gradients since the </a:t>
            </a:r>
            <a:r>
              <a:rPr lang="en-US" altLang="ko-KR" sz="2000" dirty="0" smtClean="0"/>
              <a:t>beginning </a:t>
            </a:r>
            <a:r>
              <a:rPr lang="en-US" altLang="ko-KR" sz="2000" dirty="0"/>
              <a:t>of training). </a:t>
            </a:r>
            <a:endParaRPr lang="en-US" altLang="ko-KR" sz="2000" dirty="0" smtClean="0"/>
          </a:p>
          <a:p>
            <a:r>
              <a:rPr lang="en-US" altLang="ko-KR" sz="2000" dirty="0" smtClean="0"/>
              <a:t>It </a:t>
            </a:r>
            <a:r>
              <a:rPr lang="en-US" altLang="ko-KR" sz="2000" dirty="0"/>
              <a:t>does so by using exponential decay in the first </a:t>
            </a:r>
            <a:r>
              <a:rPr lang="en-US" altLang="ko-KR" sz="2000" dirty="0" smtClean="0"/>
              <a:t>step.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404" t="44054" r="52883" b="43051"/>
          <a:stretch/>
        </p:blipFill>
        <p:spPr>
          <a:xfrm>
            <a:off x="1165340" y="1517595"/>
            <a:ext cx="4168155" cy="15337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7026" t="53414" r="51301" b="33008"/>
          <a:stretch/>
        </p:blipFill>
        <p:spPr>
          <a:xfrm>
            <a:off x="1165340" y="4726650"/>
            <a:ext cx="4361107" cy="15369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8296" y="531046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eta : 0.9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7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Adam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7311" y="197686"/>
            <a:ext cx="106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Adaptive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387" y="3655479"/>
            <a:ext cx="7605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Adam, </a:t>
            </a:r>
            <a:r>
              <a:rPr lang="en-US" altLang="ko-KR" sz="2000" dirty="0" smtClean="0"/>
              <a:t>which </a:t>
            </a:r>
            <a:r>
              <a:rPr lang="en-US" altLang="ko-KR" sz="2000" dirty="0"/>
              <a:t>stands for adaptive moment estimation, </a:t>
            </a:r>
            <a:endParaRPr lang="en-US" altLang="ko-KR" sz="2000" dirty="0" smtClean="0"/>
          </a:p>
          <a:p>
            <a:r>
              <a:rPr lang="en-US" altLang="ko-KR" sz="2000" dirty="0" smtClean="0"/>
              <a:t>combines </a:t>
            </a:r>
            <a:r>
              <a:rPr lang="en-US" altLang="ko-KR" sz="2000" dirty="0"/>
              <a:t>the ideas of </a:t>
            </a:r>
            <a:r>
              <a:rPr lang="en-US" altLang="ko-KR" sz="2000" dirty="0" smtClean="0"/>
              <a:t>Momentum </a:t>
            </a:r>
            <a:r>
              <a:rPr lang="en-US" altLang="ko-KR" sz="2000" dirty="0"/>
              <a:t>optimization and </a:t>
            </a:r>
            <a:r>
              <a:rPr lang="en-US" altLang="ko-KR" sz="2000" dirty="0" err="1"/>
              <a:t>RMSProp</a:t>
            </a:r>
            <a:r>
              <a:rPr lang="en-US" altLang="ko-KR" sz="2000" dirty="0"/>
              <a:t>: </a:t>
            </a:r>
            <a:endParaRPr lang="en-US" altLang="ko-KR" sz="2000" dirty="0" smtClean="0"/>
          </a:p>
          <a:p>
            <a:r>
              <a:rPr lang="en-US" altLang="ko-KR" sz="2000" dirty="0" smtClean="0"/>
              <a:t>just </a:t>
            </a:r>
            <a:r>
              <a:rPr lang="en-US" altLang="ko-KR" sz="2000" dirty="0"/>
              <a:t>like Momentum optimization it keeps track of </a:t>
            </a:r>
          </a:p>
          <a:p>
            <a:r>
              <a:rPr lang="en-US" altLang="ko-KR" sz="2000" dirty="0"/>
              <a:t>an exponentially decaying average of past gradients, </a:t>
            </a:r>
            <a:endParaRPr lang="en-US" altLang="ko-KR" sz="2000" dirty="0" smtClean="0"/>
          </a:p>
          <a:p>
            <a:r>
              <a:rPr lang="en-US" altLang="ko-KR" sz="2000" dirty="0" smtClean="0"/>
              <a:t>and </a:t>
            </a:r>
            <a:r>
              <a:rPr lang="en-US" altLang="ko-KR" sz="2000" dirty="0"/>
              <a:t>just like </a:t>
            </a:r>
            <a:r>
              <a:rPr lang="en-US" altLang="ko-KR" sz="2000" dirty="0" err="1"/>
              <a:t>RMSProp</a:t>
            </a:r>
            <a:r>
              <a:rPr lang="en-US" altLang="ko-KR" sz="2000" dirty="0"/>
              <a:t> it </a:t>
            </a:r>
            <a:r>
              <a:rPr lang="en-US" altLang="ko-KR" sz="2000" dirty="0" smtClean="0"/>
              <a:t>keeps </a:t>
            </a:r>
            <a:r>
              <a:rPr lang="en-US" altLang="ko-KR" sz="2000" dirty="0"/>
              <a:t>track of </a:t>
            </a:r>
            <a:endParaRPr lang="en-US" altLang="ko-KR" sz="2000" dirty="0" smtClean="0"/>
          </a:p>
          <a:p>
            <a:r>
              <a:rPr lang="en-US" altLang="ko-KR" sz="2000" dirty="0" smtClean="0"/>
              <a:t>an </a:t>
            </a:r>
            <a:r>
              <a:rPr lang="en-US" altLang="ko-KR" sz="2000" dirty="0"/>
              <a:t>exponentially decaying average of past squared </a:t>
            </a:r>
            <a:r>
              <a:rPr lang="en-US" altLang="ko-KR" sz="2000" dirty="0" smtClean="0"/>
              <a:t>gradients.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026" t="53414" r="51301" b="33008"/>
          <a:stretch/>
        </p:blipFill>
        <p:spPr>
          <a:xfrm>
            <a:off x="5831405" y="1663052"/>
            <a:ext cx="4361107" cy="15369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8931" t="52443" r="51287" b="35671"/>
          <a:stretch/>
        </p:blipFill>
        <p:spPr>
          <a:xfrm>
            <a:off x="706387" y="1663052"/>
            <a:ext cx="4518391" cy="1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Adam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7311" y="197686"/>
            <a:ext cx="106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Adaptive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740" t="34763" r="44483" b="27117"/>
          <a:stretch/>
        </p:blipFill>
        <p:spPr>
          <a:xfrm>
            <a:off x="1024128" y="2039113"/>
            <a:ext cx="4727448" cy="3522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6495" y="2039113"/>
            <a:ext cx="69236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If you just look at steps 1, 2, and 5, </a:t>
            </a:r>
            <a:endParaRPr lang="en-US" altLang="ko-KR" sz="2000" dirty="0" smtClean="0"/>
          </a:p>
          <a:p>
            <a:r>
              <a:rPr lang="en-US" altLang="ko-KR" sz="2000" dirty="0" smtClean="0"/>
              <a:t>you </a:t>
            </a:r>
            <a:r>
              <a:rPr lang="en-US" altLang="ko-KR" sz="2000" dirty="0"/>
              <a:t>will notice Adam’s close similarity to both </a:t>
            </a:r>
          </a:p>
          <a:p>
            <a:r>
              <a:rPr lang="en-US" altLang="ko-KR" sz="2000" dirty="0"/>
              <a:t>Momentum optimization and </a:t>
            </a:r>
            <a:r>
              <a:rPr lang="en-US" altLang="ko-KR" sz="2000" dirty="0" err="1"/>
              <a:t>RMSProp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en-US" altLang="ko-KR" sz="2000" dirty="0" smtClean="0"/>
              <a:t>The </a:t>
            </a:r>
            <a:r>
              <a:rPr lang="en-US" altLang="ko-KR" sz="2000" dirty="0"/>
              <a:t>only difference is that step 1 computes </a:t>
            </a:r>
          </a:p>
          <a:p>
            <a:r>
              <a:rPr lang="en-US" altLang="ko-KR" sz="2000" dirty="0"/>
              <a:t>an exponentially decaying average rather than </a:t>
            </a:r>
            <a:endParaRPr lang="en-US" altLang="ko-KR" sz="2000" dirty="0" smtClean="0"/>
          </a:p>
          <a:p>
            <a:r>
              <a:rPr lang="en-US" altLang="ko-KR" sz="2000" dirty="0" smtClean="0"/>
              <a:t>an </a:t>
            </a:r>
            <a:r>
              <a:rPr lang="en-US" altLang="ko-KR" sz="2000" dirty="0"/>
              <a:t>exponentially decaying sum, but </a:t>
            </a:r>
          </a:p>
          <a:p>
            <a:r>
              <a:rPr lang="en-US" altLang="ko-KR" sz="2000" dirty="0"/>
              <a:t>these are actually equivalent except for a constant factor 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en-US" altLang="ko-KR" sz="2000" dirty="0"/>
              <a:t>the decaying average is just </a:t>
            </a:r>
            <a:endParaRPr lang="en-US" altLang="ko-KR" sz="2000" dirty="0" smtClean="0"/>
          </a:p>
          <a:p>
            <a:r>
              <a:rPr lang="en-US" altLang="ko-KR" sz="2000" dirty="0" smtClean="0"/>
              <a:t>1 </a:t>
            </a:r>
            <a:r>
              <a:rPr lang="en-US" altLang="ko-KR" sz="2000" dirty="0"/>
              <a:t>– </a:t>
            </a:r>
            <a:r>
              <a:rPr lang="en-US" altLang="ko-KR" sz="2000" dirty="0" smtClean="0"/>
              <a:t>β </a:t>
            </a:r>
            <a:r>
              <a:rPr lang="en-US" altLang="ko-KR" sz="2000" dirty="0"/>
              <a:t>times the decaying sum).</a:t>
            </a:r>
          </a:p>
        </p:txBody>
      </p:sp>
    </p:spTree>
    <p:extLst>
      <p:ext uri="{BB962C8B-B14F-4D97-AF65-F5344CB8AC3E}">
        <p14:creationId xmlns:p14="http://schemas.microsoft.com/office/powerpoint/2010/main" val="8544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Adam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7311" y="197686"/>
            <a:ext cx="106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Adaptive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740" t="34763" r="44483" b="27117"/>
          <a:stretch/>
        </p:blipFill>
        <p:spPr>
          <a:xfrm>
            <a:off x="1024128" y="2039113"/>
            <a:ext cx="4727448" cy="35224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78788" y="2307857"/>
            <a:ext cx="69834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Steps 3 and 4 are somewhat of a technical detail: </a:t>
            </a:r>
            <a:endParaRPr lang="en-US" altLang="ko-KR" sz="2000" dirty="0" smtClean="0"/>
          </a:p>
          <a:p>
            <a:r>
              <a:rPr lang="en-US" altLang="ko-KR" sz="2000" dirty="0" smtClean="0"/>
              <a:t>since m </a:t>
            </a:r>
            <a:r>
              <a:rPr lang="en-US" altLang="ko-KR" sz="2000" dirty="0"/>
              <a:t>and s are initialized at 0, </a:t>
            </a:r>
            <a:endParaRPr lang="en-US" altLang="ko-KR" sz="2000" dirty="0" smtClean="0"/>
          </a:p>
          <a:p>
            <a:r>
              <a:rPr lang="en-US" altLang="ko-KR" sz="2000" dirty="0" smtClean="0"/>
              <a:t>they </a:t>
            </a:r>
            <a:r>
              <a:rPr lang="en-US" altLang="ko-KR" sz="2000" dirty="0"/>
              <a:t>will be biased toward 0 at the beginning of training, </a:t>
            </a:r>
          </a:p>
          <a:p>
            <a:r>
              <a:rPr lang="en-US" altLang="ko-KR" sz="2000" dirty="0"/>
              <a:t>so these two steps will help boost m and s </a:t>
            </a:r>
            <a:endParaRPr lang="en-US" altLang="ko-KR" sz="2000" dirty="0" smtClean="0"/>
          </a:p>
          <a:p>
            <a:r>
              <a:rPr lang="en-US" altLang="ko-KR" sz="2000" dirty="0" smtClean="0"/>
              <a:t>at </a:t>
            </a:r>
            <a:r>
              <a:rPr lang="en-US" altLang="ko-KR" sz="2000" dirty="0"/>
              <a:t>the beginning of training.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          beta1: 0.9   beta2: 0.999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432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864" y="2441316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0536" y="1230891"/>
            <a:ext cx="9741408" cy="217054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Book</a:t>
            </a:r>
            <a:endParaRPr lang="ko-KR" altLang="en-US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2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864" y="2441316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0536" y="1230891"/>
            <a:ext cx="9741408" cy="217054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04 . </a:t>
            </a:r>
            <a:r>
              <a:rPr lang="en-US" altLang="ko-KR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e</a:t>
            </a:r>
            <a:r>
              <a:rPr lang="en-US" altLang="ko-KR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tc.</a:t>
            </a:r>
            <a:endParaRPr lang="ko-KR" altLang="en-US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5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</a:t>
            </a:r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tc.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054" y="34032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etc.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12" y="1948413"/>
            <a:ext cx="117671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000" dirty="0" smtClean="0"/>
              <a:t>Which optimizer to </a:t>
            </a:r>
            <a:r>
              <a:rPr lang="en-US" altLang="ko-KR" sz="2000" dirty="0"/>
              <a:t>use</a:t>
            </a:r>
            <a:r>
              <a:rPr lang="en-US" altLang="ko-KR" sz="2000" dirty="0" smtClean="0"/>
              <a:t>? Adam or SGD + NAG</a:t>
            </a:r>
          </a:p>
          <a:p>
            <a:pPr fontAlgn="base"/>
            <a:r>
              <a:rPr lang="en-US" altLang="ko-KR" sz="2000" dirty="0" smtClean="0"/>
              <a:t>(</a:t>
            </a:r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jaejunyoo.blogspot.com/2017/05/marginal-value-of-adaptive-gradient-methods-in-ML.html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 smtClean="0"/>
              <a:t>Adam </a:t>
            </a:r>
            <a:r>
              <a:rPr lang="en-US" altLang="ko-KR" sz="2000" dirty="0"/>
              <a:t>+ </a:t>
            </a:r>
            <a:r>
              <a:rPr lang="en-US" altLang="ko-KR" sz="2000" dirty="0" smtClean="0"/>
              <a:t>NAG (</a:t>
            </a:r>
            <a:r>
              <a:rPr lang="en-US" altLang="ko-KR" sz="2000" dirty="0" smtClean="0">
                <a:hlinkClick r:id="rId3"/>
              </a:rPr>
              <a:t>http://cs229.stanford.edu/proj2015/054_report.pdf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 smtClean="0"/>
              <a:t>Learning rate schedule with Adaptive methods</a:t>
            </a:r>
          </a:p>
          <a:p>
            <a:pPr fontAlgn="base"/>
            <a:endParaRPr lang="en-US" altLang="ko-KR" sz="2000" dirty="0" smtClean="0"/>
          </a:p>
          <a:p>
            <a:pPr fontAlgn="base"/>
            <a:r>
              <a:rPr lang="en-US" altLang="ko-KR" sz="2000" dirty="0"/>
              <a:t>NAG implementation tricks (</a:t>
            </a:r>
            <a:r>
              <a:rPr lang="en-US" altLang="ko-KR" sz="2000" dirty="0">
                <a:hlinkClick r:id="rId4"/>
              </a:rPr>
              <a:t>https://tensorflow.blog/2017/03/22/momentum-nesterov-momentum</a:t>
            </a:r>
            <a:r>
              <a:rPr lang="en-US" altLang="ko-KR" sz="2000" dirty="0" smtClean="0">
                <a:hlinkClick r:id="rId4"/>
              </a:rPr>
              <a:t>/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 smtClean="0"/>
              <a:t>Why </a:t>
            </a:r>
            <a:r>
              <a:rPr lang="en-US" altLang="ko-KR" sz="2000" dirty="0"/>
              <a:t>momentum Really </a:t>
            </a:r>
            <a:r>
              <a:rPr lang="en-US" altLang="ko-KR" sz="2000" dirty="0" smtClean="0"/>
              <a:t>Works (</a:t>
            </a:r>
            <a:r>
              <a:rPr lang="en-US" altLang="ko-KR" sz="2000" dirty="0">
                <a:hlinkClick r:id="rId5"/>
              </a:rPr>
              <a:t>https://distill.pub/2017/momentum</a:t>
            </a:r>
            <a:r>
              <a:rPr lang="en-US" altLang="ko-KR" sz="2000" dirty="0" smtClean="0">
                <a:hlinkClick r:id="rId5"/>
              </a:rPr>
              <a:t>/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2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864" y="2441316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0536" y="1230891"/>
            <a:ext cx="9741408" cy="217054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01 . Gradient Descent</a:t>
            </a:r>
            <a:endParaRPr lang="ko-KR" altLang="en-US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2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GD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7416" y="230698"/>
            <a:ext cx="102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Gradient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Descent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0765" y="6537073"/>
            <a:ext cx="7321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https://www.quora.com/Whats-the-difference-between-gradient-descent-and-stochastic-gradient-descent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" y="1399367"/>
            <a:ext cx="8101544" cy="4387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0190" t="33011" r="81161" b="58627"/>
          <a:stretch/>
        </p:blipFill>
        <p:spPr>
          <a:xfrm>
            <a:off x="8624409" y="2675806"/>
            <a:ext cx="2236208" cy="12161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9902" t="56902" r="81807" b="39020"/>
          <a:stretch/>
        </p:blipFill>
        <p:spPr>
          <a:xfrm>
            <a:off x="8624410" y="3891959"/>
            <a:ext cx="2293358" cy="6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GD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7416" y="230698"/>
            <a:ext cx="102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Gradient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Descent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950" t="23601" r="41755" b="55292"/>
          <a:stretch/>
        </p:blipFill>
        <p:spPr>
          <a:xfrm>
            <a:off x="1835544" y="1754846"/>
            <a:ext cx="8517864" cy="2093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9792" t="48862" r="41550" b="41660"/>
          <a:stretch/>
        </p:blipFill>
        <p:spPr>
          <a:xfrm>
            <a:off x="1803255" y="4262055"/>
            <a:ext cx="8846457" cy="969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0765" y="6537073"/>
            <a:ext cx="7321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https://www.quora.com/Whats-the-difference-between-gradient-descent-and-stochastic-gradient-descent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486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GD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7416" y="230698"/>
            <a:ext cx="102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Gradient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Descent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0765" y="6537073"/>
            <a:ext cx="7321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https://www.quora.com/Whats-the-difference-between-gradient-descent-and-stochastic-gradient-descent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81446" y="1678772"/>
            <a:ext cx="90209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GD : (Batch) Gradient Descent</a:t>
            </a:r>
          </a:p>
          <a:p>
            <a:r>
              <a:rPr lang="en-US" altLang="ko-KR" dirty="0" smtClean="0"/>
              <a:t>-Whole training set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SGD : Stochastic Gradient Descent</a:t>
            </a:r>
          </a:p>
          <a:p>
            <a:r>
              <a:rPr lang="en-US" altLang="ko-KR" dirty="0" smtClean="0"/>
              <a:t>-</a:t>
            </a:r>
            <a:r>
              <a:rPr lang="en-US" altLang="ko-KR" dirty="0"/>
              <a:t>Here, the term "stochastic" comes from the fact that </a:t>
            </a:r>
            <a:endParaRPr lang="en-US" altLang="ko-KR" dirty="0" smtClean="0"/>
          </a:p>
          <a:p>
            <a:r>
              <a:rPr lang="en-US" altLang="ko-KR" dirty="0" smtClean="0"/>
              <a:t> the </a:t>
            </a:r>
            <a:r>
              <a:rPr lang="en-US" altLang="ko-KR" dirty="0"/>
              <a:t>gradient based on a single training sample is </a:t>
            </a:r>
            <a:endParaRPr lang="en-US" altLang="ko-KR" dirty="0" smtClean="0"/>
          </a:p>
          <a:p>
            <a:r>
              <a:rPr lang="en-US" altLang="ko-KR" dirty="0" smtClean="0"/>
              <a:t> a </a:t>
            </a:r>
            <a:r>
              <a:rPr lang="en-US" altLang="ko-KR" dirty="0"/>
              <a:t>"stochastic approximation" of the "true" cost gradient.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smtClean="0"/>
              <a:t>Mini-Batch GD : Mini-Batch Gradient Descent</a:t>
            </a:r>
          </a:p>
          <a:p>
            <a:r>
              <a:rPr lang="en-US" altLang="ko-KR" dirty="0" smtClean="0"/>
              <a:t>-Mini-Batch </a:t>
            </a:r>
            <a:r>
              <a:rPr lang="en-US" altLang="ko-KR" dirty="0"/>
              <a:t>Gradient Descent (MB-GD) a compromise between batch GD and SGD. </a:t>
            </a:r>
            <a:endParaRPr lang="en-US" altLang="ko-KR" dirty="0" smtClean="0"/>
          </a:p>
          <a:p>
            <a:r>
              <a:rPr lang="en-US" altLang="ko-KR" dirty="0" smtClean="0"/>
              <a:t> In </a:t>
            </a:r>
            <a:r>
              <a:rPr lang="en-US" altLang="ko-KR" dirty="0"/>
              <a:t>MB-GD, we update the model based on smaller groups of training samples;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1446" y="5535358"/>
            <a:ext cx="61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There are tradeoffs: </a:t>
            </a:r>
            <a:r>
              <a:rPr lang="en-US" altLang="ko-KR" sz="2400" b="1" dirty="0"/>
              <a:t>Correctness</a:t>
            </a:r>
            <a:r>
              <a:rPr lang="en-US" altLang="ko-KR" sz="2400" dirty="0"/>
              <a:t> </a:t>
            </a:r>
            <a:r>
              <a:rPr lang="en-US" altLang="ko-KR" sz="2400" dirty="0" smtClean="0"/>
              <a:t>vs</a:t>
            </a:r>
            <a:r>
              <a:rPr lang="en-US" altLang="ko-KR" sz="2400" dirty="0"/>
              <a:t>. </a:t>
            </a:r>
            <a:r>
              <a:rPr lang="en-US" altLang="ko-KR" sz="2400" b="1" dirty="0" smtClean="0"/>
              <a:t>Speed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19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Paths in parameter space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7416" y="230698"/>
            <a:ext cx="102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Gradient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Descent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2478" y="6557199"/>
            <a:ext cx="5979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https://github.com/ageron/handson-ml/blob/master/04_training_linear_models.ipynb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32369" t="36621" r="34026" b="30501"/>
          <a:stretch/>
        </p:blipFill>
        <p:spPr>
          <a:xfrm>
            <a:off x="1741931" y="1612636"/>
            <a:ext cx="8705089" cy="479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864" y="2441316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0536" y="1230891"/>
            <a:ext cx="9741408" cy="217054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02 . Momentum Method</a:t>
            </a:r>
            <a:endParaRPr lang="ko-KR" altLang="en-US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2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008" y="73804"/>
            <a:ext cx="12060936" cy="96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" y="-13779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GD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488" y="2121743"/>
            <a:ext cx="111135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Regular Gradient Descent will simply take small regular steps down the slope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-&gt; Slow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It </a:t>
            </a:r>
            <a:r>
              <a:rPr lang="en-US" altLang="ko-KR" sz="2400" dirty="0"/>
              <a:t>does not care about what the </a:t>
            </a:r>
            <a:r>
              <a:rPr lang="en-US" altLang="ko-KR" sz="2400" dirty="0" smtClean="0"/>
              <a:t>earlier </a:t>
            </a:r>
            <a:r>
              <a:rPr lang="en-US" altLang="ko-KR" sz="2400" dirty="0"/>
              <a:t>gradients were. </a:t>
            </a:r>
            <a:endParaRPr lang="en-US" altLang="ko-KR" sz="2400" dirty="0" smtClean="0"/>
          </a:p>
          <a:p>
            <a:r>
              <a:rPr lang="en-US" altLang="ko-KR" sz="2400" dirty="0" smtClean="0"/>
              <a:t>If </a:t>
            </a:r>
            <a:r>
              <a:rPr lang="en-US" altLang="ko-KR" sz="2400" dirty="0"/>
              <a:t>the local gradient is tiny, it goes very slowly. </a:t>
            </a:r>
            <a:endParaRPr lang="en-US" altLang="ko-KR" sz="2400" dirty="0" smtClean="0"/>
          </a:p>
          <a:p>
            <a:r>
              <a:rPr lang="en-US" altLang="ko-KR" sz="2400" dirty="0" smtClean="0"/>
              <a:t>-&gt; Next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2552" y="20316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Momentum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Method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0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836</Words>
  <Application>Microsoft Office PowerPoint</Application>
  <PresentationFormat>와이드스크린</PresentationFormat>
  <Paragraphs>174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-윤고딕320</vt:lpstr>
      <vt:lpstr>-윤고딕340</vt:lpstr>
      <vt:lpstr>-윤고딕350</vt:lpstr>
      <vt:lpstr>Arial</vt:lpstr>
      <vt:lpstr>Office 테마</vt:lpstr>
      <vt:lpstr>Faster Optimizers</vt:lpstr>
      <vt:lpstr>CONTENTS</vt:lpstr>
      <vt:lpstr> 01 . Gradient Descent</vt:lpstr>
      <vt:lpstr>GD</vt:lpstr>
      <vt:lpstr>GD</vt:lpstr>
      <vt:lpstr>GD</vt:lpstr>
      <vt:lpstr>Paths in parameter space</vt:lpstr>
      <vt:lpstr> 02 . Momentum Method</vt:lpstr>
      <vt:lpstr>GD</vt:lpstr>
      <vt:lpstr>PowerPoint 프레젠테이션</vt:lpstr>
      <vt:lpstr>Momentum</vt:lpstr>
      <vt:lpstr>Momentum</vt:lpstr>
      <vt:lpstr>Momentum</vt:lpstr>
      <vt:lpstr>Momentum</vt:lpstr>
      <vt:lpstr>Momentum</vt:lpstr>
      <vt:lpstr>NAG</vt:lpstr>
      <vt:lpstr>NAG</vt:lpstr>
      <vt:lpstr>NAG</vt:lpstr>
      <vt:lpstr> 03 . Adaptive Method</vt:lpstr>
      <vt:lpstr>Adagrad</vt:lpstr>
      <vt:lpstr>Adagrad</vt:lpstr>
      <vt:lpstr>Adagrad</vt:lpstr>
      <vt:lpstr>RMSProp</vt:lpstr>
      <vt:lpstr>Adam</vt:lpstr>
      <vt:lpstr>Adam</vt:lpstr>
      <vt:lpstr>Adam</vt:lpstr>
      <vt:lpstr> Book</vt:lpstr>
      <vt:lpstr> 04 . etc.</vt:lpstr>
      <vt:lpstr>etc.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Auto Encoder</dc:title>
  <dc:creator>GwakDaeHoon</dc:creator>
  <cp:lastModifiedBy>GwakDaeHoon</cp:lastModifiedBy>
  <cp:revision>45</cp:revision>
  <dcterms:created xsi:type="dcterms:W3CDTF">2017-05-20T14:02:05Z</dcterms:created>
  <dcterms:modified xsi:type="dcterms:W3CDTF">2017-08-05T06:19:43Z</dcterms:modified>
</cp:coreProperties>
</file>