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74DACD-3610-41D7-B37B-BAF177AF01B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 initials="D" lastIdx="1" clrIdx="0">
    <p:extLst>
      <p:ext uri="{19B8F6BF-5375-455C-9EA6-DF929625EA0E}">
        <p15:presenceInfo xmlns:p15="http://schemas.microsoft.com/office/powerpoint/2012/main" userId="Dee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E6F7-68C0-4E5E-A031-E5DC91298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715A4F-4F41-48C3-B442-3B57C8B15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3A78CE-1B99-4DF6-8634-F067C33D4723}"/>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5E771316-B08A-4918-B067-4DD764D47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5A088-BCF3-463D-A716-891BD3E9D74E}"/>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124212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C09B-347A-408F-AC12-07C601A355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AEAED2-7D20-48EA-B06C-0472A689A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AA284-B1A8-4338-9263-B836D3A74E85}"/>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808EC0DA-624A-4146-BA34-3E41F0E4B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1D89E-15F2-4E59-B9BA-198A718E461C}"/>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139969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8D5FC-0BF8-4A05-807A-960E62E11E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C1F636-663D-4E3C-9121-1D02E1F75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21FA3-42D8-48F2-9470-89F1AA45D057}"/>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179DDB0E-ABA8-44CC-AF10-14FA0C8B5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134CA-E754-49EC-938B-16B31D0F03F1}"/>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189965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6790-198D-4BE2-A58C-D751C6A041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5EB02-7109-4E95-A8A8-54E2F74F3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9A84D-E8A6-43E6-AB14-2163E9358762}"/>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5FCD8815-1A8B-411D-83B5-19238C862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40898-053C-4D80-A502-4778C7C4E274}"/>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224416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6D3C-00CF-42F3-8748-61F764493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F21BEB-B6DC-48AC-9CF3-FA390AA47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F44A6-441A-42E8-B51F-50C3AB66289D}"/>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7D3ED195-43F8-4168-9A62-AED4477CD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EABAA-129C-4455-ADBD-8DBC83306069}"/>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363781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2701-D9EC-4A5A-A39C-252FF8EA3F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95CCF7-FF49-406B-B164-D27BB52F6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6EFDA3-0AD4-4190-962A-297BA63CF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8BF0F9-9D05-4A7A-9D22-888A5F0AE5E8}"/>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6" name="Footer Placeholder 5">
            <a:extLst>
              <a:ext uri="{FF2B5EF4-FFF2-40B4-BE49-F238E27FC236}">
                <a16:creationId xmlns:a16="http://schemas.microsoft.com/office/drawing/2014/main" id="{FCE41D48-9264-40F5-9CE4-A266E663C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E1B4A-3E13-4CF2-BF73-587C1375828A}"/>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288726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9E00-9E47-418C-9C09-2F03485290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3F734-D81F-4AE9-9454-AA01801E6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CE7FB-4864-41C1-907C-E3428773A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274854-56FF-4AA4-9BE7-7228B7C57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028B1-9DA0-463E-BB67-30DF3B4B9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5F757B-FCFF-41EB-870C-1B1E9EEB89E0}"/>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8" name="Footer Placeholder 7">
            <a:extLst>
              <a:ext uri="{FF2B5EF4-FFF2-40B4-BE49-F238E27FC236}">
                <a16:creationId xmlns:a16="http://schemas.microsoft.com/office/drawing/2014/main" id="{E0B786BF-0030-4886-B432-49CF710D92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24BD0-8489-4D96-862D-EB29816F17B0}"/>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121704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994E-6F22-4A27-B26B-A91B236C1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04D1D9-F860-496B-96DE-60F209A15DDD}"/>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4" name="Footer Placeholder 3">
            <a:extLst>
              <a:ext uri="{FF2B5EF4-FFF2-40B4-BE49-F238E27FC236}">
                <a16:creationId xmlns:a16="http://schemas.microsoft.com/office/drawing/2014/main" id="{11F29F5E-AEDA-44EB-95F0-55F852715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3D1A34-A791-4C8A-AFDC-891AB50AB7D1}"/>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396660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53097-9EA3-4257-8D71-D85BAD9D9F06}"/>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3" name="Footer Placeholder 2">
            <a:extLst>
              <a:ext uri="{FF2B5EF4-FFF2-40B4-BE49-F238E27FC236}">
                <a16:creationId xmlns:a16="http://schemas.microsoft.com/office/drawing/2014/main" id="{4720DB96-5644-401D-A98A-A04FE94060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D9E14-5FD9-4EFD-B73D-BD7AAECC7470}"/>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16585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DEEC-9C1E-4B82-A7C4-635D86866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DB62BE-F94F-47E4-A34D-D970538D8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04AA5-3D7E-4EC2-B316-2D8E88C7B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967F8-E5B0-4AE2-97BD-89F0AF498403}"/>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6" name="Footer Placeholder 5">
            <a:extLst>
              <a:ext uri="{FF2B5EF4-FFF2-40B4-BE49-F238E27FC236}">
                <a16:creationId xmlns:a16="http://schemas.microsoft.com/office/drawing/2014/main" id="{95BB4D6E-FB4E-470B-B5A8-0486BEFA3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279A0-AE3B-45A5-80DF-78D30EC60EBB}"/>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354641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57C0-17C0-4EF0-99F8-3239D3AF7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7491A3-936A-4982-829A-9D69904F9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03FE0F-B23A-4916-8CBA-314C22A7C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734BE-16A0-4929-B79F-E888FE8432F0}"/>
              </a:ext>
            </a:extLst>
          </p:cNvPr>
          <p:cNvSpPr>
            <a:spLocks noGrp="1"/>
          </p:cNvSpPr>
          <p:nvPr>
            <p:ph type="dt" sz="half" idx="10"/>
          </p:nvPr>
        </p:nvSpPr>
        <p:spPr/>
        <p:txBody>
          <a:bodyPr/>
          <a:lstStyle/>
          <a:p>
            <a:fld id="{B84C9E3D-04FC-4BD7-A8F9-D98C1892A0CC}" type="datetimeFigureOut">
              <a:rPr lang="en-IN" smtClean="0"/>
              <a:t>28-02-2023</a:t>
            </a:fld>
            <a:endParaRPr lang="en-IN"/>
          </a:p>
        </p:txBody>
      </p:sp>
      <p:sp>
        <p:nvSpPr>
          <p:cNvPr id="6" name="Footer Placeholder 5">
            <a:extLst>
              <a:ext uri="{FF2B5EF4-FFF2-40B4-BE49-F238E27FC236}">
                <a16:creationId xmlns:a16="http://schemas.microsoft.com/office/drawing/2014/main" id="{D4C0117F-FBA7-4496-8738-6EC197FC2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F40F93-184E-4113-9BF6-99F5B6C02DEF}"/>
              </a:ext>
            </a:extLst>
          </p:cNvPr>
          <p:cNvSpPr>
            <a:spLocks noGrp="1"/>
          </p:cNvSpPr>
          <p:nvPr>
            <p:ph type="sldNum" sz="quarter" idx="12"/>
          </p:nvPr>
        </p:nvSpPr>
        <p:spPr/>
        <p:txBody>
          <a:bodyPr/>
          <a:lstStyle/>
          <a:p>
            <a:fld id="{5FA5C856-AEC0-4EA0-A672-BF74703A9A9A}" type="slidenum">
              <a:rPr lang="en-IN" smtClean="0"/>
              <a:t>‹#›</a:t>
            </a:fld>
            <a:endParaRPr lang="en-IN"/>
          </a:p>
        </p:txBody>
      </p:sp>
    </p:spTree>
    <p:extLst>
      <p:ext uri="{BB962C8B-B14F-4D97-AF65-F5344CB8AC3E}">
        <p14:creationId xmlns:p14="http://schemas.microsoft.com/office/powerpoint/2010/main" val="21055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E7CB6-09D2-4102-9255-0D95400CC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9CA5D-7B01-471A-8AA1-1FA4833B2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A4609-E765-4D85-8B98-85333991B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C9E3D-04FC-4BD7-A8F9-D98C1892A0CC}" type="datetimeFigureOut">
              <a:rPr lang="en-IN" smtClean="0"/>
              <a:t>28-02-2023</a:t>
            </a:fld>
            <a:endParaRPr lang="en-IN"/>
          </a:p>
        </p:txBody>
      </p:sp>
      <p:sp>
        <p:nvSpPr>
          <p:cNvPr id="5" name="Footer Placeholder 4">
            <a:extLst>
              <a:ext uri="{FF2B5EF4-FFF2-40B4-BE49-F238E27FC236}">
                <a16:creationId xmlns:a16="http://schemas.microsoft.com/office/drawing/2014/main" id="{472A3FE3-6C4D-4A0F-AEDD-8E25E4E3E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5E090-4BA8-4044-A59F-03E0B4D84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5C856-AEC0-4EA0-A672-BF74703A9A9A}" type="slidenum">
              <a:rPr lang="en-IN" smtClean="0"/>
              <a:t>‹#›</a:t>
            </a:fld>
            <a:endParaRPr lang="en-IN"/>
          </a:p>
        </p:txBody>
      </p:sp>
    </p:spTree>
    <p:extLst>
      <p:ext uri="{BB962C8B-B14F-4D97-AF65-F5344CB8AC3E}">
        <p14:creationId xmlns:p14="http://schemas.microsoft.com/office/powerpoint/2010/main" val="95628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9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6BE36-E3FA-4F1E-B429-318A1C95494F}"/>
              </a:ext>
            </a:extLst>
          </p:cNvPr>
          <p:cNvSpPr>
            <a:spLocks noGrp="1"/>
          </p:cNvSpPr>
          <p:nvPr>
            <p:ph type="title"/>
          </p:nvPr>
        </p:nvSpPr>
        <p:spPr>
          <a:xfrm>
            <a:off x="838200" y="365125"/>
            <a:ext cx="10515600" cy="6169899"/>
          </a:xfrm>
        </p:spPr>
        <p:txBody>
          <a:bodyPr/>
          <a:lstStyle/>
          <a:p>
            <a:pPr algn="ctr"/>
            <a:r>
              <a:rPr lang="en-US" sz="6600" dirty="0"/>
              <a:t>      HTML</a:t>
            </a:r>
            <a:r>
              <a:rPr lang="en-US" dirty="0"/>
              <a:t> </a:t>
            </a:r>
            <a:r>
              <a:rPr lang="en-US" sz="6600" dirty="0"/>
              <a:t>Tags Explain File</a:t>
            </a:r>
            <a:endParaRPr lang="en-IN" sz="6600" dirty="0"/>
          </a:p>
        </p:txBody>
      </p:sp>
    </p:spTree>
    <p:extLst>
      <p:ext uri="{BB962C8B-B14F-4D97-AF65-F5344CB8AC3E}">
        <p14:creationId xmlns:p14="http://schemas.microsoft.com/office/powerpoint/2010/main" val="338644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2E25-7BBE-4223-9731-B9BDFC6116C7}"/>
              </a:ext>
            </a:extLst>
          </p:cNvPr>
          <p:cNvSpPr>
            <a:spLocks noGrp="1"/>
          </p:cNvSpPr>
          <p:nvPr>
            <p:ph type="title"/>
          </p:nvPr>
        </p:nvSpPr>
        <p:spPr/>
        <p:txBody>
          <a:bodyPr/>
          <a:lstStyle/>
          <a:p>
            <a:r>
              <a:rPr lang="en-US" dirty="0"/>
              <a:t>&lt;figure&gt; Tag</a:t>
            </a:r>
            <a:endParaRPr lang="en-IN" dirty="0"/>
          </a:p>
        </p:txBody>
      </p:sp>
      <p:sp>
        <p:nvSpPr>
          <p:cNvPr id="3" name="Content Placeholder 2">
            <a:extLst>
              <a:ext uri="{FF2B5EF4-FFF2-40B4-BE49-F238E27FC236}">
                <a16:creationId xmlns:a16="http://schemas.microsoft.com/office/drawing/2014/main" id="{C4E6FCCE-B857-4049-AD63-D4A230D7C115}"/>
              </a:ext>
            </a:extLst>
          </p:cNvPr>
          <p:cNvSpPr>
            <a:spLocks noGrp="1"/>
          </p:cNvSpPr>
          <p:nvPr>
            <p:ph idx="1"/>
          </p:nvPr>
        </p:nvSpPr>
        <p:spPr/>
        <p:txBody>
          <a:bodyPr>
            <a:normAutofit fontScale="92500" lnSpcReduction="10000"/>
          </a:bodyPr>
          <a:lstStyle/>
          <a:p>
            <a:r>
              <a:rPr lang="en-US" dirty="0"/>
              <a:t> The &lt;figure&gt; tag specifies self-contained content, like illustrations, diagrams, photos, code listings, etc.</a:t>
            </a:r>
          </a:p>
          <a:p>
            <a:r>
              <a:rPr lang="en-US" dirty="0"/>
              <a:t> While the content of the &lt;figure&gt; element is related to the main flow, its position is independent of the main flow, and if removed it should not affect the flow of the document.</a:t>
            </a:r>
          </a:p>
          <a:p>
            <a:r>
              <a:rPr lang="en-US" dirty="0"/>
              <a:t> Tip: The &lt;</a:t>
            </a:r>
            <a:r>
              <a:rPr lang="en-US" dirty="0" err="1"/>
              <a:t>figcaption</a:t>
            </a:r>
            <a:r>
              <a:rPr lang="en-US" dirty="0"/>
              <a:t>&gt; element is used to add a caption for the &lt;figure&gt; element.</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figure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="pic_trulli.jpg"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Trulli</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="width:100%&gt;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figcaption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Fig.1 - </a:t>
            </a:r>
            <a:r>
              <a:rPr lang="en-IN" b="0" i="0" dirty="0" err="1">
                <a:solidFill>
                  <a:srgbClr val="000000"/>
                </a:solidFill>
                <a:effectLst/>
                <a:latin typeface="Consolas" panose="020B0609020204030204" pitchFamily="49" charset="0"/>
              </a:rPr>
              <a:t>Trulli</a:t>
            </a:r>
            <a:r>
              <a:rPr lang="en-IN" b="0" i="0" dirty="0">
                <a:solidFill>
                  <a:srgbClr val="000000"/>
                </a:solidFill>
                <a:effectLst/>
                <a:latin typeface="Consolas" panose="020B0609020204030204" pitchFamily="49" charset="0"/>
              </a:rPr>
              <a:t>, Puglia, Italy.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figcaption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/figure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80646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CB5D-B66A-4E26-B15E-0CC944E8E121}"/>
              </a:ext>
            </a:extLst>
          </p:cNvPr>
          <p:cNvSpPr>
            <a:spLocks noGrp="1"/>
          </p:cNvSpPr>
          <p:nvPr>
            <p:ph type="title"/>
          </p:nvPr>
        </p:nvSpPr>
        <p:spPr/>
        <p:txBody>
          <a:bodyPr/>
          <a:lstStyle/>
          <a:p>
            <a:r>
              <a:rPr lang="en-US" dirty="0"/>
              <a:t>&lt;footer&gt; Tag</a:t>
            </a:r>
            <a:endParaRPr lang="en-IN" dirty="0"/>
          </a:p>
        </p:txBody>
      </p:sp>
      <p:sp>
        <p:nvSpPr>
          <p:cNvPr id="3" name="Content Placeholder 2">
            <a:extLst>
              <a:ext uri="{FF2B5EF4-FFF2-40B4-BE49-F238E27FC236}">
                <a16:creationId xmlns:a16="http://schemas.microsoft.com/office/drawing/2014/main" id="{385A9D4B-DE50-446D-B5D8-12E341AA5B3F}"/>
              </a:ext>
            </a:extLst>
          </p:cNvPr>
          <p:cNvSpPr>
            <a:spLocks noGrp="1"/>
          </p:cNvSpPr>
          <p:nvPr>
            <p:ph idx="1"/>
          </p:nvPr>
        </p:nvSpPr>
        <p:spPr/>
        <p:txBody>
          <a:bodyPr>
            <a:normAutofit lnSpcReduction="10000"/>
          </a:bodyPr>
          <a:lstStyle/>
          <a:p>
            <a:r>
              <a:rPr lang="en-US" dirty="0"/>
              <a:t> The &lt;footer&gt; tag defines a footer for a document or section.</a:t>
            </a:r>
          </a:p>
          <a:p>
            <a:r>
              <a:rPr lang="en-US" dirty="0"/>
              <a:t> A &lt;footer&gt; element typically contains:</a:t>
            </a:r>
          </a:p>
          <a:p>
            <a:pPr marL="514350" indent="-514350">
              <a:buFont typeface="+mj-lt"/>
              <a:buAutoNum type="arabicPeriod"/>
            </a:pPr>
            <a:r>
              <a:rPr lang="en-US" dirty="0"/>
              <a:t>authorship information</a:t>
            </a:r>
          </a:p>
          <a:p>
            <a:pPr marL="514350" indent="-514350">
              <a:buFont typeface="+mj-lt"/>
              <a:buAutoNum type="arabicPeriod"/>
            </a:pPr>
            <a:r>
              <a:rPr lang="en-US" dirty="0"/>
              <a:t>copyright information</a:t>
            </a:r>
          </a:p>
          <a:p>
            <a:pPr marL="514350" indent="-514350">
              <a:buFont typeface="+mj-lt"/>
              <a:buAutoNum type="arabicPeriod"/>
            </a:pPr>
            <a:r>
              <a:rPr lang="en-US" dirty="0"/>
              <a:t>contact information</a:t>
            </a:r>
          </a:p>
          <a:p>
            <a:pPr marL="514350" indent="-514350">
              <a:buFont typeface="+mj-lt"/>
              <a:buAutoNum type="arabicPeriod"/>
            </a:pPr>
            <a:r>
              <a:rPr lang="en-US" dirty="0"/>
              <a:t>sitemap</a:t>
            </a:r>
          </a:p>
          <a:p>
            <a:pPr marL="514350" indent="-514350">
              <a:buFont typeface="+mj-lt"/>
              <a:buAutoNum type="arabicPeriod"/>
            </a:pPr>
            <a:r>
              <a:rPr lang="en-US" dirty="0"/>
              <a:t>back to top links</a:t>
            </a:r>
          </a:p>
          <a:p>
            <a:pPr marL="514350" indent="-514350">
              <a:buFont typeface="+mj-lt"/>
              <a:buAutoNum type="arabicPeriod"/>
            </a:pPr>
            <a:r>
              <a:rPr lang="en-US" dirty="0"/>
              <a:t>related documents</a:t>
            </a:r>
          </a:p>
          <a:p>
            <a:r>
              <a:rPr lang="en-IN" dirty="0"/>
              <a:t> </a:t>
            </a:r>
            <a:r>
              <a:rPr lang="en-US" dirty="0"/>
              <a:t>You can have several &lt;footer&gt; elements in one document.</a:t>
            </a:r>
            <a:endParaRPr lang="en-IN" dirty="0"/>
          </a:p>
        </p:txBody>
      </p:sp>
    </p:spTree>
    <p:extLst>
      <p:ext uri="{BB962C8B-B14F-4D97-AF65-F5344CB8AC3E}">
        <p14:creationId xmlns:p14="http://schemas.microsoft.com/office/powerpoint/2010/main" val="112417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9E37-89AB-4FAF-A4F5-FBFFE08D4F09}"/>
              </a:ext>
            </a:extLst>
          </p:cNvPr>
          <p:cNvSpPr>
            <a:spLocks noGrp="1"/>
          </p:cNvSpPr>
          <p:nvPr>
            <p:ph type="title"/>
          </p:nvPr>
        </p:nvSpPr>
        <p:spPr/>
        <p:txBody>
          <a:bodyPr/>
          <a:lstStyle/>
          <a:p>
            <a:r>
              <a:rPr lang="en-US" dirty="0"/>
              <a:t>&lt;footer&gt; Tag Code</a:t>
            </a:r>
            <a:endParaRPr lang="en-IN" dirty="0"/>
          </a:p>
        </p:txBody>
      </p:sp>
      <p:sp>
        <p:nvSpPr>
          <p:cNvPr id="3" name="Content Placeholder 2">
            <a:extLst>
              <a:ext uri="{FF2B5EF4-FFF2-40B4-BE49-F238E27FC236}">
                <a16:creationId xmlns:a16="http://schemas.microsoft.com/office/drawing/2014/main" id="{8CB0BA3A-F7DD-420B-A56C-9311A6E67A98}"/>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footer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Author: Hege </a:t>
            </a:r>
            <a:r>
              <a:rPr lang="en-US" b="0" i="0" dirty="0" err="1">
                <a:solidFill>
                  <a:srgbClr val="000000"/>
                </a:solidFill>
                <a:effectLst/>
                <a:latin typeface="Consolas" panose="020B0609020204030204" pitchFamily="49" charset="0"/>
              </a:rPr>
              <a:t>Refsnes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="mailto:hege@example.com"&gt;</a:t>
            </a:r>
            <a:r>
              <a:rPr lang="en-US" b="0" i="0" dirty="0">
                <a:solidFill>
                  <a:srgbClr val="000000"/>
                </a:solidFill>
                <a:effectLst/>
                <a:latin typeface="Consolas" panose="020B0609020204030204" pitchFamily="49" charset="0"/>
              </a:rPr>
              <a:t>hege@example.com</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/footer</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66999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4C51-F57B-4F0C-9598-B2428EFB662D}"/>
              </a:ext>
            </a:extLst>
          </p:cNvPr>
          <p:cNvSpPr>
            <a:spLocks noGrp="1"/>
          </p:cNvSpPr>
          <p:nvPr>
            <p:ph type="title"/>
          </p:nvPr>
        </p:nvSpPr>
        <p:spPr/>
        <p:txBody>
          <a:bodyPr/>
          <a:lstStyle/>
          <a:p>
            <a:r>
              <a:rPr lang="en-US" dirty="0"/>
              <a:t>&lt;header&gt; Tag</a:t>
            </a:r>
            <a:endParaRPr lang="en-IN" dirty="0"/>
          </a:p>
        </p:txBody>
      </p:sp>
      <p:sp>
        <p:nvSpPr>
          <p:cNvPr id="3" name="Content Placeholder 2">
            <a:extLst>
              <a:ext uri="{FF2B5EF4-FFF2-40B4-BE49-F238E27FC236}">
                <a16:creationId xmlns:a16="http://schemas.microsoft.com/office/drawing/2014/main" id="{67B818EA-EBE7-4770-BD8C-7749480831C2}"/>
              </a:ext>
            </a:extLst>
          </p:cNvPr>
          <p:cNvSpPr>
            <a:spLocks noGrp="1"/>
          </p:cNvSpPr>
          <p:nvPr>
            <p:ph idx="1"/>
          </p:nvPr>
        </p:nvSpPr>
        <p:spPr/>
        <p:txBody>
          <a:bodyPr>
            <a:normAutofit/>
          </a:bodyPr>
          <a:lstStyle/>
          <a:p>
            <a:r>
              <a:rPr lang="en-US" dirty="0"/>
              <a:t> The &lt;header&gt; element represents a container for introductory content or a set of navigational links.</a:t>
            </a:r>
          </a:p>
          <a:p>
            <a:r>
              <a:rPr lang="en-US" dirty="0"/>
              <a:t> A &lt;header&gt; element typically contains:</a:t>
            </a:r>
          </a:p>
          <a:p>
            <a:pPr marL="514350" indent="-514350">
              <a:buFont typeface="+mj-lt"/>
              <a:buAutoNum type="arabicPeriod"/>
            </a:pPr>
            <a:r>
              <a:rPr lang="en-US" dirty="0"/>
              <a:t>one or more heading elements (&lt;h1&gt; - &lt;h6&gt;)</a:t>
            </a:r>
          </a:p>
          <a:p>
            <a:pPr marL="514350" indent="-514350">
              <a:buFont typeface="+mj-lt"/>
              <a:buAutoNum type="arabicPeriod"/>
            </a:pPr>
            <a:r>
              <a:rPr lang="en-US" dirty="0"/>
              <a:t>logo or icon</a:t>
            </a:r>
          </a:p>
          <a:p>
            <a:pPr marL="514350" indent="-514350">
              <a:buFont typeface="+mj-lt"/>
              <a:buAutoNum type="arabicPeriod"/>
            </a:pPr>
            <a:r>
              <a:rPr lang="en-US" dirty="0"/>
              <a:t>authorship information</a:t>
            </a:r>
          </a:p>
          <a:p>
            <a:r>
              <a:rPr lang="en-US" dirty="0"/>
              <a:t> Note: You can have several &lt;header&gt; elements in one HTML document. However, &lt;header&gt; cannot be placed within a &lt;footer&gt;, &lt;address&gt; or another &lt;header&gt; element.</a:t>
            </a:r>
          </a:p>
        </p:txBody>
      </p:sp>
    </p:spTree>
    <p:extLst>
      <p:ext uri="{BB962C8B-B14F-4D97-AF65-F5344CB8AC3E}">
        <p14:creationId xmlns:p14="http://schemas.microsoft.com/office/powerpoint/2010/main" val="284020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EA91-1BC9-4C2B-99D3-57E464998D08}"/>
              </a:ext>
            </a:extLst>
          </p:cNvPr>
          <p:cNvSpPr>
            <a:spLocks noGrp="1"/>
          </p:cNvSpPr>
          <p:nvPr>
            <p:ph type="title"/>
          </p:nvPr>
        </p:nvSpPr>
        <p:spPr/>
        <p:txBody>
          <a:bodyPr/>
          <a:lstStyle/>
          <a:p>
            <a:r>
              <a:rPr lang="en-US" dirty="0"/>
              <a:t>&lt;header&gt; Tag Code</a:t>
            </a:r>
            <a:endParaRPr lang="en-IN" dirty="0"/>
          </a:p>
        </p:txBody>
      </p:sp>
      <p:sp>
        <p:nvSpPr>
          <p:cNvPr id="3" name="Content Placeholder 2">
            <a:extLst>
              <a:ext uri="{FF2B5EF4-FFF2-40B4-BE49-F238E27FC236}">
                <a16:creationId xmlns:a16="http://schemas.microsoft.com/office/drawing/2014/main" id="{14382440-547D-4519-9027-72A7CD7C623F}"/>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article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header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heading here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Posted by John Doe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additional information here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/header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Lorem Ipsum dolor set </a:t>
            </a:r>
            <a:r>
              <a:rPr lang="en-US" b="0" i="0" dirty="0" err="1">
                <a:solidFill>
                  <a:srgbClr val="000000"/>
                </a:solidFill>
                <a:effectLst/>
                <a:latin typeface="Consolas" panose="020B0609020204030204" pitchFamily="49" charset="0"/>
              </a:rPr>
              <a:t>amet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/article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33781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39A3-36E0-48BB-8892-E33F1DE1F0D1}"/>
              </a:ext>
            </a:extLst>
          </p:cNvPr>
          <p:cNvSpPr>
            <a:spLocks noGrp="1"/>
          </p:cNvSpPr>
          <p:nvPr>
            <p:ph type="title"/>
          </p:nvPr>
        </p:nvSpPr>
        <p:spPr/>
        <p:txBody>
          <a:bodyPr/>
          <a:lstStyle/>
          <a:p>
            <a:r>
              <a:rPr lang="en-US" dirty="0"/>
              <a:t>&lt;</a:t>
            </a:r>
            <a:r>
              <a:rPr lang="en-US" dirty="0" err="1"/>
              <a:t>hgroup</a:t>
            </a:r>
            <a:r>
              <a:rPr lang="en-US" dirty="0"/>
              <a:t>&gt; Tag</a:t>
            </a:r>
            <a:endParaRPr lang="en-IN" dirty="0"/>
          </a:p>
        </p:txBody>
      </p:sp>
      <p:sp>
        <p:nvSpPr>
          <p:cNvPr id="3" name="Content Placeholder 2">
            <a:extLst>
              <a:ext uri="{FF2B5EF4-FFF2-40B4-BE49-F238E27FC236}">
                <a16:creationId xmlns:a16="http://schemas.microsoft.com/office/drawing/2014/main" id="{3F367B44-3A7D-4435-B36A-08BA23B5B831}"/>
              </a:ext>
            </a:extLst>
          </p:cNvPr>
          <p:cNvSpPr>
            <a:spLocks noGrp="1"/>
          </p:cNvSpPr>
          <p:nvPr>
            <p:ph idx="1"/>
          </p:nvPr>
        </p:nvSpPr>
        <p:spPr/>
        <p:txBody>
          <a:bodyPr/>
          <a:lstStyle/>
          <a:p>
            <a:r>
              <a:rPr lang="en-US" dirty="0"/>
              <a:t> </a:t>
            </a:r>
            <a:r>
              <a:rPr lang="en-US" b="0" i="0" dirty="0">
                <a:solidFill>
                  <a:srgbClr val="273239"/>
                </a:solidFill>
                <a:effectLst/>
                <a:latin typeface="urw-din"/>
              </a:rPr>
              <a:t>The &lt;</a:t>
            </a:r>
            <a:r>
              <a:rPr lang="en-US" b="0" i="0" dirty="0" err="1">
                <a:solidFill>
                  <a:srgbClr val="273239"/>
                </a:solidFill>
                <a:effectLst/>
                <a:latin typeface="urw-din"/>
              </a:rPr>
              <a:t>hgroup</a:t>
            </a:r>
            <a:r>
              <a:rPr lang="en-US" b="0" i="0" dirty="0">
                <a:solidFill>
                  <a:srgbClr val="273239"/>
                </a:solidFill>
                <a:effectLst/>
                <a:latin typeface="urw-din"/>
              </a:rPr>
              <a:t>&gt; tag in HTML stands for heading group and is used to group the heading elements. The &lt;</a:t>
            </a:r>
            <a:r>
              <a:rPr lang="en-US" b="0" i="0" dirty="0" err="1">
                <a:solidFill>
                  <a:srgbClr val="273239"/>
                </a:solidFill>
                <a:effectLst/>
                <a:latin typeface="urw-din"/>
              </a:rPr>
              <a:t>hgroup</a:t>
            </a:r>
            <a:r>
              <a:rPr lang="en-US" b="0" i="0" dirty="0">
                <a:solidFill>
                  <a:srgbClr val="273239"/>
                </a:solidFill>
                <a:effectLst/>
                <a:latin typeface="urw-din"/>
              </a:rPr>
              <a:t>&gt; tag in HTML is used to wrap one or more heading elements from &lt;h1&gt; to &lt;h6&gt;, such as the headings and sub-headings. The &lt;</a:t>
            </a:r>
            <a:r>
              <a:rPr lang="en-US" b="0" i="0" dirty="0" err="1">
                <a:solidFill>
                  <a:srgbClr val="273239"/>
                </a:solidFill>
                <a:effectLst/>
                <a:latin typeface="urw-din"/>
              </a:rPr>
              <a:t>hgroup</a:t>
            </a:r>
            <a:r>
              <a:rPr lang="en-US" b="0" i="0" dirty="0">
                <a:solidFill>
                  <a:srgbClr val="273239"/>
                </a:solidFill>
                <a:effectLst/>
                <a:latin typeface="urw-din"/>
              </a:rPr>
              <a:t>&gt; tag requires the starting tag as well as ending tag.</a:t>
            </a:r>
          </a:p>
          <a:p>
            <a:r>
              <a:rPr lang="en-US" dirty="0">
                <a:solidFill>
                  <a:srgbClr val="273239"/>
                </a:solidFill>
                <a:latin typeface="urw-din"/>
              </a:rPr>
              <a:t> </a:t>
            </a:r>
            <a:r>
              <a:rPr lang="en-US" b="1" i="0" dirty="0">
                <a:solidFill>
                  <a:srgbClr val="273239"/>
                </a:solidFill>
                <a:effectLst/>
                <a:latin typeface="urw-din"/>
              </a:rPr>
              <a:t>Note: </a:t>
            </a:r>
            <a:r>
              <a:rPr lang="en-US" b="0" i="0" dirty="0">
                <a:solidFill>
                  <a:srgbClr val="273239"/>
                </a:solidFill>
                <a:effectLst/>
                <a:latin typeface="urw-din"/>
              </a:rPr>
              <a:t>&lt;</a:t>
            </a:r>
            <a:r>
              <a:rPr lang="en-US" b="0" i="0" dirty="0" err="1">
                <a:solidFill>
                  <a:srgbClr val="273239"/>
                </a:solidFill>
                <a:effectLst/>
                <a:latin typeface="urw-din"/>
              </a:rPr>
              <a:t>hgroup</a:t>
            </a:r>
            <a:r>
              <a:rPr lang="en-US" b="0" i="0" dirty="0">
                <a:solidFill>
                  <a:srgbClr val="273239"/>
                </a:solidFill>
                <a:effectLst/>
                <a:latin typeface="urw-din"/>
              </a:rPr>
              <a:t>&gt; is deprecated from HTML5 specification.</a:t>
            </a:r>
            <a:endParaRPr lang="en-IN" dirty="0"/>
          </a:p>
        </p:txBody>
      </p:sp>
    </p:spTree>
    <p:extLst>
      <p:ext uri="{BB962C8B-B14F-4D97-AF65-F5344CB8AC3E}">
        <p14:creationId xmlns:p14="http://schemas.microsoft.com/office/powerpoint/2010/main" val="199862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E33C-240F-45DC-A624-F11A58E163E2}"/>
              </a:ext>
            </a:extLst>
          </p:cNvPr>
          <p:cNvSpPr>
            <a:spLocks noGrp="1"/>
          </p:cNvSpPr>
          <p:nvPr>
            <p:ph type="title"/>
          </p:nvPr>
        </p:nvSpPr>
        <p:spPr/>
        <p:txBody>
          <a:bodyPr/>
          <a:lstStyle/>
          <a:p>
            <a:r>
              <a:rPr lang="en-US" dirty="0"/>
              <a:t>&lt;</a:t>
            </a:r>
            <a:r>
              <a:rPr lang="en-US" dirty="0" err="1"/>
              <a:t>hgroup</a:t>
            </a:r>
            <a:r>
              <a:rPr lang="en-US" dirty="0"/>
              <a:t>&gt; Tag Code</a:t>
            </a:r>
            <a:endParaRPr lang="en-IN" dirty="0"/>
          </a:p>
        </p:txBody>
      </p:sp>
      <p:sp>
        <p:nvSpPr>
          <p:cNvPr id="5" name="Content Placeholder 4">
            <a:extLst>
              <a:ext uri="{FF2B5EF4-FFF2-40B4-BE49-F238E27FC236}">
                <a16:creationId xmlns:a16="http://schemas.microsoft.com/office/drawing/2014/main" id="{9C09A7E1-40B6-4E7B-AF21-284DE1BF5240}"/>
              </a:ext>
            </a:extLst>
          </p:cNvPr>
          <p:cNvSpPr>
            <a:spLocks noGrp="1"/>
          </p:cNvSpPr>
          <p:nvPr>
            <p:ph idx="1"/>
          </p:nvPr>
        </p:nvSpPr>
        <p:spPr/>
        <p:txBody>
          <a:bodyPr>
            <a:normAutofit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     &lt;</a:t>
            </a:r>
            <a:r>
              <a:rPr lang="en-US" dirty="0" err="1"/>
              <a:t>hgroup</a:t>
            </a:r>
            <a:r>
              <a:rPr lang="en-US" dirty="0"/>
              <a:t>&gt;</a:t>
            </a:r>
          </a:p>
          <a:p>
            <a:pPr marL="0" indent="0">
              <a:buNone/>
            </a:pPr>
            <a:r>
              <a:rPr lang="en-US" dirty="0"/>
              <a:t>	  &lt;h1&gt;This is the title.&lt;/h1&gt;</a:t>
            </a:r>
          </a:p>
          <a:p>
            <a:pPr marL="0" indent="0">
              <a:buNone/>
            </a:pPr>
            <a:r>
              <a:rPr lang="en-US" dirty="0"/>
              <a:t>	  &lt;h2&gt;This is sub-title.&lt;/h2&gt;</a:t>
            </a:r>
          </a:p>
          <a:p>
            <a:pPr marL="0" indent="0">
              <a:buNone/>
            </a:pPr>
            <a:r>
              <a:rPr lang="en-US" dirty="0"/>
              <a:t>     &lt;/</a:t>
            </a:r>
            <a:r>
              <a:rPr lang="en-US" dirty="0" err="1"/>
              <a:t>hgroup</a:t>
            </a:r>
            <a:r>
              <a:rPr lang="en-US" dirty="0"/>
              <a:t>&gt;</a:t>
            </a:r>
          </a:p>
          <a:p>
            <a:pPr marL="0" indent="0">
              <a:buNone/>
            </a:pPr>
            <a:r>
              <a:rPr lang="en-US" dirty="0"/>
              <a:t>&lt;/body&gt;		</a:t>
            </a:r>
          </a:p>
          <a:p>
            <a:pPr marL="0" indent="0">
              <a:buNone/>
            </a:pPr>
            <a:r>
              <a:rPr lang="en-US" dirty="0"/>
              <a:t>&lt;/html&gt;				</a:t>
            </a:r>
          </a:p>
          <a:p>
            <a:pPr marL="0" indent="0">
              <a:buNone/>
            </a:pPr>
            <a:endParaRPr lang="en-IN" dirty="0"/>
          </a:p>
        </p:txBody>
      </p:sp>
    </p:spTree>
    <p:extLst>
      <p:ext uri="{BB962C8B-B14F-4D97-AF65-F5344CB8AC3E}">
        <p14:creationId xmlns:p14="http://schemas.microsoft.com/office/powerpoint/2010/main" val="117675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F362-CDA4-4A54-8DFA-727BD7234D3B}"/>
              </a:ext>
            </a:extLst>
          </p:cNvPr>
          <p:cNvSpPr>
            <a:spLocks noGrp="1"/>
          </p:cNvSpPr>
          <p:nvPr>
            <p:ph type="title"/>
          </p:nvPr>
        </p:nvSpPr>
        <p:spPr/>
        <p:txBody>
          <a:bodyPr/>
          <a:lstStyle/>
          <a:p>
            <a:r>
              <a:rPr lang="en-US" dirty="0"/>
              <a:t>&lt;mark&gt; Tag</a:t>
            </a:r>
            <a:endParaRPr lang="en-IN" dirty="0"/>
          </a:p>
        </p:txBody>
      </p:sp>
      <p:sp>
        <p:nvSpPr>
          <p:cNvPr id="5" name="Content Placeholder 4">
            <a:extLst>
              <a:ext uri="{FF2B5EF4-FFF2-40B4-BE49-F238E27FC236}">
                <a16:creationId xmlns:a16="http://schemas.microsoft.com/office/drawing/2014/main" id="{FAFED76F-2C6A-4B9A-B5BC-1661A171B36C}"/>
              </a:ext>
            </a:extLst>
          </p:cNvPr>
          <p:cNvSpPr>
            <a:spLocks noGrp="1"/>
          </p:cNvSpPr>
          <p:nvPr>
            <p:ph idx="1"/>
          </p:nvPr>
        </p:nvSpPr>
        <p:spPr>
          <a:xfrm>
            <a:off x="838200" y="1825624"/>
            <a:ext cx="10515600" cy="5032375"/>
          </a:xfrm>
        </p:spPr>
        <p:txBody>
          <a:bodyPr>
            <a:normAutofit/>
          </a:bodyPr>
          <a:lstStyle/>
          <a:p>
            <a:r>
              <a:rPr lang="en-US" dirty="0"/>
              <a:t> The &lt;mark&gt; tag defines text that should be marked or highlighted.</a:t>
            </a:r>
          </a:p>
          <a:p>
            <a:r>
              <a:rPr lang="en-US" dirty="0"/>
              <a:t> The &lt;mark&gt; tag also supports the Global Attributes in HTML.</a:t>
            </a:r>
          </a:p>
          <a:p>
            <a:r>
              <a:rPr lang="en-US" dirty="0"/>
              <a:t> The &lt;mark&gt; tag also supports the Event Attributes in HTML.</a:t>
            </a:r>
          </a:p>
          <a:p>
            <a:r>
              <a:rPr lang="en-US" dirty="0"/>
              <a:t> Most browsers will display the &lt;mark&gt; element with the following default values:</a:t>
            </a:r>
          </a:p>
          <a:p>
            <a:pPr marL="0" indent="0">
              <a:buNone/>
            </a:pPr>
            <a:r>
              <a:rPr lang="en-US" dirty="0"/>
              <a:t>mark {</a:t>
            </a:r>
          </a:p>
          <a:p>
            <a:pPr marL="0" indent="0">
              <a:buNone/>
            </a:pPr>
            <a:r>
              <a:rPr lang="en-US" dirty="0"/>
              <a:t>  background-color: yellow;</a:t>
            </a:r>
          </a:p>
          <a:p>
            <a:pPr marL="0" indent="0">
              <a:buNone/>
            </a:pPr>
            <a:r>
              <a:rPr lang="en-US" dirty="0"/>
              <a:t>  color: black;</a:t>
            </a:r>
          </a:p>
          <a:p>
            <a:pPr marL="0" indent="0">
              <a:buNone/>
            </a:pPr>
            <a:r>
              <a:rPr lang="en-US" dirty="0"/>
              <a:t>}</a:t>
            </a:r>
          </a:p>
          <a:p>
            <a:pPr marL="0" indent="0">
              <a:buNone/>
            </a:pPr>
            <a:r>
              <a:rPr lang="en-US" dirty="0"/>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Do not forget to buy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milk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238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9750-4FC3-4FCF-9D81-8E41D74D123D}"/>
              </a:ext>
            </a:extLst>
          </p:cNvPr>
          <p:cNvSpPr>
            <a:spLocks noGrp="1"/>
          </p:cNvSpPr>
          <p:nvPr>
            <p:ph type="title"/>
          </p:nvPr>
        </p:nvSpPr>
        <p:spPr/>
        <p:txBody>
          <a:bodyPr/>
          <a:lstStyle/>
          <a:p>
            <a:r>
              <a:rPr lang="en-US" dirty="0"/>
              <a:t>&lt;meter&gt; Tag</a:t>
            </a:r>
            <a:endParaRPr lang="en-IN" dirty="0"/>
          </a:p>
        </p:txBody>
      </p:sp>
      <p:sp>
        <p:nvSpPr>
          <p:cNvPr id="3" name="Content Placeholder 2">
            <a:extLst>
              <a:ext uri="{FF2B5EF4-FFF2-40B4-BE49-F238E27FC236}">
                <a16:creationId xmlns:a16="http://schemas.microsoft.com/office/drawing/2014/main" id="{A5EAEE3C-07FA-4C58-A5FC-651DE9A0033D}"/>
              </a:ext>
            </a:extLst>
          </p:cNvPr>
          <p:cNvSpPr>
            <a:spLocks noGrp="1"/>
          </p:cNvSpPr>
          <p:nvPr>
            <p:ph idx="1"/>
          </p:nvPr>
        </p:nvSpPr>
        <p:spPr/>
        <p:txBody>
          <a:bodyPr/>
          <a:lstStyle/>
          <a:p>
            <a:r>
              <a:rPr lang="en-US" dirty="0"/>
              <a:t> The &lt;meter&gt; tag defines a scalar measurement within a known range, or a fractional value. This is also known as a gauge.</a:t>
            </a:r>
          </a:p>
          <a:p>
            <a:r>
              <a:rPr lang="en-US" dirty="0"/>
              <a:t> Examples: Disk usage, the relevance of a query result, etc.</a:t>
            </a:r>
          </a:p>
          <a:p>
            <a:r>
              <a:rPr lang="en-US" dirty="0"/>
              <a:t> Note: The &lt;meter&gt; tag should not be used to indicate progress (as in a progress bar). For progress bars, use the &lt;progress&gt; tag.</a:t>
            </a:r>
          </a:p>
          <a:p>
            <a:r>
              <a:rPr lang="en-US" dirty="0"/>
              <a:t> Tip: Always add the &lt;label&gt; tag for best accessibility practices!</a:t>
            </a:r>
            <a:endParaRPr lang="en-IN" dirty="0"/>
          </a:p>
        </p:txBody>
      </p:sp>
    </p:spTree>
    <p:extLst>
      <p:ext uri="{BB962C8B-B14F-4D97-AF65-F5344CB8AC3E}">
        <p14:creationId xmlns:p14="http://schemas.microsoft.com/office/powerpoint/2010/main" val="184412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FF50-A4FF-495C-A9F8-BD733F63E637}"/>
              </a:ext>
            </a:extLst>
          </p:cNvPr>
          <p:cNvSpPr>
            <a:spLocks noGrp="1"/>
          </p:cNvSpPr>
          <p:nvPr>
            <p:ph type="title"/>
          </p:nvPr>
        </p:nvSpPr>
        <p:spPr/>
        <p:txBody>
          <a:bodyPr/>
          <a:lstStyle/>
          <a:p>
            <a:r>
              <a:rPr lang="en-US" dirty="0"/>
              <a:t>&lt;meter&gt; Tag Code</a:t>
            </a:r>
            <a:endParaRPr lang="en-IN" dirty="0"/>
          </a:p>
        </p:txBody>
      </p:sp>
      <p:sp>
        <p:nvSpPr>
          <p:cNvPr id="3" name="Content Placeholder 2">
            <a:extLst>
              <a:ext uri="{FF2B5EF4-FFF2-40B4-BE49-F238E27FC236}">
                <a16:creationId xmlns:a16="http://schemas.microsoft.com/office/drawing/2014/main" id="{51BE56C3-A87A-4952-9B06-72E1A689780F}"/>
              </a:ext>
            </a:extLst>
          </p:cNvPr>
          <p:cNvSpPr>
            <a:spLocks noGrp="1"/>
          </p:cNvSpPr>
          <p:nvPr>
            <p:ph idx="1"/>
          </p:nvPr>
        </p:nvSpPr>
        <p:spPr/>
        <p:txBody>
          <a:bodyPr/>
          <a:lstStyle/>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disk_c</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Disk usage C:</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disk_c</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="2"</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="0"</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="10"&gt;</a:t>
            </a:r>
            <a:r>
              <a:rPr lang="en-IN" b="0" i="0" dirty="0">
                <a:solidFill>
                  <a:srgbClr val="000000"/>
                </a:solidFill>
                <a:effectLst/>
                <a:latin typeface="Consolas" panose="020B0609020204030204" pitchFamily="49" charset="0"/>
              </a:rPr>
              <a:t>2 out of 10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/meter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disk_d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Disk usage 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disk_d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="0.6"&gt;</a:t>
            </a:r>
            <a:r>
              <a:rPr lang="en-IN" b="0" i="0" dirty="0">
                <a:solidFill>
                  <a:srgbClr val="000000"/>
                </a:solidFill>
                <a:effectLst/>
                <a:latin typeface="Consolas" panose="020B0609020204030204" pitchFamily="49" charset="0"/>
              </a:rPr>
              <a:t>60%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/meter</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5523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9726-F92A-493A-8B36-48D1AB11E680}"/>
              </a:ext>
            </a:extLst>
          </p:cNvPr>
          <p:cNvSpPr>
            <a:spLocks noGrp="1"/>
          </p:cNvSpPr>
          <p:nvPr>
            <p:ph type="title"/>
          </p:nvPr>
        </p:nvSpPr>
        <p:spPr/>
        <p:txBody>
          <a:bodyPr/>
          <a:lstStyle/>
          <a:p>
            <a:r>
              <a:rPr lang="en-US" dirty="0"/>
              <a:t>&lt;article&gt; Tag </a:t>
            </a:r>
            <a:endParaRPr lang="en-IN" dirty="0"/>
          </a:p>
        </p:txBody>
      </p:sp>
      <p:sp>
        <p:nvSpPr>
          <p:cNvPr id="3" name="Content Placeholder 2">
            <a:extLst>
              <a:ext uri="{FF2B5EF4-FFF2-40B4-BE49-F238E27FC236}">
                <a16:creationId xmlns:a16="http://schemas.microsoft.com/office/drawing/2014/main" id="{C99AD79A-CD17-4DDB-88CF-3DA1115F8565}"/>
              </a:ext>
            </a:extLst>
          </p:cNvPr>
          <p:cNvSpPr>
            <a:spLocks noGrp="1"/>
          </p:cNvSpPr>
          <p:nvPr>
            <p:ph idx="1"/>
          </p:nvPr>
        </p:nvSpPr>
        <p:spPr/>
        <p:txBody>
          <a:bodyPr/>
          <a:lstStyle/>
          <a:p>
            <a:r>
              <a:rPr lang="en-US" dirty="0"/>
              <a:t> The &lt;article&gt; tag specifies independent, self-contained content.</a:t>
            </a:r>
          </a:p>
          <a:p>
            <a:r>
              <a:rPr lang="en-US" dirty="0"/>
              <a:t> An article should make sense on its own and it should be possible to      distribute it independently from the rest of the site.</a:t>
            </a:r>
          </a:p>
          <a:p>
            <a:r>
              <a:rPr lang="en-US" dirty="0"/>
              <a:t> Potential sources for the &lt;article&gt; element:</a:t>
            </a:r>
          </a:p>
          <a:p>
            <a:pPr marL="514350" indent="-514350">
              <a:buFont typeface="+mj-lt"/>
              <a:buAutoNum type="arabicPeriod"/>
            </a:pPr>
            <a:r>
              <a:rPr lang="en-US" dirty="0"/>
              <a:t>Forum post</a:t>
            </a:r>
          </a:p>
          <a:p>
            <a:pPr marL="514350" indent="-514350">
              <a:buFont typeface="+mj-lt"/>
              <a:buAutoNum type="arabicPeriod"/>
            </a:pPr>
            <a:r>
              <a:rPr lang="en-US" dirty="0"/>
              <a:t>Blog post</a:t>
            </a:r>
          </a:p>
          <a:p>
            <a:pPr marL="514350" indent="-514350">
              <a:buFont typeface="+mj-lt"/>
              <a:buAutoNum type="arabicPeriod"/>
            </a:pPr>
            <a:r>
              <a:rPr lang="en-US" dirty="0"/>
              <a:t>News story</a:t>
            </a:r>
          </a:p>
          <a:p>
            <a:r>
              <a:rPr lang="en-US" dirty="0"/>
              <a:t> Note: The &lt;article&gt; element does not render as anything special in a browser. However, you can use CSS to style the &lt;article&gt; element</a:t>
            </a:r>
          </a:p>
          <a:p>
            <a:endParaRPr lang="en-IN" dirty="0"/>
          </a:p>
        </p:txBody>
      </p:sp>
    </p:spTree>
    <p:extLst>
      <p:ext uri="{BB962C8B-B14F-4D97-AF65-F5344CB8AC3E}">
        <p14:creationId xmlns:p14="http://schemas.microsoft.com/office/powerpoint/2010/main" val="205129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B54E-59F1-480E-9077-FBF2E0400010}"/>
              </a:ext>
            </a:extLst>
          </p:cNvPr>
          <p:cNvSpPr>
            <a:spLocks noGrp="1"/>
          </p:cNvSpPr>
          <p:nvPr>
            <p:ph type="title"/>
          </p:nvPr>
        </p:nvSpPr>
        <p:spPr/>
        <p:txBody>
          <a:bodyPr/>
          <a:lstStyle/>
          <a:p>
            <a:r>
              <a:rPr lang="en-US" dirty="0"/>
              <a:t>&lt;nav&gt; Tag</a:t>
            </a:r>
            <a:endParaRPr lang="en-IN" dirty="0"/>
          </a:p>
        </p:txBody>
      </p:sp>
      <p:sp>
        <p:nvSpPr>
          <p:cNvPr id="3" name="Content Placeholder 2">
            <a:extLst>
              <a:ext uri="{FF2B5EF4-FFF2-40B4-BE49-F238E27FC236}">
                <a16:creationId xmlns:a16="http://schemas.microsoft.com/office/drawing/2014/main" id="{05D7897B-5AFB-489C-84F5-3EFA5E771C15}"/>
              </a:ext>
            </a:extLst>
          </p:cNvPr>
          <p:cNvSpPr>
            <a:spLocks noGrp="1"/>
          </p:cNvSpPr>
          <p:nvPr>
            <p:ph idx="1"/>
          </p:nvPr>
        </p:nvSpPr>
        <p:spPr/>
        <p:txBody>
          <a:bodyPr/>
          <a:lstStyle/>
          <a:p>
            <a:r>
              <a:rPr lang="en-US" dirty="0"/>
              <a:t> The &lt;nav&gt; tag defines a set of navigation links.</a:t>
            </a:r>
          </a:p>
          <a:p>
            <a:r>
              <a:rPr lang="en-US" dirty="0"/>
              <a:t> Notice that NOT all links of a document should be inside a &lt;nav&gt; element. The &lt;nav&gt; element is intended only for major blocks of navigation links.</a:t>
            </a:r>
          </a:p>
          <a:p>
            <a:r>
              <a:rPr lang="en-US" dirty="0"/>
              <a:t> Browsers, such as screen readers for disabled users, can use this element to determine whether to omit the initial rendering of this content.</a:t>
            </a:r>
          </a:p>
        </p:txBody>
      </p:sp>
    </p:spTree>
    <p:extLst>
      <p:ext uri="{BB962C8B-B14F-4D97-AF65-F5344CB8AC3E}">
        <p14:creationId xmlns:p14="http://schemas.microsoft.com/office/powerpoint/2010/main" val="1257773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9BC5-A141-49AE-B7B4-DF566C034472}"/>
              </a:ext>
            </a:extLst>
          </p:cNvPr>
          <p:cNvSpPr>
            <a:spLocks noGrp="1"/>
          </p:cNvSpPr>
          <p:nvPr>
            <p:ph type="title"/>
          </p:nvPr>
        </p:nvSpPr>
        <p:spPr/>
        <p:txBody>
          <a:bodyPr/>
          <a:lstStyle/>
          <a:p>
            <a:r>
              <a:rPr lang="en-US" dirty="0"/>
              <a:t>&lt;nav&gt; Tag Code</a:t>
            </a:r>
            <a:endParaRPr lang="en-IN" dirty="0"/>
          </a:p>
        </p:txBody>
      </p:sp>
      <p:sp>
        <p:nvSpPr>
          <p:cNvPr id="3" name="Content Placeholder 2">
            <a:extLst>
              <a:ext uri="{FF2B5EF4-FFF2-40B4-BE49-F238E27FC236}">
                <a16:creationId xmlns:a16="http://schemas.microsoft.com/office/drawing/2014/main" id="{8B907177-F574-4485-BB9F-ED20EB16D2A6}"/>
              </a:ext>
            </a:extLst>
          </p:cNvPr>
          <p:cNvSpPr>
            <a:spLocks noGrp="1"/>
          </p:cNvSpPr>
          <p:nvPr>
            <p:ph idx="1"/>
          </p:nvPr>
        </p:nvSpPr>
        <p:spPr/>
        <p:txBody>
          <a:bodyPr/>
          <a:lstStyle/>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="/html/"&gt;</a:t>
            </a:r>
            <a:r>
              <a:rPr lang="en-IN" b="0" i="0" dirty="0">
                <a:solidFill>
                  <a:srgbClr val="000000"/>
                </a:solidFill>
                <a:effectLst/>
                <a:latin typeface="Consolas" panose="020B0609020204030204" pitchFamily="49" charset="0"/>
              </a:rPr>
              <a:t>HTML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css</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CSS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js</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JavaScript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="/python/"&gt;</a:t>
            </a:r>
            <a:r>
              <a:rPr lang="en-IN" b="0" i="0" dirty="0">
                <a:solidFill>
                  <a:srgbClr val="000000"/>
                </a:solidFill>
                <a:effectLst/>
                <a:latin typeface="Consolas" panose="020B0609020204030204" pitchFamily="49" charset="0"/>
              </a:rPr>
              <a:t>Python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86030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5EF4-F508-4D83-81F4-8F2759203FC6}"/>
              </a:ext>
            </a:extLst>
          </p:cNvPr>
          <p:cNvSpPr>
            <a:spLocks noGrp="1"/>
          </p:cNvSpPr>
          <p:nvPr>
            <p:ph type="title"/>
          </p:nvPr>
        </p:nvSpPr>
        <p:spPr/>
        <p:txBody>
          <a:bodyPr/>
          <a:lstStyle/>
          <a:p>
            <a:r>
              <a:rPr lang="en-US" dirty="0"/>
              <a:t>&lt;progress&gt; Tag</a:t>
            </a:r>
            <a:endParaRPr lang="en-IN" dirty="0"/>
          </a:p>
        </p:txBody>
      </p:sp>
      <p:sp>
        <p:nvSpPr>
          <p:cNvPr id="3" name="Content Placeholder 2">
            <a:extLst>
              <a:ext uri="{FF2B5EF4-FFF2-40B4-BE49-F238E27FC236}">
                <a16:creationId xmlns:a16="http://schemas.microsoft.com/office/drawing/2014/main" id="{6978A206-102C-4704-8824-1D85DDB9A235}"/>
              </a:ext>
            </a:extLst>
          </p:cNvPr>
          <p:cNvSpPr>
            <a:spLocks noGrp="1"/>
          </p:cNvSpPr>
          <p:nvPr>
            <p:ph idx="1"/>
          </p:nvPr>
        </p:nvSpPr>
        <p:spPr/>
        <p:txBody>
          <a:bodyPr>
            <a:normAutofit fontScale="92500"/>
          </a:bodyPr>
          <a:lstStyle/>
          <a:p>
            <a:r>
              <a:rPr lang="en-US" dirty="0"/>
              <a:t> The &lt;progress&gt; tag represents the completion progress of a task.</a:t>
            </a:r>
          </a:p>
          <a:p>
            <a:r>
              <a:rPr lang="en-US" dirty="0"/>
              <a:t> Tip: Always add the &lt;label&gt; tag for best accessibility practices!</a:t>
            </a:r>
          </a:p>
          <a:p>
            <a:r>
              <a:rPr lang="en-US" dirty="0"/>
              <a:t> Tip: Use the &lt;progress&gt; tag in conjunction with JavaScript to display the progress of a task.</a:t>
            </a:r>
          </a:p>
          <a:p>
            <a:r>
              <a:rPr lang="en-US" dirty="0"/>
              <a:t> Note: The &lt;progress&gt; tag is not suitable for representing a gauge (e.g. disk space usage or relevance of a query result). To represent a gauge, use the &lt;meter&gt; tag instead.</a:t>
            </a:r>
          </a:p>
          <a:p>
            <a:endParaRPr lang="en-US" dirty="0"/>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="file"&gt;</a:t>
            </a:r>
            <a:r>
              <a:rPr lang="en-US" b="0" i="0" dirty="0">
                <a:solidFill>
                  <a:srgbClr val="000000"/>
                </a:solidFill>
                <a:effectLst/>
                <a:latin typeface="Consolas" panose="020B0609020204030204" pitchFamily="49" charset="0"/>
              </a:rPr>
              <a:t>Downloading progress: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progress</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="file"</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="32"</a:t>
            </a:r>
            <a:r>
              <a:rPr lang="en-US" b="0" i="0" dirty="0">
                <a:solidFill>
                  <a:srgbClr val="FF0000"/>
                </a:solidFill>
                <a:effectLst/>
                <a:latin typeface="Consolas" panose="020B0609020204030204" pitchFamily="49" charset="0"/>
              </a:rPr>
              <a:t> max</a:t>
            </a:r>
            <a:r>
              <a:rPr lang="en-US" b="0" i="0" dirty="0">
                <a:solidFill>
                  <a:srgbClr val="0000CD"/>
                </a:solidFill>
                <a:effectLst/>
                <a:latin typeface="Consolas" panose="020B0609020204030204" pitchFamily="49" charset="0"/>
              </a:rPr>
              <a:t>="100"&gt;</a:t>
            </a:r>
            <a:r>
              <a:rPr lang="en-US" b="0" i="0" dirty="0">
                <a:solidFill>
                  <a:srgbClr val="000000"/>
                </a:solidFill>
                <a:effectLst/>
                <a:latin typeface="Consolas" panose="020B0609020204030204" pitchFamily="49" charset="0"/>
              </a:rPr>
              <a:t> 32%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/progress</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86545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9D9D-8442-4E4B-BA0F-999B8D6FF167}"/>
              </a:ext>
            </a:extLst>
          </p:cNvPr>
          <p:cNvSpPr>
            <a:spLocks noGrp="1"/>
          </p:cNvSpPr>
          <p:nvPr>
            <p:ph type="title"/>
          </p:nvPr>
        </p:nvSpPr>
        <p:spPr/>
        <p:txBody>
          <a:bodyPr/>
          <a:lstStyle/>
          <a:p>
            <a:r>
              <a:rPr lang="en-US" dirty="0"/>
              <a:t>&lt;ruby&gt; Tag</a:t>
            </a:r>
            <a:endParaRPr lang="en-IN" dirty="0"/>
          </a:p>
        </p:txBody>
      </p:sp>
      <p:sp>
        <p:nvSpPr>
          <p:cNvPr id="3" name="Content Placeholder 2">
            <a:extLst>
              <a:ext uri="{FF2B5EF4-FFF2-40B4-BE49-F238E27FC236}">
                <a16:creationId xmlns:a16="http://schemas.microsoft.com/office/drawing/2014/main" id="{CEED5056-538A-4C04-A9DA-ABD48E2B4EB8}"/>
              </a:ext>
            </a:extLst>
          </p:cNvPr>
          <p:cNvSpPr>
            <a:spLocks noGrp="1"/>
          </p:cNvSpPr>
          <p:nvPr>
            <p:ph idx="1"/>
          </p:nvPr>
        </p:nvSpPr>
        <p:spPr/>
        <p:txBody>
          <a:bodyPr/>
          <a:lstStyle/>
          <a:p>
            <a:r>
              <a:rPr lang="en-US" dirty="0"/>
              <a:t> The &lt;ruby&gt; tag specifies a ruby annotation.</a:t>
            </a:r>
          </a:p>
          <a:p>
            <a:r>
              <a:rPr lang="en-US" dirty="0"/>
              <a:t> A ruby annotation is a small extra text, attached to the main text to indicate the pronunciation or meaning of the corresponding characters. This kind of annotation is often used in Japanese publications.</a:t>
            </a:r>
          </a:p>
          <a:p>
            <a:r>
              <a:rPr lang="en-US" dirty="0"/>
              <a:t> Use &lt;ruby&gt; together with &lt;rt&gt; and &lt;</a:t>
            </a:r>
            <a:r>
              <a:rPr lang="en-US" dirty="0" err="1"/>
              <a:t>rp</a:t>
            </a:r>
            <a:r>
              <a:rPr lang="en-US" dirty="0"/>
              <a:t>&gt;: The &lt;ruby&gt; element consists of one or more characters that needs an explanation/pronunciation, and an &lt;rt&gt; element that gives that information, and an optional &lt;</a:t>
            </a:r>
            <a:r>
              <a:rPr lang="en-US" dirty="0" err="1"/>
              <a:t>rp</a:t>
            </a:r>
            <a:r>
              <a:rPr lang="en-US" dirty="0"/>
              <a:t>&gt; element that defines what to show for browsers that do not support ruby annotations.</a:t>
            </a:r>
          </a:p>
          <a:p>
            <a:endParaRPr lang="en-IN" dirty="0"/>
          </a:p>
        </p:txBody>
      </p:sp>
    </p:spTree>
    <p:extLst>
      <p:ext uri="{BB962C8B-B14F-4D97-AF65-F5344CB8AC3E}">
        <p14:creationId xmlns:p14="http://schemas.microsoft.com/office/powerpoint/2010/main" val="1219526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E2F7-0C38-4DE0-B851-B049316B0B86}"/>
              </a:ext>
            </a:extLst>
          </p:cNvPr>
          <p:cNvSpPr>
            <a:spLocks noGrp="1"/>
          </p:cNvSpPr>
          <p:nvPr>
            <p:ph type="title"/>
          </p:nvPr>
        </p:nvSpPr>
        <p:spPr/>
        <p:txBody>
          <a:bodyPr/>
          <a:lstStyle/>
          <a:p>
            <a:r>
              <a:rPr lang="en-US" dirty="0"/>
              <a:t>&lt;ruby&gt; Tag Code</a:t>
            </a:r>
            <a:endParaRPr lang="en-IN" dirty="0"/>
          </a:p>
        </p:txBody>
      </p:sp>
      <p:sp>
        <p:nvSpPr>
          <p:cNvPr id="3" name="Content Placeholder 2">
            <a:extLst>
              <a:ext uri="{FF2B5EF4-FFF2-40B4-BE49-F238E27FC236}">
                <a16:creationId xmlns:a16="http://schemas.microsoft.com/office/drawing/2014/main" id="{754335A4-B24E-4F02-9E13-98F8A05F7B79}"/>
              </a:ext>
            </a:extLst>
          </p:cNvPr>
          <p:cNvSpPr>
            <a:spLocks noGrp="1"/>
          </p:cNvSpPr>
          <p:nvPr>
            <p:ph idx="1"/>
          </p:nvPr>
        </p:nvSpPr>
        <p:spPr/>
        <p:txBody>
          <a:bodyPr/>
          <a:lstStyle/>
          <a:p>
            <a:r>
              <a:rPr lang="en-US" dirty="0"/>
              <a:t> The &lt;ruby&gt; tag specifies a ruby annotation.</a:t>
            </a:r>
          </a:p>
          <a:p>
            <a:r>
              <a:rPr lang="en-US" dirty="0"/>
              <a:t> A ruby annotation is a small extra text, attached to the main text to indicate the pronunciation or meaning of the corresponding characters. This kind of annotation is often used in Japanese publications.</a:t>
            </a:r>
          </a:p>
          <a:p>
            <a:r>
              <a:rPr lang="en-US" dirty="0"/>
              <a:t> Use &lt;ruby&gt; together with &lt;rt&gt; and &lt;</a:t>
            </a:r>
            <a:r>
              <a:rPr lang="en-US" dirty="0" err="1"/>
              <a:t>rp</a:t>
            </a:r>
            <a:r>
              <a:rPr lang="en-US" dirty="0"/>
              <a:t>&gt;: The &lt;ruby&gt; element consists of one or more characters that needs an explanation/pronunciation, and an &lt;rt&gt; element that gives that information, and an optional &lt;</a:t>
            </a:r>
            <a:r>
              <a:rPr lang="en-US" dirty="0" err="1"/>
              <a:t>rp</a:t>
            </a:r>
            <a:r>
              <a:rPr lang="en-US" dirty="0"/>
              <a:t>&gt; element that defines what to show for browsers that do not support ruby annotations.</a:t>
            </a:r>
            <a:endParaRPr lang="en-IN" dirty="0"/>
          </a:p>
        </p:txBody>
      </p:sp>
    </p:spTree>
    <p:extLst>
      <p:ext uri="{BB962C8B-B14F-4D97-AF65-F5344CB8AC3E}">
        <p14:creationId xmlns:p14="http://schemas.microsoft.com/office/powerpoint/2010/main" val="367496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6CF4-838A-4988-BED4-74A5C3C07380}"/>
              </a:ext>
            </a:extLst>
          </p:cNvPr>
          <p:cNvSpPr>
            <a:spLocks noGrp="1"/>
          </p:cNvSpPr>
          <p:nvPr>
            <p:ph type="title"/>
          </p:nvPr>
        </p:nvSpPr>
        <p:spPr/>
        <p:txBody>
          <a:bodyPr/>
          <a:lstStyle/>
          <a:p>
            <a:r>
              <a:rPr lang="en-US" dirty="0"/>
              <a:t>&lt;ruby&gt; Tag Code</a:t>
            </a:r>
            <a:endParaRPr lang="en-IN" dirty="0"/>
          </a:p>
        </p:txBody>
      </p:sp>
      <p:sp>
        <p:nvSpPr>
          <p:cNvPr id="3" name="Content Placeholder 2">
            <a:extLst>
              <a:ext uri="{FF2B5EF4-FFF2-40B4-BE49-F238E27FC236}">
                <a16:creationId xmlns:a16="http://schemas.microsoft.com/office/drawing/2014/main" id="{EE6BFF3E-1B87-4C19-82AC-0D8EBDC8BCC7}"/>
              </a:ext>
            </a:extLst>
          </p:cNvPr>
          <p:cNvSpPr>
            <a:spLocks noGrp="1"/>
          </p:cNvSpPr>
          <p:nvPr>
            <p:ph idx="1"/>
          </p:nvPr>
        </p:nvSpPr>
        <p:spPr/>
        <p:txBody>
          <a:bodyPr>
            <a:normAutofit/>
          </a:bodyPr>
          <a:lstStyle/>
          <a:p>
            <a:pPr marL="0" indent="0">
              <a:buNone/>
            </a:pP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ruby</a:t>
            </a:r>
            <a:r>
              <a:rPr lang="en-IN" sz="4000" b="0" i="0" dirty="0">
                <a:solidFill>
                  <a:srgbClr val="0000CD"/>
                </a:solidFill>
                <a:effectLst/>
                <a:latin typeface="Consolas" panose="020B0609020204030204" pitchFamily="49" charset="0"/>
              </a:rPr>
              <a:t>&gt;</a:t>
            </a:r>
            <a:br>
              <a:rPr lang="en-IN" sz="4000" dirty="0"/>
            </a:br>
            <a:r>
              <a:rPr lang="ja-JP" altLang="en-US" sz="4000" b="0" i="0" dirty="0">
                <a:solidFill>
                  <a:srgbClr val="000000"/>
                </a:solidFill>
                <a:effectLst/>
                <a:latin typeface="Consolas" panose="020B0609020204030204" pitchFamily="49" charset="0"/>
              </a:rPr>
              <a:t>漢 </a:t>
            </a:r>
            <a:r>
              <a:rPr lang="en-US" altLang="ja-JP"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rt</a:t>
            </a:r>
            <a:r>
              <a:rPr lang="en-IN" sz="4000" b="0" i="0" dirty="0">
                <a:solidFill>
                  <a:srgbClr val="0000CD"/>
                </a:solidFill>
                <a:effectLst/>
                <a:latin typeface="Consolas" panose="020B0609020204030204" pitchFamily="49" charset="0"/>
              </a:rPr>
              <a:t>&gt;</a:t>
            </a:r>
            <a:r>
              <a:rPr lang="en-IN" sz="4000" b="0" i="0" dirty="0">
                <a:solidFill>
                  <a:srgbClr val="000000"/>
                </a:solidFill>
                <a:effectLst/>
                <a:latin typeface="Consolas" panose="020B0609020204030204" pitchFamily="49" charset="0"/>
              </a:rPr>
              <a:t> </a:t>
            </a:r>
            <a:r>
              <a:rPr lang="zh-CN" altLang="en-US" sz="4000" b="0" i="0" dirty="0">
                <a:solidFill>
                  <a:srgbClr val="000000"/>
                </a:solidFill>
                <a:effectLst/>
                <a:latin typeface="Consolas" panose="020B0609020204030204" pitchFamily="49" charset="0"/>
              </a:rPr>
              <a:t>ㄏㄢˋ </a:t>
            </a:r>
            <a:r>
              <a:rPr lang="en-US" altLang="zh-CN" sz="4000" b="0" i="0" dirty="0">
                <a:solidFill>
                  <a:srgbClr val="0000CD"/>
                </a:solidFill>
                <a:effectLst/>
                <a:latin typeface="Consolas" panose="020B0609020204030204" pitchFamily="49" charset="0"/>
              </a:rPr>
              <a:t>&lt;</a:t>
            </a:r>
            <a:r>
              <a:rPr lang="en-US" altLang="zh-CN" sz="4000" b="0" i="0" dirty="0">
                <a:solidFill>
                  <a:srgbClr val="A52A2A"/>
                </a:solidFill>
                <a:effectLst/>
                <a:latin typeface="Consolas" panose="020B0609020204030204" pitchFamily="49" charset="0"/>
              </a:rPr>
              <a:t>/</a:t>
            </a:r>
            <a:r>
              <a:rPr lang="en-IN" sz="4000" b="0" i="0" dirty="0">
                <a:solidFill>
                  <a:srgbClr val="A52A2A"/>
                </a:solidFill>
                <a:effectLst/>
                <a:latin typeface="Consolas" panose="020B0609020204030204" pitchFamily="49" charset="0"/>
              </a:rPr>
              <a:t>rt</a:t>
            </a:r>
            <a:r>
              <a:rPr lang="en-IN" sz="4000" b="0" i="0" dirty="0">
                <a:solidFill>
                  <a:srgbClr val="0000CD"/>
                </a:solidFill>
                <a:effectLst/>
                <a:latin typeface="Consolas" panose="020B0609020204030204" pitchFamily="49" charset="0"/>
              </a:rPr>
              <a:t>&gt;</a:t>
            </a:r>
            <a:br>
              <a:rPr lang="en-IN" sz="4000" dirty="0"/>
            </a:b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/ruby</a:t>
            </a:r>
            <a:r>
              <a:rPr lang="en-IN" sz="4000" b="0" i="0" dirty="0">
                <a:solidFill>
                  <a:srgbClr val="0000CD"/>
                </a:solidFill>
                <a:effectLst/>
                <a:latin typeface="Consolas" panose="020B0609020204030204" pitchFamily="49" charset="0"/>
              </a:rPr>
              <a:t>&gt;</a:t>
            </a:r>
            <a:endParaRPr lang="en-IN" sz="4000" dirty="0"/>
          </a:p>
        </p:txBody>
      </p:sp>
    </p:spTree>
    <p:extLst>
      <p:ext uri="{BB962C8B-B14F-4D97-AF65-F5344CB8AC3E}">
        <p14:creationId xmlns:p14="http://schemas.microsoft.com/office/powerpoint/2010/main" val="17897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402-7A68-4E51-9C64-96FB134DCAE1}"/>
              </a:ext>
            </a:extLst>
          </p:cNvPr>
          <p:cNvSpPr>
            <a:spLocks noGrp="1"/>
          </p:cNvSpPr>
          <p:nvPr>
            <p:ph type="title"/>
          </p:nvPr>
        </p:nvSpPr>
        <p:spPr/>
        <p:txBody>
          <a:bodyPr/>
          <a:lstStyle/>
          <a:p>
            <a:r>
              <a:rPr lang="en-US" dirty="0"/>
              <a:t>&lt;rt&gt; Tag</a:t>
            </a:r>
            <a:endParaRPr lang="en-IN" dirty="0"/>
          </a:p>
        </p:txBody>
      </p:sp>
      <p:sp>
        <p:nvSpPr>
          <p:cNvPr id="3" name="Content Placeholder 2">
            <a:extLst>
              <a:ext uri="{FF2B5EF4-FFF2-40B4-BE49-F238E27FC236}">
                <a16:creationId xmlns:a16="http://schemas.microsoft.com/office/drawing/2014/main" id="{C32414C2-F613-417A-B31E-949F61159591}"/>
              </a:ext>
            </a:extLst>
          </p:cNvPr>
          <p:cNvSpPr>
            <a:spLocks noGrp="1"/>
          </p:cNvSpPr>
          <p:nvPr>
            <p:ph idx="1"/>
          </p:nvPr>
        </p:nvSpPr>
        <p:spPr/>
        <p:txBody>
          <a:bodyPr/>
          <a:lstStyle/>
          <a:p>
            <a:r>
              <a:rPr lang="en-US" dirty="0"/>
              <a:t> The &lt;rt&gt; tag defines an explanation or pronunciation of characters (for East Asian typography) in a ruby annotation.</a:t>
            </a:r>
            <a:endParaRPr lang="en-IN" dirty="0"/>
          </a:p>
          <a:p>
            <a:r>
              <a:rPr lang="en-IN" dirty="0"/>
              <a:t> </a:t>
            </a:r>
            <a:r>
              <a:rPr lang="en-US" dirty="0"/>
              <a:t>Use &lt;rt&gt; together with &lt;ruby&gt; and &lt;</a:t>
            </a:r>
            <a:r>
              <a:rPr lang="en-US" dirty="0" err="1"/>
              <a:t>rp</a:t>
            </a:r>
            <a:r>
              <a:rPr lang="en-US" dirty="0"/>
              <a:t>&gt;: The &lt;ruby&gt; element consists of one or more characters that needs an explanation/pronunciation, and an &lt;rt&gt; element that gives that information, and an optional &lt;</a:t>
            </a:r>
            <a:r>
              <a:rPr lang="en-US" dirty="0" err="1"/>
              <a:t>rp</a:t>
            </a:r>
            <a:r>
              <a:rPr lang="en-US" dirty="0"/>
              <a:t>&gt; element that defines what to show for browsers that not support ruby annotations.</a:t>
            </a:r>
          </a:p>
          <a:p>
            <a:pPr marL="0" indent="0">
              <a:buNone/>
            </a:pPr>
            <a:endParaRPr lang="en-US" dirty="0"/>
          </a:p>
        </p:txBody>
      </p:sp>
    </p:spTree>
    <p:extLst>
      <p:ext uri="{BB962C8B-B14F-4D97-AF65-F5344CB8AC3E}">
        <p14:creationId xmlns:p14="http://schemas.microsoft.com/office/powerpoint/2010/main" val="140374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9C7C-691C-4329-9610-80E040839E9E}"/>
              </a:ext>
            </a:extLst>
          </p:cNvPr>
          <p:cNvSpPr>
            <a:spLocks noGrp="1"/>
          </p:cNvSpPr>
          <p:nvPr>
            <p:ph type="title"/>
          </p:nvPr>
        </p:nvSpPr>
        <p:spPr/>
        <p:txBody>
          <a:bodyPr/>
          <a:lstStyle/>
          <a:p>
            <a:r>
              <a:rPr lang="en-US" dirty="0"/>
              <a:t>&lt;</a:t>
            </a:r>
            <a:r>
              <a:rPr lang="en-US" dirty="0" err="1"/>
              <a:t>rp</a:t>
            </a:r>
            <a:r>
              <a:rPr lang="en-US" dirty="0"/>
              <a:t>&gt; Tag</a:t>
            </a:r>
            <a:endParaRPr lang="en-IN" dirty="0"/>
          </a:p>
        </p:txBody>
      </p:sp>
      <p:sp>
        <p:nvSpPr>
          <p:cNvPr id="3" name="Content Placeholder 2">
            <a:extLst>
              <a:ext uri="{FF2B5EF4-FFF2-40B4-BE49-F238E27FC236}">
                <a16:creationId xmlns:a16="http://schemas.microsoft.com/office/drawing/2014/main" id="{A59E5E84-9510-476D-AF70-33C2B4D5F519}"/>
              </a:ext>
            </a:extLst>
          </p:cNvPr>
          <p:cNvSpPr>
            <a:spLocks noGrp="1"/>
          </p:cNvSpPr>
          <p:nvPr>
            <p:ph idx="1"/>
          </p:nvPr>
        </p:nvSpPr>
        <p:spPr/>
        <p:txBody>
          <a:bodyPr/>
          <a:lstStyle/>
          <a:p>
            <a:r>
              <a:rPr lang="en-US" dirty="0"/>
              <a:t> The &lt;</a:t>
            </a:r>
            <a:r>
              <a:rPr lang="en-US" dirty="0" err="1"/>
              <a:t>rp</a:t>
            </a:r>
            <a:r>
              <a:rPr lang="en-US" dirty="0"/>
              <a:t>&gt; tag can be used to provide parentheses around a ruby text, to be shown by browsers that do not support ruby annotations.</a:t>
            </a:r>
          </a:p>
          <a:p>
            <a:r>
              <a:rPr lang="en-US" dirty="0"/>
              <a:t> Use &lt;</a:t>
            </a:r>
            <a:r>
              <a:rPr lang="en-US" dirty="0" err="1"/>
              <a:t>rp</a:t>
            </a:r>
            <a:r>
              <a:rPr lang="en-US" dirty="0"/>
              <a:t>&gt; together with &lt;ruby&gt; and &lt;rt&gt;: The &lt;ruby&gt; element consists of one or more characters that needs an explanation/pronunciation, and an &lt;rt&gt; element that gives that information, and an optional &lt;</a:t>
            </a:r>
            <a:r>
              <a:rPr lang="en-US" dirty="0" err="1"/>
              <a:t>rp</a:t>
            </a:r>
            <a:r>
              <a:rPr lang="en-US" dirty="0"/>
              <a:t>&gt; element that defines what to show for browsers that not support ruby annotations.</a:t>
            </a:r>
            <a:endParaRPr lang="en-IN" dirty="0"/>
          </a:p>
        </p:txBody>
      </p:sp>
    </p:spTree>
    <p:extLst>
      <p:ext uri="{BB962C8B-B14F-4D97-AF65-F5344CB8AC3E}">
        <p14:creationId xmlns:p14="http://schemas.microsoft.com/office/powerpoint/2010/main" val="2255963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6EFB-F48F-4B6C-A110-9974C9527F2F}"/>
              </a:ext>
            </a:extLst>
          </p:cNvPr>
          <p:cNvSpPr>
            <a:spLocks noGrp="1"/>
          </p:cNvSpPr>
          <p:nvPr>
            <p:ph type="title"/>
          </p:nvPr>
        </p:nvSpPr>
        <p:spPr/>
        <p:txBody>
          <a:bodyPr/>
          <a:lstStyle/>
          <a:p>
            <a:r>
              <a:rPr lang="en-US" dirty="0"/>
              <a:t>&lt;</a:t>
            </a:r>
            <a:r>
              <a:rPr lang="en-US" dirty="0" err="1"/>
              <a:t>rp</a:t>
            </a:r>
            <a:r>
              <a:rPr lang="en-US" dirty="0"/>
              <a:t>&gt; Tag Code</a:t>
            </a:r>
            <a:endParaRPr lang="en-IN" dirty="0"/>
          </a:p>
        </p:txBody>
      </p:sp>
      <p:sp>
        <p:nvSpPr>
          <p:cNvPr id="3" name="Content Placeholder 2">
            <a:extLst>
              <a:ext uri="{FF2B5EF4-FFF2-40B4-BE49-F238E27FC236}">
                <a16:creationId xmlns:a16="http://schemas.microsoft.com/office/drawing/2014/main" id="{13B5D5E2-A80B-4157-9CA2-FB5EAC0DB1FC}"/>
              </a:ext>
            </a:extLst>
          </p:cNvPr>
          <p:cNvSpPr>
            <a:spLocks noGrp="1"/>
          </p:cNvSpPr>
          <p:nvPr>
            <p:ph idx="1"/>
          </p:nvPr>
        </p:nvSpPr>
        <p:spPr/>
        <p:txBody>
          <a:bodyPr>
            <a:normAutofit/>
          </a:bodyPr>
          <a:lstStyle/>
          <a:p>
            <a:pPr marL="0" indent="0">
              <a:buNone/>
            </a:pP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ruby</a:t>
            </a:r>
            <a:r>
              <a:rPr lang="en-IN" sz="4000" b="0" i="0" dirty="0">
                <a:solidFill>
                  <a:srgbClr val="0000CD"/>
                </a:solidFill>
                <a:effectLst/>
                <a:latin typeface="Consolas" panose="020B0609020204030204" pitchFamily="49" charset="0"/>
              </a:rPr>
              <a:t>&gt;</a:t>
            </a:r>
            <a:br>
              <a:rPr lang="en-IN" sz="4000" dirty="0"/>
            </a:br>
            <a:r>
              <a:rPr lang="ja-JP" altLang="en-US" sz="4000" b="0" i="0" dirty="0">
                <a:solidFill>
                  <a:srgbClr val="000000"/>
                </a:solidFill>
                <a:effectLst/>
                <a:latin typeface="Consolas" panose="020B0609020204030204" pitchFamily="49" charset="0"/>
              </a:rPr>
              <a:t>漢 </a:t>
            </a:r>
            <a:r>
              <a:rPr lang="en-US" altLang="ja-JP" sz="4000" b="0" i="0" dirty="0">
                <a:solidFill>
                  <a:srgbClr val="0000CD"/>
                </a:solidFill>
                <a:effectLst/>
                <a:latin typeface="Consolas" panose="020B0609020204030204" pitchFamily="49" charset="0"/>
              </a:rPr>
              <a:t>&lt;</a:t>
            </a:r>
            <a:r>
              <a:rPr lang="en-IN" sz="4000" b="0" i="0" dirty="0" err="1">
                <a:solidFill>
                  <a:srgbClr val="A52A2A"/>
                </a:solidFill>
                <a:effectLst/>
                <a:latin typeface="Consolas" panose="020B0609020204030204" pitchFamily="49" charset="0"/>
              </a:rPr>
              <a:t>rp</a:t>
            </a:r>
            <a:r>
              <a:rPr lang="en-IN" sz="4000" b="0" i="0" dirty="0">
                <a:solidFill>
                  <a:srgbClr val="0000CD"/>
                </a:solidFill>
                <a:effectLst/>
                <a:latin typeface="Consolas" panose="020B0609020204030204" pitchFamily="49" charset="0"/>
              </a:rPr>
              <a:t>&gt;</a:t>
            </a:r>
            <a:r>
              <a:rPr lang="en-IN" sz="4000" b="0" i="0" dirty="0">
                <a:solidFill>
                  <a:srgbClr val="000000"/>
                </a:solidFill>
                <a:effectLst/>
                <a:latin typeface="Consolas" panose="020B0609020204030204" pitchFamily="49" charset="0"/>
              </a:rPr>
              <a:t>(</a:t>
            </a: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a:t>
            </a:r>
            <a:r>
              <a:rPr lang="en-IN" sz="4000" b="0" i="0" dirty="0" err="1">
                <a:solidFill>
                  <a:srgbClr val="A52A2A"/>
                </a:solidFill>
                <a:effectLst/>
                <a:latin typeface="Consolas" panose="020B0609020204030204" pitchFamily="49" charset="0"/>
              </a:rPr>
              <a:t>rp</a:t>
            </a:r>
            <a:r>
              <a:rPr lang="en-IN" sz="4000" b="0" i="0" dirty="0">
                <a:solidFill>
                  <a:srgbClr val="0000CD"/>
                </a:solidFill>
                <a:effectLst/>
                <a:latin typeface="Consolas" panose="020B0609020204030204" pitchFamily="49" charset="0"/>
              </a:rPr>
              <a:t>&gt;&lt;</a:t>
            </a:r>
            <a:r>
              <a:rPr lang="en-IN" sz="4000" b="0" i="0" dirty="0">
                <a:solidFill>
                  <a:srgbClr val="A52A2A"/>
                </a:solidFill>
                <a:effectLst/>
                <a:latin typeface="Consolas" panose="020B0609020204030204" pitchFamily="49" charset="0"/>
              </a:rPr>
              <a:t>rt</a:t>
            </a:r>
            <a:r>
              <a:rPr lang="en-IN" sz="4000" b="0" i="0" dirty="0">
                <a:solidFill>
                  <a:srgbClr val="0000CD"/>
                </a:solidFill>
                <a:effectLst/>
                <a:latin typeface="Consolas" panose="020B0609020204030204" pitchFamily="49" charset="0"/>
              </a:rPr>
              <a:t>&gt;</a:t>
            </a:r>
            <a:r>
              <a:rPr lang="zh-CN" altLang="en-US" sz="4000" b="0" i="0" dirty="0">
                <a:solidFill>
                  <a:srgbClr val="000000"/>
                </a:solidFill>
                <a:effectLst/>
                <a:latin typeface="Consolas" panose="020B0609020204030204" pitchFamily="49" charset="0"/>
              </a:rPr>
              <a:t>ㄏㄢˋ</a:t>
            </a:r>
            <a:r>
              <a:rPr lang="en-US" altLang="zh-CN" sz="4000" b="0" i="0" dirty="0">
                <a:solidFill>
                  <a:srgbClr val="0000CD"/>
                </a:solidFill>
                <a:effectLst/>
                <a:latin typeface="Consolas" panose="020B0609020204030204" pitchFamily="49" charset="0"/>
              </a:rPr>
              <a:t>&lt;</a:t>
            </a:r>
            <a:r>
              <a:rPr lang="en-US" altLang="zh-CN" sz="4000" b="0" i="0" dirty="0">
                <a:solidFill>
                  <a:srgbClr val="A52A2A"/>
                </a:solidFill>
                <a:effectLst/>
                <a:latin typeface="Consolas" panose="020B0609020204030204" pitchFamily="49" charset="0"/>
              </a:rPr>
              <a:t>/</a:t>
            </a:r>
            <a:r>
              <a:rPr lang="en-IN" sz="4000" b="0" i="0" dirty="0">
                <a:solidFill>
                  <a:srgbClr val="A52A2A"/>
                </a:solidFill>
                <a:effectLst/>
                <a:latin typeface="Consolas" panose="020B0609020204030204" pitchFamily="49" charset="0"/>
              </a:rPr>
              <a:t>rt</a:t>
            </a:r>
            <a:r>
              <a:rPr lang="en-IN" sz="4000" b="0" i="0" dirty="0">
                <a:solidFill>
                  <a:srgbClr val="0000CD"/>
                </a:solidFill>
                <a:effectLst/>
                <a:latin typeface="Consolas" panose="020B0609020204030204" pitchFamily="49" charset="0"/>
              </a:rPr>
              <a:t>&gt;&lt;</a:t>
            </a:r>
            <a:r>
              <a:rPr lang="en-IN" sz="4000" b="0" i="0" dirty="0" err="1">
                <a:solidFill>
                  <a:srgbClr val="A52A2A"/>
                </a:solidFill>
                <a:effectLst/>
                <a:latin typeface="Consolas" panose="020B0609020204030204" pitchFamily="49" charset="0"/>
              </a:rPr>
              <a:t>rp</a:t>
            </a:r>
            <a:r>
              <a:rPr lang="en-IN" sz="4000" b="0" i="0" dirty="0">
                <a:solidFill>
                  <a:srgbClr val="0000CD"/>
                </a:solidFill>
                <a:effectLst/>
                <a:latin typeface="Consolas" panose="020B0609020204030204" pitchFamily="49" charset="0"/>
              </a:rPr>
              <a:t>&gt;</a:t>
            </a:r>
            <a:r>
              <a:rPr lang="en-IN" sz="4000" b="0" i="0" dirty="0">
                <a:solidFill>
                  <a:srgbClr val="000000"/>
                </a:solidFill>
                <a:effectLst/>
                <a:latin typeface="Consolas" panose="020B0609020204030204" pitchFamily="49" charset="0"/>
              </a:rPr>
              <a:t>)</a:t>
            </a: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a:t>
            </a:r>
            <a:r>
              <a:rPr lang="en-IN" sz="4000" b="0" i="0" dirty="0" err="1">
                <a:solidFill>
                  <a:srgbClr val="A52A2A"/>
                </a:solidFill>
                <a:effectLst/>
                <a:latin typeface="Consolas" panose="020B0609020204030204" pitchFamily="49" charset="0"/>
              </a:rPr>
              <a:t>rp</a:t>
            </a:r>
            <a:r>
              <a:rPr lang="en-IN" sz="4000" b="0" i="0" dirty="0">
                <a:solidFill>
                  <a:srgbClr val="0000CD"/>
                </a:solidFill>
                <a:effectLst/>
                <a:latin typeface="Consolas" panose="020B0609020204030204" pitchFamily="49" charset="0"/>
              </a:rPr>
              <a:t>&gt;</a:t>
            </a:r>
            <a:br>
              <a:rPr lang="en-IN" sz="4000" dirty="0"/>
            </a:br>
            <a:r>
              <a:rPr lang="en-IN" sz="4000" b="0" i="0" dirty="0">
                <a:solidFill>
                  <a:srgbClr val="0000CD"/>
                </a:solidFill>
                <a:effectLst/>
                <a:latin typeface="Consolas" panose="020B0609020204030204" pitchFamily="49" charset="0"/>
              </a:rPr>
              <a:t>&lt;</a:t>
            </a:r>
            <a:r>
              <a:rPr lang="en-IN" sz="4000" b="0" i="0" dirty="0">
                <a:solidFill>
                  <a:srgbClr val="A52A2A"/>
                </a:solidFill>
                <a:effectLst/>
                <a:latin typeface="Consolas" panose="020B0609020204030204" pitchFamily="49" charset="0"/>
              </a:rPr>
              <a:t>/ruby</a:t>
            </a:r>
            <a:r>
              <a:rPr lang="en-IN" sz="4000" b="0" i="0" dirty="0">
                <a:solidFill>
                  <a:srgbClr val="0000CD"/>
                </a:solidFill>
                <a:effectLst/>
                <a:latin typeface="Consolas" panose="020B0609020204030204" pitchFamily="49" charset="0"/>
              </a:rPr>
              <a:t>&gt;</a:t>
            </a:r>
            <a:endParaRPr lang="en-IN" sz="4000" dirty="0"/>
          </a:p>
        </p:txBody>
      </p:sp>
    </p:spTree>
    <p:extLst>
      <p:ext uri="{BB962C8B-B14F-4D97-AF65-F5344CB8AC3E}">
        <p14:creationId xmlns:p14="http://schemas.microsoft.com/office/powerpoint/2010/main" val="100849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7F6E-CDB4-435E-BBE0-79A5D20BC0B6}"/>
              </a:ext>
            </a:extLst>
          </p:cNvPr>
          <p:cNvSpPr>
            <a:spLocks noGrp="1"/>
          </p:cNvSpPr>
          <p:nvPr>
            <p:ph type="title"/>
          </p:nvPr>
        </p:nvSpPr>
        <p:spPr/>
        <p:txBody>
          <a:bodyPr/>
          <a:lstStyle/>
          <a:p>
            <a:r>
              <a:rPr lang="en-US" dirty="0"/>
              <a:t>&lt;section&gt; Tag</a:t>
            </a:r>
            <a:endParaRPr lang="en-IN" dirty="0"/>
          </a:p>
        </p:txBody>
      </p:sp>
      <p:sp>
        <p:nvSpPr>
          <p:cNvPr id="3" name="Content Placeholder 2">
            <a:extLst>
              <a:ext uri="{FF2B5EF4-FFF2-40B4-BE49-F238E27FC236}">
                <a16:creationId xmlns:a16="http://schemas.microsoft.com/office/drawing/2014/main" id="{63C654EE-1E61-4353-A8A0-1CE677BFA3AC}"/>
              </a:ext>
            </a:extLst>
          </p:cNvPr>
          <p:cNvSpPr>
            <a:spLocks noGrp="1"/>
          </p:cNvSpPr>
          <p:nvPr>
            <p:ph idx="1"/>
          </p:nvPr>
        </p:nvSpPr>
        <p:spPr/>
        <p:txBody>
          <a:bodyPr>
            <a:normAutofit fontScale="77500" lnSpcReduction="20000"/>
          </a:bodyPr>
          <a:lstStyle/>
          <a:p>
            <a:r>
              <a:rPr lang="en-US" dirty="0"/>
              <a:t> The &lt;section&gt; tag defines a section in a document.</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section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WWF History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World Wide Fund for Nature (WWF) is an international organization working on issues regarding the conservation, research and restoration of the environment, formerly named the World Wildlife Fund. WWF was founded in 1961.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/section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section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WWF's Symbol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Panda has become the symbol of WWF. The well-known panda logo of WWF originated from a panda named Chi </a:t>
            </a:r>
            <a:r>
              <a:rPr lang="en-US" b="0" i="0" dirty="0" err="1">
                <a:solidFill>
                  <a:srgbClr val="000000"/>
                </a:solidFill>
                <a:effectLst/>
                <a:latin typeface="Consolas" panose="020B0609020204030204" pitchFamily="49" charset="0"/>
              </a:rPr>
              <a:t>Chi</a:t>
            </a:r>
            <a:r>
              <a:rPr lang="en-US" b="0" i="0" dirty="0">
                <a:solidFill>
                  <a:srgbClr val="000000"/>
                </a:solidFill>
                <a:effectLst/>
                <a:latin typeface="Consolas" panose="020B0609020204030204" pitchFamily="49" charset="0"/>
              </a:rPr>
              <a:t> that was transferred from the Beijing Zoo to the London Zoo in the same year of the establishment of WWF.</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/section</a:t>
            </a:r>
            <a:r>
              <a:rPr lang="en-US" b="0" i="0" dirty="0">
                <a:solidFill>
                  <a:srgbClr val="0000CD"/>
                </a:solidFill>
                <a:effectLst/>
                <a:latin typeface="Consolas" panose="020B0609020204030204" pitchFamily="49" charset="0"/>
              </a:rPr>
              <a:t>&gt;</a:t>
            </a:r>
            <a:br>
              <a:rPr lang="en-US" dirty="0"/>
            </a:br>
            <a:endParaRPr lang="en-IN" dirty="0"/>
          </a:p>
        </p:txBody>
      </p:sp>
    </p:spTree>
    <p:extLst>
      <p:ext uri="{BB962C8B-B14F-4D97-AF65-F5344CB8AC3E}">
        <p14:creationId xmlns:p14="http://schemas.microsoft.com/office/powerpoint/2010/main" val="24628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7F41-2405-45F4-B428-B41DB3E89188}"/>
              </a:ext>
            </a:extLst>
          </p:cNvPr>
          <p:cNvSpPr>
            <a:spLocks noGrp="1"/>
          </p:cNvSpPr>
          <p:nvPr>
            <p:ph type="title"/>
          </p:nvPr>
        </p:nvSpPr>
        <p:spPr/>
        <p:txBody>
          <a:bodyPr/>
          <a:lstStyle/>
          <a:p>
            <a:r>
              <a:rPr lang="en-US" dirty="0"/>
              <a:t>&lt;article&gt; Tag Code</a:t>
            </a:r>
            <a:endParaRPr lang="en-IN" dirty="0"/>
          </a:p>
        </p:txBody>
      </p:sp>
      <p:sp>
        <p:nvSpPr>
          <p:cNvPr id="3" name="Content Placeholder 2">
            <a:extLst>
              <a:ext uri="{FF2B5EF4-FFF2-40B4-BE49-F238E27FC236}">
                <a16:creationId xmlns:a16="http://schemas.microsoft.com/office/drawing/2014/main" id="{92DA88BD-D028-49C8-A6BF-18F1E5405158}"/>
              </a:ext>
            </a:extLst>
          </p:cNvPr>
          <p:cNvSpPr>
            <a:spLocks noGrp="1"/>
          </p:cNvSpPr>
          <p:nvPr>
            <p:ph idx="1"/>
          </p:nvPr>
        </p:nvSpPr>
        <p:spPr/>
        <p:txBody>
          <a:bodyPr>
            <a:normAutofit fontScale="77500" lnSpcReduction="20000"/>
          </a:bodyPr>
          <a:lstStyle/>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Google Chrome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Google Chrome is a web browser developed by Google, released in 2008. Chrome is the world's most popular web browser today!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Mozilla Firefox</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Mozilla Firefox is an open-source web browser developed by      Mozilla. Firefox has been the second most popular web browser since January, 2018.</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Microsoft Edge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Microsoft Edge is a web browser developed by Microsoft, released in 2015. Microsoft Edge replaced Internet Explorer.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/article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42268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943E-3FBC-4DAB-B2D0-7845801ED24F}"/>
              </a:ext>
            </a:extLst>
          </p:cNvPr>
          <p:cNvSpPr>
            <a:spLocks noGrp="1"/>
          </p:cNvSpPr>
          <p:nvPr>
            <p:ph type="title"/>
          </p:nvPr>
        </p:nvSpPr>
        <p:spPr/>
        <p:txBody>
          <a:bodyPr/>
          <a:lstStyle/>
          <a:p>
            <a:r>
              <a:rPr lang="en-US" dirty="0"/>
              <a:t>&lt;time&gt; Tag</a:t>
            </a:r>
            <a:endParaRPr lang="en-IN" dirty="0"/>
          </a:p>
        </p:txBody>
      </p:sp>
      <p:sp>
        <p:nvSpPr>
          <p:cNvPr id="3" name="Content Placeholder 2">
            <a:extLst>
              <a:ext uri="{FF2B5EF4-FFF2-40B4-BE49-F238E27FC236}">
                <a16:creationId xmlns:a16="http://schemas.microsoft.com/office/drawing/2014/main" id="{3BAEB44F-F18C-48B1-8312-0D94DD1FE917}"/>
              </a:ext>
            </a:extLst>
          </p:cNvPr>
          <p:cNvSpPr>
            <a:spLocks noGrp="1"/>
          </p:cNvSpPr>
          <p:nvPr>
            <p:ph idx="1"/>
          </p:nvPr>
        </p:nvSpPr>
        <p:spPr/>
        <p:txBody>
          <a:bodyPr>
            <a:normAutofit fontScale="77500" lnSpcReduction="20000"/>
          </a:bodyPr>
          <a:lstStyle/>
          <a:p>
            <a:r>
              <a:rPr lang="en-US" dirty="0"/>
              <a:t> The &lt;time&gt; tag defines a specific time (or datetime).</a:t>
            </a:r>
          </a:p>
          <a:p>
            <a:r>
              <a:rPr lang="en-US" dirty="0"/>
              <a:t> The datetime attribute of this element is used translate the time into a machine-readable format so that browsers can offer to add date reminders through the user's calendar, and search engines can produce smarter search results.</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Open from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10:00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21:00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every weekday.</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have a date on </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FF0000"/>
                </a:solidFill>
                <a:effectLst/>
                <a:latin typeface="Consolas" panose="020B0609020204030204" pitchFamily="49" charset="0"/>
              </a:rPr>
              <a:t> datetime</a:t>
            </a:r>
            <a:r>
              <a:rPr lang="en-US" b="0" i="0" dirty="0">
                <a:solidFill>
                  <a:srgbClr val="0000CD"/>
                </a:solidFill>
                <a:effectLst/>
                <a:latin typeface="Consolas" panose="020B0609020204030204" pitchFamily="49" charset="0"/>
              </a:rPr>
              <a:t>="2023-02-14 20:00"&gt;</a:t>
            </a:r>
            <a:r>
              <a:rPr lang="en-US" b="0" i="0" dirty="0">
                <a:solidFill>
                  <a:srgbClr val="000000"/>
                </a:solidFill>
                <a:effectLst/>
                <a:latin typeface="Consolas" panose="020B0609020204030204" pitchFamily="49" charset="0"/>
              </a:rPr>
              <a:t>Valentines day</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marL="0" indent="0">
              <a:buNone/>
            </a:pPr>
            <a:br>
              <a:rPr lang="en-US" dirty="0"/>
            </a:br>
            <a:endParaRPr lang="en-IN" dirty="0"/>
          </a:p>
        </p:txBody>
      </p:sp>
    </p:spTree>
    <p:extLst>
      <p:ext uri="{BB962C8B-B14F-4D97-AF65-F5344CB8AC3E}">
        <p14:creationId xmlns:p14="http://schemas.microsoft.com/office/powerpoint/2010/main" val="4032281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1260-FFE9-4BE8-BB12-C1F1504BC4DA}"/>
              </a:ext>
            </a:extLst>
          </p:cNvPr>
          <p:cNvSpPr>
            <a:spLocks noGrp="1"/>
          </p:cNvSpPr>
          <p:nvPr>
            <p:ph type="title"/>
          </p:nvPr>
        </p:nvSpPr>
        <p:spPr/>
        <p:txBody>
          <a:bodyPr/>
          <a:lstStyle/>
          <a:p>
            <a:r>
              <a:rPr lang="en-US" dirty="0"/>
              <a:t>&lt;audio&gt; Tag</a:t>
            </a:r>
            <a:endParaRPr lang="en-IN" dirty="0"/>
          </a:p>
        </p:txBody>
      </p:sp>
      <p:sp>
        <p:nvSpPr>
          <p:cNvPr id="3" name="Content Placeholder 2">
            <a:extLst>
              <a:ext uri="{FF2B5EF4-FFF2-40B4-BE49-F238E27FC236}">
                <a16:creationId xmlns:a16="http://schemas.microsoft.com/office/drawing/2014/main" id="{67C5457E-7EBA-4053-98C0-A4DFF19CFB1A}"/>
              </a:ext>
            </a:extLst>
          </p:cNvPr>
          <p:cNvSpPr>
            <a:spLocks noGrp="1"/>
          </p:cNvSpPr>
          <p:nvPr>
            <p:ph idx="1"/>
          </p:nvPr>
        </p:nvSpPr>
        <p:spPr/>
        <p:txBody>
          <a:bodyPr/>
          <a:lstStyle/>
          <a:p>
            <a:r>
              <a:rPr lang="en-US" dirty="0"/>
              <a:t> The &lt;audio&gt; tag is used to embed sound content in a document, such as music or other audio streams.</a:t>
            </a:r>
          </a:p>
          <a:p>
            <a:r>
              <a:rPr lang="en-US" dirty="0"/>
              <a:t> The &lt;audio&gt; tag contains one or more &lt;source&gt; tags with different audio sources. The browser will choose the first source it supports.</a:t>
            </a:r>
          </a:p>
          <a:p>
            <a:r>
              <a:rPr lang="en-US" dirty="0"/>
              <a:t> The text between the &lt;audio&gt; and &lt;/audio&gt; tags will only be displayed in browsers that do not support the &lt;audio&gt; element.</a:t>
            </a:r>
          </a:p>
          <a:p>
            <a:r>
              <a:rPr lang="en-US" dirty="0"/>
              <a:t> There are three supported audio formats in HTML: MP3, WAV, and OGG.</a:t>
            </a:r>
            <a:endParaRPr lang="en-IN" dirty="0"/>
          </a:p>
        </p:txBody>
      </p:sp>
    </p:spTree>
    <p:extLst>
      <p:ext uri="{BB962C8B-B14F-4D97-AF65-F5344CB8AC3E}">
        <p14:creationId xmlns:p14="http://schemas.microsoft.com/office/powerpoint/2010/main" val="65697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6EB8-CDA0-4E41-AD76-FBA358A56A3B}"/>
              </a:ext>
            </a:extLst>
          </p:cNvPr>
          <p:cNvSpPr>
            <a:spLocks noGrp="1"/>
          </p:cNvSpPr>
          <p:nvPr>
            <p:ph type="title"/>
          </p:nvPr>
        </p:nvSpPr>
        <p:spPr/>
        <p:txBody>
          <a:bodyPr/>
          <a:lstStyle/>
          <a:p>
            <a:r>
              <a:rPr lang="en-US" dirty="0"/>
              <a:t>&lt;audio&gt; Tag Code</a:t>
            </a:r>
            <a:endParaRPr lang="en-IN" dirty="0"/>
          </a:p>
        </p:txBody>
      </p:sp>
      <p:sp>
        <p:nvSpPr>
          <p:cNvPr id="3" name="Content Placeholder 2">
            <a:extLst>
              <a:ext uri="{FF2B5EF4-FFF2-40B4-BE49-F238E27FC236}">
                <a16:creationId xmlns:a16="http://schemas.microsoft.com/office/drawing/2014/main" id="{23C33939-1F4B-4D31-B70B-810813478B97}"/>
              </a:ext>
            </a:extLst>
          </p:cNvPr>
          <p:cNvSpPr>
            <a:spLocks noGrp="1"/>
          </p:cNvSpPr>
          <p:nvPr>
            <p:ph idx="1"/>
          </p:nvPr>
        </p:nvSpPr>
        <p:spPr/>
        <p:txBody>
          <a:bodyPr/>
          <a:lstStyle/>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="horse.mp3"</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="audio/mpeg"&gt;</a:t>
            </a:r>
            <a:br>
              <a:rPr lang="en-IN" dirty="0"/>
            </a:br>
            <a:r>
              <a:rPr lang="en-IN" b="0" i="0" dirty="0">
                <a:solidFill>
                  <a:srgbClr val="000000"/>
                </a:solidFill>
                <a:effectLst/>
                <a:latin typeface="Consolas" panose="020B0609020204030204" pitchFamily="49" charset="0"/>
              </a:rPr>
              <a:t>  Your browser does not support the audio tag.</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280917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254-5C66-466D-B24A-BE367EEEED77}"/>
              </a:ext>
            </a:extLst>
          </p:cNvPr>
          <p:cNvSpPr>
            <a:spLocks noGrp="1"/>
          </p:cNvSpPr>
          <p:nvPr>
            <p:ph type="title"/>
          </p:nvPr>
        </p:nvSpPr>
        <p:spPr/>
        <p:txBody>
          <a:bodyPr/>
          <a:lstStyle/>
          <a:p>
            <a:r>
              <a:rPr lang="en-US" dirty="0"/>
              <a:t>&lt;video&gt; Tag</a:t>
            </a:r>
            <a:endParaRPr lang="en-IN" dirty="0"/>
          </a:p>
        </p:txBody>
      </p:sp>
      <p:sp>
        <p:nvSpPr>
          <p:cNvPr id="3" name="Content Placeholder 2">
            <a:extLst>
              <a:ext uri="{FF2B5EF4-FFF2-40B4-BE49-F238E27FC236}">
                <a16:creationId xmlns:a16="http://schemas.microsoft.com/office/drawing/2014/main" id="{7219ACEF-A186-47CF-9911-279B514628CA}"/>
              </a:ext>
            </a:extLst>
          </p:cNvPr>
          <p:cNvSpPr>
            <a:spLocks noGrp="1"/>
          </p:cNvSpPr>
          <p:nvPr>
            <p:ph idx="1"/>
          </p:nvPr>
        </p:nvSpPr>
        <p:spPr/>
        <p:txBody>
          <a:bodyPr/>
          <a:lstStyle/>
          <a:p>
            <a:r>
              <a:rPr lang="en-US" dirty="0"/>
              <a:t> The &lt;video&gt; tag is used to embed video content in a document, such as a movie clip or other video streams.</a:t>
            </a:r>
          </a:p>
          <a:p>
            <a:r>
              <a:rPr lang="en-IN" dirty="0"/>
              <a:t> </a:t>
            </a:r>
            <a:r>
              <a:rPr lang="en-US" dirty="0"/>
              <a:t>The &lt;video&gt; tag contains one or more &lt;source&gt; tags with different video sources. The browser will choose the first source it supports.</a:t>
            </a:r>
          </a:p>
          <a:p>
            <a:r>
              <a:rPr lang="en-IN" dirty="0"/>
              <a:t> </a:t>
            </a:r>
            <a:r>
              <a:rPr lang="en-US" dirty="0"/>
              <a:t>The text between the &lt;video&gt; and &lt;/video&gt; tags will only be displayed in browsers that do not support the &lt;video&gt; element.</a:t>
            </a:r>
          </a:p>
          <a:p>
            <a:r>
              <a:rPr lang="en-IN" dirty="0"/>
              <a:t> </a:t>
            </a:r>
            <a:r>
              <a:rPr lang="en-US" dirty="0"/>
              <a:t>There are three supported video formats in HTML: MP4, </a:t>
            </a:r>
            <a:r>
              <a:rPr lang="en-US" dirty="0" err="1"/>
              <a:t>WebM</a:t>
            </a:r>
            <a:r>
              <a:rPr lang="en-US" dirty="0"/>
              <a:t>, and OGG.</a:t>
            </a:r>
            <a:endParaRPr lang="en-IN" dirty="0"/>
          </a:p>
        </p:txBody>
      </p:sp>
    </p:spTree>
    <p:extLst>
      <p:ext uri="{BB962C8B-B14F-4D97-AF65-F5344CB8AC3E}">
        <p14:creationId xmlns:p14="http://schemas.microsoft.com/office/powerpoint/2010/main" val="335648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9F2B-61C3-4799-B8C1-38A9620D39D0}"/>
              </a:ext>
            </a:extLst>
          </p:cNvPr>
          <p:cNvSpPr>
            <a:spLocks noGrp="1"/>
          </p:cNvSpPr>
          <p:nvPr>
            <p:ph type="title"/>
          </p:nvPr>
        </p:nvSpPr>
        <p:spPr/>
        <p:txBody>
          <a:bodyPr/>
          <a:lstStyle/>
          <a:p>
            <a:r>
              <a:rPr lang="en-US" dirty="0"/>
              <a:t>&lt;video&gt; Tag Code</a:t>
            </a:r>
            <a:endParaRPr lang="en-IN" dirty="0"/>
          </a:p>
        </p:txBody>
      </p:sp>
      <p:sp>
        <p:nvSpPr>
          <p:cNvPr id="3" name="Content Placeholder 2">
            <a:extLst>
              <a:ext uri="{FF2B5EF4-FFF2-40B4-BE49-F238E27FC236}">
                <a16:creationId xmlns:a16="http://schemas.microsoft.com/office/drawing/2014/main" id="{DE05D084-57F2-4043-B1BE-2412D07B4BDE}"/>
              </a:ext>
            </a:extLst>
          </p:cNvPr>
          <p:cNvSpPr>
            <a:spLocks noGrp="1"/>
          </p:cNvSpPr>
          <p:nvPr>
            <p:ph idx="1"/>
          </p:nvPr>
        </p:nvSpPr>
        <p:spPr/>
        <p:txBody>
          <a:bodyPr/>
          <a:lstStyle/>
          <a:p>
            <a:pPr marL="0" indent="0" algn="l">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="240"</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="movie.mp4"</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="video/mp4"&gt;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Your browser does not support the video tag.</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pPr algn="l"/>
            <a:r>
              <a:rPr lang="en-IN" dirty="0">
                <a:solidFill>
                  <a:srgbClr val="FFFFFF"/>
                </a:solidFill>
                <a:latin typeface="Source Sans Pro" panose="020B0503030403020204" pitchFamily="34" charset="0"/>
              </a:rPr>
              <a:t>Try it </a:t>
            </a:r>
            <a:br>
              <a:rPr lang="en-IN" dirty="0"/>
            </a:br>
            <a:endParaRPr lang="en-IN" dirty="0"/>
          </a:p>
        </p:txBody>
      </p:sp>
    </p:spTree>
    <p:extLst>
      <p:ext uri="{BB962C8B-B14F-4D97-AF65-F5344CB8AC3E}">
        <p14:creationId xmlns:p14="http://schemas.microsoft.com/office/powerpoint/2010/main" val="56946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91A8-00C7-4600-8818-CFA5D4B326E0}"/>
              </a:ext>
            </a:extLst>
          </p:cNvPr>
          <p:cNvSpPr>
            <a:spLocks noGrp="1"/>
          </p:cNvSpPr>
          <p:nvPr>
            <p:ph type="title"/>
          </p:nvPr>
        </p:nvSpPr>
        <p:spPr/>
        <p:txBody>
          <a:bodyPr/>
          <a:lstStyle/>
          <a:p>
            <a:r>
              <a:rPr lang="en-US" dirty="0"/>
              <a:t>&lt;source&gt; Tag</a:t>
            </a:r>
            <a:endParaRPr lang="en-IN" dirty="0"/>
          </a:p>
        </p:txBody>
      </p:sp>
      <p:sp>
        <p:nvSpPr>
          <p:cNvPr id="3" name="Content Placeholder 2">
            <a:extLst>
              <a:ext uri="{FF2B5EF4-FFF2-40B4-BE49-F238E27FC236}">
                <a16:creationId xmlns:a16="http://schemas.microsoft.com/office/drawing/2014/main" id="{A21F9A35-6695-4DF8-B04C-E7D7E5829F78}"/>
              </a:ext>
            </a:extLst>
          </p:cNvPr>
          <p:cNvSpPr>
            <a:spLocks noGrp="1"/>
          </p:cNvSpPr>
          <p:nvPr>
            <p:ph idx="1"/>
          </p:nvPr>
        </p:nvSpPr>
        <p:spPr/>
        <p:txBody>
          <a:bodyPr>
            <a:normAutofit fontScale="92500" lnSpcReduction="20000"/>
          </a:bodyPr>
          <a:lstStyle/>
          <a:p>
            <a:r>
              <a:rPr lang="en-US" dirty="0"/>
              <a:t> The &lt;source&gt; tag is used to specify multiple media resources for media elements, such as &lt;video&gt;, &lt;audio&gt;, and &lt;picture&gt;.</a:t>
            </a:r>
          </a:p>
          <a:p>
            <a:r>
              <a:rPr lang="en-US" dirty="0"/>
              <a:t> The &lt;source&gt; tag allows you to specify alternative video/audio/image files which the browser may choose from, based on browser support or viewport width. The browser will choose the first &lt;source&gt; it supports.</a:t>
            </a:r>
          </a:p>
          <a:p>
            <a:pPr marL="0" indent="0">
              <a:buNone/>
            </a:pPr>
            <a:endParaRPr lang="en-US" dirty="0"/>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audio</a:t>
            </a:r>
            <a:r>
              <a:rPr lang="en-US" b="0" i="0" dirty="0">
                <a:solidFill>
                  <a:srgbClr val="FF0000"/>
                </a:solidFill>
                <a:effectLst/>
                <a:latin typeface="Consolas" panose="020B0609020204030204" pitchFamily="49" charset="0"/>
              </a:rPr>
              <a:t> controls</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source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="horse.ogg"</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="audio/</a:t>
            </a:r>
            <a:r>
              <a:rPr lang="en-US" b="0" i="0" dirty="0" err="1">
                <a:solidFill>
                  <a:srgbClr val="0000CD"/>
                </a:solidFill>
                <a:effectLst/>
                <a:latin typeface="Consolas" panose="020B0609020204030204" pitchFamily="49" charset="0"/>
              </a:rPr>
              <a:t>ogg</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source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="horse.mp3"</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="audio/mpeg"&gt;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Your browser does not support the audio element.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/audio</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marL="0" indent="0">
              <a:buNone/>
            </a:pPr>
            <a:br>
              <a:rPr lang="en-US" dirty="0"/>
            </a:br>
            <a:endParaRPr lang="en-IN" dirty="0"/>
          </a:p>
        </p:txBody>
      </p:sp>
    </p:spTree>
    <p:extLst>
      <p:ext uri="{BB962C8B-B14F-4D97-AF65-F5344CB8AC3E}">
        <p14:creationId xmlns:p14="http://schemas.microsoft.com/office/powerpoint/2010/main" val="43662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9872-7D5D-40E3-8D91-3A431A5A88C0}"/>
              </a:ext>
            </a:extLst>
          </p:cNvPr>
          <p:cNvSpPr>
            <a:spLocks noGrp="1"/>
          </p:cNvSpPr>
          <p:nvPr>
            <p:ph type="title"/>
          </p:nvPr>
        </p:nvSpPr>
        <p:spPr/>
        <p:txBody>
          <a:bodyPr/>
          <a:lstStyle/>
          <a:p>
            <a:r>
              <a:rPr lang="en-US" dirty="0"/>
              <a:t>&lt;embed&gt; Tag</a:t>
            </a:r>
            <a:endParaRPr lang="en-IN" dirty="0"/>
          </a:p>
        </p:txBody>
      </p:sp>
      <p:sp>
        <p:nvSpPr>
          <p:cNvPr id="3" name="Content Placeholder 2">
            <a:extLst>
              <a:ext uri="{FF2B5EF4-FFF2-40B4-BE49-F238E27FC236}">
                <a16:creationId xmlns:a16="http://schemas.microsoft.com/office/drawing/2014/main" id="{125BA48B-66DF-4ADD-9B9C-89CAF390B775}"/>
              </a:ext>
            </a:extLst>
          </p:cNvPr>
          <p:cNvSpPr>
            <a:spLocks noGrp="1"/>
          </p:cNvSpPr>
          <p:nvPr>
            <p:ph idx="1"/>
          </p:nvPr>
        </p:nvSpPr>
        <p:spPr>
          <a:xfrm>
            <a:off x="838200" y="1825624"/>
            <a:ext cx="10515600" cy="5032375"/>
          </a:xfrm>
        </p:spPr>
        <p:txBody>
          <a:bodyPr>
            <a:normAutofit lnSpcReduction="10000"/>
          </a:bodyPr>
          <a:lstStyle/>
          <a:p>
            <a:r>
              <a:rPr lang="en-US" dirty="0"/>
              <a:t> An embedded image:</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embed</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="image/jpg"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="pic_trulli.jpg"</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="300"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="200"&gt;</a:t>
            </a:r>
          </a:p>
          <a:p>
            <a:pPr marL="0" indent="0">
              <a:buNone/>
            </a:pPr>
            <a:endParaRPr lang="en-IN" dirty="0">
              <a:solidFill>
                <a:srgbClr val="0000CD"/>
              </a:solidFill>
              <a:latin typeface="Consolas" panose="020B0609020204030204" pitchFamily="49" charset="0"/>
            </a:endParaRPr>
          </a:p>
          <a:p>
            <a:r>
              <a:rPr lang="en-IN" dirty="0"/>
              <a:t> An embedded HTML page:</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embed</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="text/html"</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="snippet.html"</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="500"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="200"&gt;</a:t>
            </a:r>
          </a:p>
          <a:p>
            <a:pPr marL="0" indent="0">
              <a:buNone/>
            </a:pPr>
            <a:endParaRPr lang="en-US" dirty="0">
              <a:solidFill>
                <a:srgbClr val="0000CD"/>
              </a:solidFill>
              <a:latin typeface="Consolas" panose="020B0609020204030204" pitchFamily="49" charset="0"/>
            </a:endParaRPr>
          </a:p>
          <a:p>
            <a:r>
              <a:rPr lang="en-IN" dirty="0"/>
              <a:t> An embedded video:</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embed</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a:t>
            </a:r>
            <a:r>
              <a:rPr lang="en-IN" b="0" i="0" dirty="0" err="1">
                <a:solidFill>
                  <a:srgbClr val="0000CD"/>
                </a:solidFill>
                <a:effectLst/>
                <a:latin typeface="Consolas" panose="020B0609020204030204" pitchFamily="49" charset="0"/>
              </a:rPr>
              <a:t>webm</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="video.mp4"</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="400"</a:t>
            </a:r>
            <a:r>
              <a:rPr lang="en-IN" b="0" i="0" dirty="0">
                <a:solidFill>
                  <a:srgbClr val="FF0000"/>
                </a:solidFill>
                <a:effectLst/>
                <a:latin typeface="Consolas" panose="020B0609020204030204" pitchFamily="49" charset="0"/>
              </a:rPr>
              <a:t>height</a:t>
            </a:r>
            <a:r>
              <a:rPr lang="en-IN" b="0" i="0" dirty="0">
                <a:solidFill>
                  <a:srgbClr val="0000CD"/>
                </a:solidFill>
                <a:effectLst/>
                <a:latin typeface="Consolas" panose="020B0609020204030204" pitchFamily="49" charset="0"/>
              </a:rPr>
              <a:t>="300"&gt;</a:t>
            </a:r>
            <a:endParaRPr lang="en-IN" dirty="0"/>
          </a:p>
          <a:p>
            <a:endParaRPr lang="en-IN" dirty="0"/>
          </a:p>
        </p:txBody>
      </p:sp>
    </p:spTree>
    <p:extLst>
      <p:ext uri="{BB962C8B-B14F-4D97-AF65-F5344CB8AC3E}">
        <p14:creationId xmlns:p14="http://schemas.microsoft.com/office/powerpoint/2010/main" val="309538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EF84-47DB-4793-8612-72552E3471E5}"/>
              </a:ext>
            </a:extLst>
          </p:cNvPr>
          <p:cNvSpPr>
            <a:spLocks noGrp="1"/>
          </p:cNvSpPr>
          <p:nvPr>
            <p:ph type="title"/>
          </p:nvPr>
        </p:nvSpPr>
        <p:spPr/>
        <p:txBody>
          <a:bodyPr/>
          <a:lstStyle/>
          <a:p>
            <a:r>
              <a:rPr lang="en-US" dirty="0"/>
              <a:t>&lt;aside&gt; Tag</a:t>
            </a:r>
            <a:endParaRPr lang="en-IN" dirty="0"/>
          </a:p>
        </p:txBody>
      </p:sp>
      <p:sp>
        <p:nvSpPr>
          <p:cNvPr id="3" name="Content Placeholder 2">
            <a:extLst>
              <a:ext uri="{FF2B5EF4-FFF2-40B4-BE49-F238E27FC236}">
                <a16:creationId xmlns:a16="http://schemas.microsoft.com/office/drawing/2014/main" id="{90698AA2-3E5E-44B7-AE80-472DF6676644}"/>
              </a:ext>
            </a:extLst>
          </p:cNvPr>
          <p:cNvSpPr>
            <a:spLocks noGrp="1"/>
          </p:cNvSpPr>
          <p:nvPr>
            <p:ph idx="1"/>
          </p:nvPr>
        </p:nvSpPr>
        <p:spPr/>
        <p:txBody>
          <a:bodyPr/>
          <a:lstStyle/>
          <a:p>
            <a:r>
              <a:rPr lang="en-US" dirty="0"/>
              <a:t> The &lt;aside&gt; tag defines some content aside from the content it is   placed in.</a:t>
            </a:r>
          </a:p>
          <a:p>
            <a:r>
              <a:rPr lang="en-US" dirty="0"/>
              <a:t> The aside content should be indirectly related to the surrounding content.</a:t>
            </a:r>
          </a:p>
          <a:p>
            <a:r>
              <a:rPr lang="en-IN" dirty="0"/>
              <a:t> </a:t>
            </a:r>
            <a:r>
              <a:rPr lang="en-US" dirty="0"/>
              <a:t>Tip: The &lt;aside&gt; content is often placed as a sidebar in a document.</a:t>
            </a:r>
          </a:p>
          <a:p>
            <a:r>
              <a:rPr lang="en-US" dirty="0"/>
              <a:t> Note: The &lt;aside&gt; element does not render as anything special in a browser. However, you can use CSS to style the &lt;aside&gt; element</a:t>
            </a:r>
            <a:endParaRPr lang="en-IN" dirty="0"/>
          </a:p>
        </p:txBody>
      </p:sp>
    </p:spTree>
    <p:extLst>
      <p:ext uri="{BB962C8B-B14F-4D97-AF65-F5344CB8AC3E}">
        <p14:creationId xmlns:p14="http://schemas.microsoft.com/office/powerpoint/2010/main" val="241302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338A-0C30-4CCE-97B6-7AD2826708D8}"/>
              </a:ext>
            </a:extLst>
          </p:cNvPr>
          <p:cNvSpPr>
            <a:spLocks noGrp="1"/>
          </p:cNvSpPr>
          <p:nvPr>
            <p:ph type="title"/>
          </p:nvPr>
        </p:nvSpPr>
        <p:spPr/>
        <p:txBody>
          <a:bodyPr/>
          <a:lstStyle/>
          <a:p>
            <a:r>
              <a:rPr lang="en-US" dirty="0"/>
              <a:t>&lt;aside&gt; Tag Code</a:t>
            </a:r>
            <a:endParaRPr lang="en-IN" dirty="0"/>
          </a:p>
        </p:txBody>
      </p:sp>
      <p:sp>
        <p:nvSpPr>
          <p:cNvPr id="3" name="Content Placeholder 2">
            <a:extLst>
              <a:ext uri="{FF2B5EF4-FFF2-40B4-BE49-F238E27FC236}">
                <a16:creationId xmlns:a16="http://schemas.microsoft.com/office/drawing/2014/main" id="{2DD2097B-C4CA-429A-AD26-4261CE9FABD8}"/>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family and I visited The Epcot center this summer. The weather was nice, and Epcot was amazing! I had a great summer together with my family!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aside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Center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is a theme park at Walt Disney World Resort featuring exciting attractions, international pavilions, award-winning fireworks and seasonal special events.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/aside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0954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11C0-37D7-41B1-A674-AD5E0A5328F6}"/>
              </a:ext>
            </a:extLst>
          </p:cNvPr>
          <p:cNvSpPr>
            <a:spLocks noGrp="1"/>
          </p:cNvSpPr>
          <p:nvPr>
            <p:ph type="title"/>
          </p:nvPr>
        </p:nvSpPr>
        <p:spPr/>
        <p:txBody>
          <a:bodyPr/>
          <a:lstStyle/>
          <a:p>
            <a:r>
              <a:rPr lang="en-US" dirty="0"/>
              <a:t>&lt;command&gt; Tag</a:t>
            </a:r>
            <a:endParaRPr lang="en-IN" dirty="0"/>
          </a:p>
        </p:txBody>
      </p:sp>
      <p:sp>
        <p:nvSpPr>
          <p:cNvPr id="3" name="Content Placeholder 2">
            <a:extLst>
              <a:ext uri="{FF2B5EF4-FFF2-40B4-BE49-F238E27FC236}">
                <a16:creationId xmlns:a16="http://schemas.microsoft.com/office/drawing/2014/main" id="{69B40E99-FC57-40E0-9393-42C9389A7241}"/>
              </a:ext>
            </a:extLst>
          </p:cNvPr>
          <p:cNvSpPr>
            <a:spLocks noGrp="1"/>
          </p:cNvSpPr>
          <p:nvPr>
            <p:ph idx="1"/>
          </p:nvPr>
        </p:nvSpPr>
        <p:spPr/>
        <p:txBody>
          <a:bodyPr/>
          <a:lstStyle/>
          <a:p>
            <a:r>
              <a:rPr lang="en-US" dirty="0"/>
              <a:t> </a:t>
            </a:r>
            <a:r>
              <a:rPr lang="en-US" b="0" i="0" dirty="0">
                <a:solidFill>
                  <a:srgbClr val="000000"/>
                </a:solidFill>
                <a:effectLst/>
                <a:latin typeface="Verdana" panose="020B0604030504040204" pitchFamily="34" charset="0"/>
              </a:rPr>
              <a:t>The type attribute specifies the type of command.</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r>
              <a:rPr lang="en-IN" b="0" i="0" dirty="0">
                <a:solidFill>
                  <a:srgbClr val="000000"/>
                </a:solidFill>
                <a:effectLst/>
                <a:latin typeface="Segoe UI" panose="020B0502040204020203" pitchFamily="34" charset="0"/>
              </a:rPr>
              <a:t>Syntax :-</a:t>
            </a:r>
          </a:p>
          <a:p>
            <a:pPr marL="0" indent="0">
              <a:buNone/>
            </a:pPr>
            <a:r>
              <a:rPr lang="en-IN" dirty="0">
                <a:solidFill>
                  <a:srgbClr val="000000"/>
                </a:solidFill>
                <a:latin typeface="Segoe UI" panose="020B0502040204020203" pitchFamily="34" charset="0"/>
              </a:rPr>
              <a:t>                </a:t>
            </a:r>
            <a:r>
              <a:rPr lang="en-IN" b="0" i="0" dirty="0">
                <a:solidFill>
                  <a:srgbClr val="000000"/>
                </a:solidFill>
                <a:effectLst/>
                <a:latin typeface="Consolas" panose="020B0609020204030204" pitchFamily="49" charset="0"/>
              </a:rPr>
              <a:t>&lt;command type="</a:t>
            </a:r>
            <a:r>
              <a:rPr lang="en-IN" b="0" i="0" dirty="0" err="1">
                <a:solidFill>
                  <a:srgbClr val="000000"/>
                </a:solidFill>
                <a:effectLst/>
                <a:latin typeface="Consolas" panose="020B0609020204030204" pitchFamily="49" charset="0"/>
              </a:rPr>
              <a:t>command|checkbox|radio</a:t>
            </a:r>
            <a:r>
              <a:rPr lang="en-IN" b="0" i="0" dirty="0">
                <a:solidFill>
                  <a:srgbClr val="000000"/>
                </a:solidFill>
                <a:effectLst/>
                <a:latin typeface="Consolas" panose="020B0609020204030204" pitchFamily="49" charset="0"/>
              </a:rPr>
              <a:t>"&gt;</a:t>
            </a:r>
          </a:p>
          <a:p>
            <a:pPr marL="0" indent="0">
              <a:buNone/>
            </a:pPr>
            <a:endParaRPr lang="en-IN" dirty="0">
              <a:solidFill>
                <a:srgbClr val="000000"/>
              </a:solidFill>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menu</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command</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="command"</a:t>
            </a:r>
            <a:r>
              <a:rPr lang="en-IN" b="0" i="0" dirty="0">
                <a:solidFill>
                  <a:srgbClr val="FF0000"/>
                </a:solidFill>
                <a:effectLst/>
                <a:latin typeface="Consolas" panose="020B0609020204030204" pitchFamily="49" charset="0"/>
              </a:rPr>
              <a:t> label</a:t>
            </a:r>
            <a:r>
              <a:rPr lang="en-IN" b="0" i="0" dirty="0">
                <a:solidFill>
                  <a:srgbClr val="0000CD"/>
                </a:solidFill>
                <a:effectLst/>
                <a:latin typeface="Consolas" panose="020B0609020204030204" pitchFamily="49" charset="0"/>
              </a:rPr>
              <a:t>="Save"</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="save()"&gt;</a:t>
            </a:r>
            <a:r>
              <a:rPr lang="en-IN" b="0" i="0" dirty="0">
                <a:solidFill>
                  <a:srgbClr val="000000"/>
                </a:solidFill>
                <a:effectLst/>
                <a:latin typeface="Consolas" panose="020B0609020204030204" pitchFamily="49" charset="0"/>
              </a:rPr>
              <a:t>Save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/command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/menu</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84541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BAFB-A0B7-4AD2-BF5D-B9F9CB6E1F2B}"/>
              </a:ext>
            </a:extLst>
          </p:cNvPr>
          <p:cNvSpPr>
            <a:spLocks noGrp="1"/>
          </p:cNvSpPr>
          <p:nvPr>
            <p:ph type="title"/>
          </p:nvPr>
        </p:nvSpPr>
        <p:spPr/>
        <p:txBody>
          <a:bodyPr/>
          <a:lstStyle/>
          <a:p>
            <a:r>
              <a:rPr lang="en-US" dirty="0"/>
              <a:t>&lt;details&gt; Tag</a:t>
            </a:r>
            <a:endParaRPr lang="en-IN" dirty="0"/>
          </a:p>
        </p:txBody>
      </p:sp>
      <p:sp>
        <p:nvSpPr>
          <p:cNvPr id="3" name="Content Placeholder 2">
            <a:extLst>
              <a:ext uri="{FF2B5EF4-FFF2-40B4-BE49-F238E27FC236}">
                <a16:creationId xmlns:a16="http://schemas.microsoft.com/office/drawing/2014/main" id="{E1ECA006-FBF8-4AD2-9817-E7E12DA09EE7}"/>
              </a:ext>
            </a:extLst>
          </p:cNvPr>
          <p:cNvSpPr>
            <a:spLocks noGrp="1"/>
          </p:cNvSpPr>
          <p:nvPr>
            <p:ph idx="1"/>
          </p:nvPr>
        </p:nvSpPr>
        <p:spPr/>
        <p:txBody>
          <a:bodyPr/>
          <a:lstStyle/>
          <a:p>
            <a:r>
              <a:rPr lang="en-US" dirty="0"/>
              <a:t> The &lt;details&gt; tag specifies additional details that the user can open and close on demand.</a:t>
            </a:r>
          </a:p>
          <a:p>
            <a:r>
              <a:rPr lang="en-US" dirty="0"/>
              <a:t> The &lt;details&gt; tag is often used to create an interactive widget that the user can open and close. By default, the widget is closed. When open, it expands, and displays the content within.</a:t>
            </a:r>
          </a:p>
          <a:p>
            <a:r>
              <a:rPr lang="en-US" dirty="0"/>
              <a:t> Any sort of content can be put inside the &lt;details&gt; tag. </a:t>
            </a:r>
          </a:p>
          <a:p>
            <a:r>
              <a:rPr lang="en-US" dirty="0"/>
              <a:t> Tip: The &lt;summary&gt; tag is used in conjunction with &lt;details&gt; to specify a visible heading for the details.</a:t>
            </a:r>
            <a:endParaRPr lang="en-IN" dirty="0"/>
          </a:p>
        </p:txBody>
      </p:sp>
    </p:spTree>
    <p:extLst>
      <p:ext uri="{BB962C8B-B14F-4D97-AF65-F5344CB8AC3E}">
        <p14:creationId xmlns:p14="http://schemas.microsoft.com/office/powerpoint/2010/main" val="10864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E352-E0AC-4A7F-9E2D-B24F0147BB7E}"/>
              </a:ext>
            </a:extLst>
          </p:cNvPr>
          <p:cNvSpPr>
            <a:spLocks noGrp="1"/>
          </p:cNvSpPr>
          <p:nvPr>
            <p:ph type="title"/>
          </p:nvPr>
        </p:nvSpPr>
        <p:spPr/>
        <p:txBody>
          <a:bodyPr/>
          <a:lstStyle/>
          <a:p>
            <a:r>
              <a:rPr lang="en-US" dirty="0"/>
              <a:t>&lt;details&gt; Tag Code</a:t>
            </a:r>
            <a:endParaRPr lang="en-IN" dirty="0"/>
          </a:p>
        </p:txBody>
      </p:sp>
      <p:sp>
        <p:nvSpPr>
          <p:cNvPr id="3" name="Content Placeholder 2">
            <a:extLst>
              <a:ext uri="{FF2B5EF4-FFF2-40B4-BE49-F238E27FC236}">
                <a16:creationId xmlns:a16="http://schemas.microsoft.com/office/drawing/2014/main" id="{F6A86E4C-3400-4FE7-A4F4-9BB23C17A775}"/>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Center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is a theme park at Walt Disney World Resort featuring exciting attractions, international pavilions, award-winning fireworks and seasonal special events.</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87198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0772-8C1B-4C59-830E-04BB8851AE39}"/>
              </a:ext>
            </a:extLst>
          </p:cNvPr>
          <p:cNvSpPr>
            <a:spLocks noGrp="1"/>
          </p:cNvSpPr>
          <p:nvPr>
            <p:ph type="title"/>
          </p:nvPr>
        </p:nvSpPr>
        <p:spPr/>
        <p:txBody>
          <a:bodyPr/>
          <a:lstStyle/>
          <a:p>
            <a:r>
              <a:rPr lang="en-US" dirty="0"/>
              <a:t>&lt;summary&gt; Tag</a:t>
            </a:r>
            <a:endParaRPr lang="en-IN" dirty="0"/>
          </a:p>
        </p:txBody>
      </p:sp>
      <p:sp>
        <p:nvSpPr>
          <p:cNvPr id="3" name="Content Placeholder 2">
            <a:extLst>
              <a:ext uri="{FF2B5EF4-FFF2-40B4-BE49-F238E27FC236}">
                <a16:creationId xmlns:a16="http://schemas.microsoft.com/office/drawing/2014/main" id="{E05F4A8B-7C97-4BDE-94ED-611A3F1F62CE}"/>
              </a:ext>
            </a:extLst>
          </p:cNvPr>
          <p:cNvSpPr>
            <a:spLocks noGrp="1"/>
          </p:cNvSpPr>
          <p:nvPr>
            <p:ph idx="1"/>
          </p:nvPr>
        </p:nvSpPr>
        <p:spPr/>
        <p:txBody>
          <a:bodyPr>
            <a:normAutofit fontScale="92500" lnSpcReduction="20000"/>
          </a:bodyPr>
          <a:lstStyle/>
          <a:p>
            <a:r>
              <a:rPr lang="en-US" dirty="0"/>
              <a:t> The &lt;summary&gt; tag defines a visible heading for the &lt;details&gt; element. The heading can be clicked to view/hide the details.</a:t>
            </a:r>
          </a:p>
          <a:p>
            <a:r>
              <a:rPr lang="en-US" dirty="0"/>
              <a:t> The &lt;summary&gt; element should be the first child element of the &lt;details&gt; element.</a:t>
            </a:r>
          </a:p>
          <a:p>
            <a:endParaRPr lang="en-US" dirty="0"/>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Center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is a theme park at Walt Disney World Resort featuring exciting attractions, international pavilions, award-winning fireworks and seasonal special events.</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endParaRPr lang="en-US" dirty="0"/>
          </a:p>
          <a:p>
            <a:pPr marL="0" indent="0">
              <a:buNone/>
            </a:pPr>
            <a:endParaRPr lang="en-IN" dirty="0"/>
          </a:p>
        </p:txBody>
      </p:sp>
    </p:spTree>
    <p:extLst>
      <p:ext uri="{BB962C8B-B14F-4D97-AF65-F5344CB8AC3E}">
        <p14:creationId xmlns:p14="http://schemas.microsoft.com/office/powerpoint/2010/main" val="65162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3097</Words>
  <Application>Microsoft Office PowerPoint</Application>
  <PresentationFormat>Widescreen</PresentationFormat>
  <Paragraphs>172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Consolas</vt:lpstr>
      <vt:lpstr>Segoe UI</vt:lpstr>
      <vt:lpstr>Source Sans Pro</vt:lpstr>
      <vt:lpstr>urw-din</vt:lpstr>
      <vt:lpstr>Verdana</vt:lpstr>
      <vt:lpstr>Office Theme</vt:lpstr>
      <vt:lpstr>      HTML Tags Explain File</vt:lpstr>
      <vt:lpstr>&lt;article&gt; Tag </vt:lpstr>
      <vt:lpstr>&lt;article&gt; Tag Code</vt:lpstr>
      <vt:lpstr>&lt;aside&gt; Tag</vt:lpstr>
      <vt:lpstr>&lt;aside&gt; Tag Code</vt:lpstr>
      <vt:lpstr>&lt;command&gt; Tag</vt:lpstr>
      <vt:lpstr>&lt;details&gt; Tag</vt:lpstr>
      <vt:lpstr>&lt;details&gt; Tag Code</vt:lpstr>
      <vt:lpstr>&lt;summary&gt; Tag</vt:lpstr>
      <vt:lpstr>&lt;figure&gt; Tag</vt:lpstr>
      <vt:lpstr>&lt;footer&gt; Tag</vt:lpstr>
      <vt:lpstr>&lt;footer&gt; Tag Code</vt:lpstr>
      <vt:lpstr>&lt;header&gt; Tag</vt:lpstr>
      <vt:lpstr>&lt;header&gt; Tag Code</vt:lpstr>
      <vt:lpstr>&lt;hgroup&gt; Tag</vt:lpstr>
      <vt:lpstr>&lt;hgroup&gt; Tag Code</vt:lpstr>
      <vt:lpstr>&lt;mark&gt; Tag</vt:lpstr>
      <vt:lpstr>&lt;meter&gt; Tag</vt:lpstr>
      <vt:lpstr>&lt;meter&gt; Tag Code</vt:lpstr>
      <vt:lpstr>&lt;nav&gt; Tag</vt:lpstr>
      <vt:lpstr>&lt;nav&gt; Tag Code</vt:lpstr>
      <vt:lpstr>&lt;progress&gt; Tag</vt:lpstr>
      <vt:lpstr>&lt;ruby&gt; Tag</vt:lpstr>
      <vt:lpstr>&lt;ruby&gt; Tag Code</vt:lpstr>
      <vt:lpstr>&lt;ruby&gt; Tag Code</vt:lpstr>
      <vt:lpstr>&lt;rt&gt; Tag</vt:lpstr>
      <vt:lpstr>&lt;rp&gt; Tag</vt:lpstr>
      <vt:lpstr>&lt;rp&gt; Tag Code</vt:lpstr>
      <vt:lpstr>&lt;section&gt; Tag</vt:lpstr>
      <vt:lpstr>&lt;time&gt; Tag</vt:lpstr>
      <vt:lpstr>&lt;audio&gt; Tag</vt:lpstr>
      <vt:lpstr>&lt;audio&gt; Tag Code</vt:lpstr>
      <vt:lpstr>&lt;video&gt; Tag</vt:lpstr>
      <vt:lpstr>&lt;video&gt; Tag Code</vt:lpstr>
      <vt:lpstr>&lt;source&gt; Tag</vt:lpstr>
      <vt:lpstr>&lt;embed&gt; Tag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 Explain File</dc:title>
  <dc:creator>Deep</dc:creator>
  <cp:lastModifiedBy>Deep</cp:lastModifiedBy>
  <cp:revision>11</cp:revision>
  <dcterms:created xsi:type="dcterms:W3CDTF">2023-02-28T13:18:14Z</dcterms:created>
  <dcterms:modified xsi:type="dcterms:W3CDTF">2023-02-28T17:39:38Z</dcterms:modified>
</cp:coreProperties>
</file>