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61" r:id="rId3"/>
    <p:sldId id="259" r:id="rId4"/>
    <p:sldId id="257" r:id="rId5"/>
    <p:sldId id="262" r:id="rId6"/>
    <p:sldId id="265" r:id="rId7"/>
    <p:sldId id="267" r:id="rId8"/>
    <p:sldId id="266" r:id="rId9"/>
    <p:sldId id="268" r:id="rId10"/>
    <p:sldId id="269" r:id="rId11"/>
    <p:sldId id="26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90CA19-1226-4753-B7E5-A0FDC3A90702}">
          <p14:sldIdLst>
            <p14:sldId id="256"/>
            <p14:sldId id="261"/>
            <p14:sldId id="259"/>
            <p14:sldId id="257"/>
            <p14:sldId id="262"/>
            <p14:sldId id="265"/>
            <p14:sldId id="267"/>
          </p14:sldIdLst>
        </p14:section>
        <p14:section name="Untitled Section" id="{30078748-917A-48FF-81B4-271F57BC72F9}">
          <p14:sldIdLst>
            <p14:sldId id="266"/>
            <p14:sldId id="268"/>
            <p14:sldId id="269"/>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C88B"/>
    <a:srgbClr val="0000CC"/>
    <a:srgbClr val="1D3A00"/>
    <a:srgbClr val="FF856D"/>
    <a:srgbClr val="FF2549"/>
    <a:srgbClr val="003635"/>
    <a:srgbClr val="005856"/>
    <a:srgbClr val="9EFF29"/>
    <a:srgbClr val="007033"/>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684" y="-24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 DASHBOARD SQL.xlsx]YRAR WISE RECENT CAR SALES!PivotTable4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YEAR WISE RECENT CAR SALES</a:t>
            </a:r>
          </a:p>
        </c:rich>
      </c:tx>
      <c:layout>
        <c:manualLayout>
          <c:xMode val="edge"/>
          <c:yMode val="edge"/>
          <c:x val="0.43853486280788717"/>
          <c:y val="3.601633129192184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'YRAR WISE RECENT CAR SALES'!$B$38:$B$39</c:f>
              <c:strCache>
                <c:ptCount val="1"/>
                <c:pt idx="0">
                  <c:v>Audi</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'YRAR WISE RECENT CAR SALES'!$A$40:$A$44</c:f>
              <c:strCache>
                <c:ptCount val="4"/>
                <c:pt idx="0">
                  <c:v>2017</c:v>
                </c:pt>
                <c:pt idx="1">
                  <c:v>2018</c:v>
                </c:pt>
                <c:pt idx="2">
                  <c:v>2019</c:v>
                </c:pt>
                <c:pt idx="3">
                  <c:v>2020</c:v>
                </c:pt>
              </c:strCache>
            </c:strRef>
          </c:cat>
          <c:val>
            <c:numRef>
              <c:f>'YRAR WISE RECENT CAR SALES'!$B$40:$B$44</c:f>
              <c:numCache>
                <c:formatCode>General</c:formatCode>
                <c:ptCount val="4"/>
                <c:pt idx="0">
                  <c:v>1935</c:v>
                </c:pt>
                <c:pt idx="1">
                  <c:v>864</c:v>
                </c:pt>
                <c:pt idx="2">
                  <c:v>3197</c:v>
                </c:pt>
                <c:pt idx="3">
                  <c:v>716</c:v>
                </c:pt>
              </c:numCache>
            </c:numRef>
          </c:val>
          <c:smooth val="0"/>
          <c:extLst>
            <c:ext xmlns:c16="http://schemas.microsoft.com/office/drawing/2014/chart" uri="{C3380CC4-5D6E-409C-BE32-E72D297353CC}">
              <c16:uniqueId val="{00000000-89C0-4E8F-BDA5-F6AB9545E5B4}"/>
            </c:ext>
          </c:extLst>
        </c:ser>
        <c:ser>
          <c:idx val="1"/>
          <c:order val="1"/>
          <c:tx>
            <c:strRef>
              <c:f>'YRAR WISE RECENT CAR SALES'!$C$38:$C$39</c:f>
              <c:strCache>
                <c:ptCount val="1"/>
                <c:pt idx="0">
                  <c:v>BMW</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'YRAR WISE RECENT CAR SALES'!$A$40:$A$44</c:f>
              <c:strCache>
                <c:ptCount val="4"/>
                <c:pt idx="0">
                  <c:v>2017</c:v>
                </c:pt>
                <c:pt idx="1">
                  <c:v>2018</c:v>
                </c:pt>
                <c:pt idx="2">
                  <c:v>2019</c:v>
                </c:pt>
                <c:pt idx="3">
                  <c:v>2020</c:v>
                </c:pt>
              </c:strCache>
            </c:strRef>
          </c:cat>
          <c:val>
            <c:numRef>
              <c:f>'YRAR WISE RECENT CAR SALES'!$C$40:$C$44</c:f>
              <c:numCache>
                <c:formatCode>General</c:formatCode>
                <c:ptCount val="4"/>
                <c:pt idx="0">
                  <c:v>1721</c:v>
                </c:pt>
                <c:pt idx="1">
                  <c:v>848</c:v>
                </c:pt>
                <c:pt idx="2">
                  <c:v>3485</c:v>
                </c:pt>
                <c:pt idx="3">
                  <c:v>733</c:v>
                </c:pt>
              </c:numCache>
            </c:numRef>
          </c:val>
          <c:smooth val="0"/>
          <c:extLst>
            <c:ext xmlns:c16="http://schemas.microsoft.com/office/drawing/2014/chart" uri="{C3380CC4-5D6E-409C-BE32-E72D297353CC}">
              <c16:uniqueId val="{00000001-89C0-4E8F-BDA5-F6AB9545E5B4}"/>
            </c:ext>
          </c:extLst>
        </c:ser>
        <c:ser>
          <c:idx val="2"/>
          <c:order val="2"/>
          <c:tx>
            <c:strRef>
              <c:f>'YRAR WISE RECENT CAR SALES'!$D$38:$D$39</c:f>
              <c:strCache>
                <c:ptCount val="1"/>
                <c:pt idx="0">
                  <c:v>CClass</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'YRAR WISE RECENT CAR SALES'!$A$40:$A$44</c:f>
              <c:strCache>
                <c:ptCount val="4"/>
                <c:pt idx="0">
                  <c:v>2017</c:v>
                </c:pt>
                <c:pt idx="1">
                  <c:v>2018</c:v>
                </c:pt>
                <c:pt idx="2">
                  <c:v>2019</c:v>
                </c:pt>
                <c:pt idx="3">
                  <c:v>2020</c:v>
                </c:pt>
              </c:strCache>
            </c:strRef>
          </c:cat>
          <c:val>
            <c:numRef>
              <c:f>'YRAR WISE RECENT CAR SALES'!$D$40:$D$44</c:f>
              <c:numCache>
                <c:formatCode>General</c:formatCode>
                <c:ptCount val="4"/>
                <c:pt idx="0">
                  <c:v>665</c:v>
                </c:pt>
                <c:pt idx="1">
                  <c:v>362</c:v>
                </c:pt>
                <c:pt idx="2">
                  <c:v>1590</c:v>
                </c:pt>
                <c:pt idx="3">
                  <c:v>126</c:v>
                </c:pt>
              </c:numCache>
            </c:numRef>
          </c:val>
          <c:smooth val="0"/>
          <c:extLst>
            <c:ext xmlns:c16="http://schemas.microsoft.com/office/drawing/2014/chart" uri="{C3380CC4-5D6E-409C-BE32-E72D297353CC}">
              <c16:uniqueId val="{00000002-89C0-4E8F-BDA5-F6AB9545E5B4}"/>
            </c:ext>
          </c:extLst>
        </c:ser>
        <c:ser>
          <c:idx val="3"/>
          <c:order val="3"/>
          <c:tx>
            <c:strRef>
              <c:f>'YRAR WISE RECENT CAR SALES'!$E$38:$E$39</c:f>
              <c:strCache>
                <c:ptCount val="1"/>
                <c:pt idx="0">
                  <c:v>Hyndai</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'YRAR WISE RECENT CAR SALES'!$A$40:$A$44</c:f>
              <c:strCache>
                <c:ptCount val="4"/>
                <c:pt idx="0">
                  <c:v>2017</c:v>
                </c:pt>
                <c:pt idx="1">
                  <c:v>2018</c:v>
                </c:pt>
                <c:pt idx="2">
                  <c:v>2019</c:v>
                </c:pt>
                <c:pt idx="3">
                  <c:v>2020</c:v>
                </c:pt>
              </c:strCache>
            </c:strRef>
          </c:cat>
          <c:val>
            <c:numRef>
              <c:f>'YRAR WISE RECENT CAR SALES'!$E$40:$E$44</c:f>
              <c:numCache>
                <c:formatCode>General</c:formatCode>
                <c:ptCount val="4"/>
                <c:pt idx="0">
                  <c:v>1178</c:v>
                </c:pt>
                <c:pt idx="1">
                  <c:v>987</c:v>
                </c:pt>
                <c:pt idx="2">
                  <c:v>1086</c:v>
                </c:pt>
                <c:pt idx="3">
                  <c:v>159</c:v>
                </c:pt>
              </c:numCache>
            </c:numRef>
          </c:val>
          <c:smooth val="0"/>
          <c:extLst>
            <c:ext xmlns:c16="http://schemas.microsoft.com/office/drawing/2014/chart" uri="{C3380CC4-5D6E-409C-BE32-E72D297353CC}">
              <c16:uniqueId val="{00000003-89C0-4E8F-BDA5-F6AB9545E5B4}"/>
            </c:ext>
          </c:extLst>
        </c:ser>
        <c:ser>
          <c:idx val="4"/>
          <c:order val="4"/>
          <c:tx>
            <c:strRef>
              <c:f>'YRAR WISE RECENT CAR SALES'!$F$38:$F$39</c:f>
              <c:strCache>
                <c:ptCount val="1"/>
                <c:pt idx="0">
                  <c:v>Merc</c:v>
                </c:pt>
              </c:strCache>
            </c:strRef>
          </c:tx>
          <c:spPr>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'YRAR WISE RECENT CAR SALES'!$A$40:$A$44</c:f>
              <c:strCache>
                <c:ptCount val="4"/>
                <c:pt idx="0">
                  <c:v>2017</c:v>
                </c:pt>
                <c:pt idx="1">
                  <c:v>2018</c:v>
                </c:pt>
                <c:pt idx="2">
                  <c:v>2019</c:v>
                </c:pt>
                <c:pt idx="3">
                  <c:v>2020</c:v>
                </c:pt>
              </c:strCache>
            </c:strRef>
          </c:cat>
          <c:val>
            <c:numRef>
              <c:f>'YRAR WISE RECENT CAR SALES'!$F$40:$F$44</c:f>
              <c:numCache>
                <c:formatCode>General</c:formatCode>
                <c:ptCount val="4"/>
                <c:pt idx="0">
                  <c:v>2381</c:v>
                </c:pt>
                <c:pt idx="1">
                  <c:v>1467</c:v>
                </c:pt>
                <c:pt idx="2">
                  <c:v>4553</c:v>
                </c:pt>
                <c:pt idx="3">
                  <c:v>719</c:v>
                </c:pt>
              </c:numCache>
            </c:numRef>
          </c:val>
          <c:smooth val="0"/>
          <c:extLst>
            <c:ext xmlns:c16="http://schemas.microsoft.com/office/drawing/2014/chart" uri="{C3380CC4-5D6E-409C-BE32-E72D297353CC}">
              <c16:uniqueId val="{00000004-89C0-4E8F-BDA5-F6AB9545E5B4}"/>
            </c:ext>
          </c:extLst>
        </c:ser>
        <c:dLbls>
          <c:showLegendKey val="0"/>
          <c:showVal val="0"/>
          <c:showCatName val="0"/>
          <c:showSerName val="0"/>
          <c:showPercent val="0"/>
          <c:showBubbleSize val="0"/>
        </c:dLbls>
        <c:marker val="1"/>
        <c:smooth val="0"/>
        <c:axId val="1748605696"/>
        <c:axId val="1748605280"/>
      </c:lineChart>
      <c:catAx>
        <c:axId val="174860569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48605280"/>
        <c:crosses val="autoZero"/>
        <c:auto val="1"/>
        <c:lblAlgn val="ctr"/>
        <c:lblOffset val="100"/>
        <c:noMultiLvlLbl val="0"/>
      </c:catAx>
      <c:valAx>
        <c:axId val="174860528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486056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hkjof</a:t>
            </a:r>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166370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445" y="3163529"/>
            <a:ext cx="8074741" cy="892277"/>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86697" y="4070547"/>
            <a:ext cx="8104237" cy="766920"/>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574" y="246460"/>
            <a:ext cx="8214852"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201994"/>
            <a:ext cx="8246070" cy="366032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7816" y="443407"/>
            <a:ext cx="6571913" cy="725349"/>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0442" y="1177436"/>
            <a:ext cx="659403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569" y="227401"/>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71166"/>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43563"/>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71166"/>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43563"/>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426" y="3145531"/>
            <a:ext cx="7654413" cy="1069258"/>
          </a:xfrm>
        </p:spPr>
        <p:txBody>
          <a:bodyPr>
            <a:normAutofit/>
          </a:bodyPr>
          <a:lstStyle/>
          <a:p>
            <a:r>
              <a:rPr lang="en-US" dirty="0"/>
              <a:t>Car Launch Analysis </a:t>
            </a:r>
          </a:p>
        </p:txBody>
      </p:sp>
      <p:sp>
        <p:nvSpPr>
          <p:cNvPr id="3" name="Subtitle 2"/>
          <p:cNvSpPr>
            <a:spLocks noGrp="1"/>
          </p:cNvSpPr>
          <p:nvPr>
            <p:ph type="subTitle" idx="1"/>
          </p:nvPr>
        </p:nvSpPr>
        <p:spPr>
          <a:xfrm>
            <a:off x="848032" y="4100053"/>
            <a:ext cx="7484807" cy="549378"/>
          </a:xfrm>
        </p:spPr>
        <p:txBody>
          <a:bodyPr>
            <a:normAutofit fontScale="55000" lnSpcReduction="20000"/>
          </a:bodyPr>
          <a:lstStyle/>
          <a:p>
            <a:r>
              <a:rPr lang="en-US" sz="2000" dirty="0"/>
              <a:t>                                                                   </a:t>
            </a:r>
            <a:r>
              <a:rPr lang="en-US" sz="4000" dirty="0"/>
              <a:t>For UNITED KINGDOM</a:t>
            </a:r>
            <a:endParaRPr lang="en-US" sz="2000" dirty="0"/>
          </a:p>
          <a:p>
            <a:r>
              <a:rPr lang="en-US" sz="1800" dirty="0"/>
              <a:t>Presented by  Deepak Sonawane</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D722-558E-78EE-8B31-A6797F949EDF}"/>
              </a:ext>
            </a:extLst>
          </p:cNvPr>
          <p:cNvSpPr>
            <a:spLocks noGrp="1"/>
          </p:cNvSpPr>
          <p:nvPr>
            <p:ph type="title"/>
          </p:nvPr>
        </p:nvSpPr>
        <p:spPr/>
        <p:txBody>
          <a:bodyPr>
            <a:noAutofit/>
          </a:bodyPr>
          <a:lstStyle/>
          <a:p>
            <a:r>
              <a:rPr lang="en-IN" sz="1200" dirty="0">
                <a:solidFill>
                  <a:schemeClr val="bg1"/>
                </a:solidFill>
              </a:rPr>
              <a:t>https://1drv.ms/u/s!AjKEiirU64cehFgsa--vXW4HFuFo?e=f9u7GS</a:t>
            </a:r>
          </a:p>
        </p:txBody>
      </p:sp>
      <p:sp>
        <p:nvSpPr>
          <p:cNvPr id="3" name="Text Placeholder 2">
            <a:extLst>
              <a:ext uri="{FF2B5EF4-FFF2-40B4-BE49-F238E27FC236}">
                <a16:creationId xmlns:a16="http://schemas.microsoft.com/office/drawing/2014/main" id="{0307642B-A2D6-AAA0-88A7-F08ADC19EC2E}"/>
              </a:ext>
            </a:extLst>
          </p:cNvPr>
          <p:cNvSpPr>
            <a:spLocks noGrp="1"/>
          </p:cNvSpPr>
          <p:nvPr>
            <p:ph type="body" idx="1"/>
          </p:nvPr>
        </p:nvSpPr>
        <p:spPr/>
        <p:txBody>
          <a:bodyPr/>
          <a:lstStyle/>
          <a:p>
            <a:r>
              <a:rPr lang="en-US" dirty="0"/>
              <a:t>Project queries</a:t>
            </a:r>
            <a:endParaRPr lang="en-IN" dirty="0"/>
          </a:p>
        </p:txBody>
      </p:sp>
    </p:spTree>
    <p:extLst>
      <p:ext uri="{BB962C8B-B14F-4D97-AF65-F5344CB8AC3E}">
        <p14:creationId xmlns:p14="http://schemas.microsoft.com/office/powerpoint/2010/main" val="834993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5D85A5-BC73-58B2-6894-2861723E76D5}"/>
              </a:ext>
            </a:extLst>
          </p:cNvPr>
          <p:cNvSpPr>
            <a:spLocks noGrp="1"/>
          </p:cNvSpPr>
          <p:nvPr>
            <p:ph type="title"/>
          </p:nvPr>
        </p:nvSpPr>
        <p:spPr/>
        <p:txBody>
          <a:bodyPr/>
          <a:lstStyle/>
          <a:p>
            <a:r>
              <a:rPr lang="en-US" dirty="0"/>
              <a:t>d</a:t>
            </a:r>
            <a:endParaRPr lang="en-IN" dirty="0"/>
          </a:p>
        </p:txBody>
      </p:sp>
      <p:sp>
        <p:nvSpPr>
          <p:cNvPr id="6" name="Text Placeholder 5">
            <a:extLst>
              <a:ext uri="{FF2B5EF4-FFF2-40B4-BE49-F238E27FC236}">
                <a16:creationId xmlns:a16="http://schemas.microsoft.com/office/drawing/2014/main" id="{5F03E590-5B8F-FDEF-AB1B-EC464675AAC3}"/>
              </a:ext>
            </a:extLst>
          </p:cNvPr>
          <p:cNvSpPr>
            <a:spLocks noGrp="1"/>
          </p:cNvSpPr>
          <p:nvPr>
            <p:ph type="body" idx="1"/>
          </p:nvPr>
        </p:nvSpPr>
        <p:spPr/>
        <p:txBody>
          <a:bodyPr>
            <a:normAutofit/>
          </a:bodyPr>
          <a:lstStyle/>
          <a:p>
            <a:r>
              <a:rPr lang="en-US" sz="3600" dirty="0"/>
              <a:t>Thank You…</a:t>
            </a:r>
            <a:endParaRPr lang="en-IN" sz="3600" dirty="0"/>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A69C-2977-8164-8646-89B5DA2204AA}"/>
              </a:ext>
            </a:extLst>
          </p:cNvPr>
          <p:cNvSpPr>
            <a:spLocks noGrp="1"/>
          </p:cNvSpPr>
          <p:nvPr>
            <p:ph type="title"/>
          </p:nvPr>
        </p:nvSpPr>
        <p:spPr/>
        <p:txBody>
          <a:bodyPr/>
          <a:lstStyle/>
          <a:p>
            <a:r>
              <a:rPr lang="en-US" dirty="0"/>
              <a:t>Car Launch Analysis</a:t>
            </a:r>
            <a:endParaRPr lang="en-IN" dirty="0"/>
          </a:p>
        </p:txBody>
      </p:sp>
      <p:sp>
        <p:nvSpPr>
          <p:cNvPr id="3" name="Content Placeholder 2">
            <a:extLst>
              <a:ext uri="{FF2B5EF4-FFF2-40B4-BE49-F238E27FC236}">
                <a16:creationId xmlns:a16="http://schemas.microsoft.com/office/drawing/2014/main" id="{5E90E747-4219-2BCB-8337-2910B7A1F92F}"/>
              </a:ext>
            </a:extLst>
          </p:cNvPr>
          <p:cNvSpPr>
            <a:spLocks noGrp="1"/>
          </p:cNvSpPr>
          <p:nvPr>
            <p:ph idx="1"/>
          </p:nvPr>
        </p:nvSpPr>
        <p:spPr/>
        <p:txBody>
          <a:bodyPr>
            <a:normAutofit/>
          </a:bodyPr>
          <a:lstStyle/>
          <a:p>
            <a:r>
              <a:rPr lang="en-US" sz="2400" dirty="0">
                <a:solidFill>
                  <a:srgbClr val="BDC1C6"/>
                </a:solidFill>
                <a:latin typeface="arial" panose="020B0604020202020204" pitchFamily="34" charset="0"/>
              </a:rPr>
              <a:t>Car Analysis</a:t>
            </a:r>
            <a:endParaRPr lang="en-US" sz="2400" b="0" i="0" dirty="0">
              <a:solidFill>
                <a:srgbClr val="BDC1C6"/>
              </a:solidFill>
              <a:effectLst/>
              <a:latin typeface="arial" panose="020B0604020202020204" pitchFamily="34" charset="0"/>
            </a:endParaRPr>
          </a:p>
          <a:p>
            <a:r>
              <a:rPr lang="en-US" sz="2400" b="0" i="0" dirty="0">
                <a:solidFill>
                  <a:srgbClr val="BDC1C6"/>
                </a:solidFill>
                <a:effectLst/>
                <a:latin typeface="arial" panose="020B0604020202020204" pitchFamily="34" charset="0"/>
              </a:rPr>
              <a:t> The purpose of Causal Analysis is </a:t>
            </a:r>
            <a:r>
              <a:rPr lang="en-US" sz="2400" b="1" i="0" dirty="0">
                <a:solidFill>
                  <a:srgbClr val="BDC1C6"/>
                </a:solidFill>
                <a:effectLst/>
                <a:latin typeface="arial" panose="020B0604020202020204" pitchFamily="34" charset="0"/>
              </a:rPr>
              <a:t>to identify causes of selected outcomes .</a:t>
            </a:r>
          </a:p>
          <a:p>
            <a:pPr marL="0" indent="0">
              <a:buNone/>
            </a:pPr>
            <a:endParaRPr lang="en-US" sz="2400" b="1" i="0" dirty="0">
              <a:solidFill>
                <a:srgbClr val="BDC1C6"/>
              </a:solidFill>
              <a:effectLst/>
              <a:latin typeface="arial" panose="020B0604020202020204" pitchFamily="34" charset="0"/>
            </a:endParaRPr>
          </a:p>
          <a:p>
            <a:r>
              <a:rPr lang="en-US" sz="2400" dirty="0">
                <a:solidFill>
                  <a:srgbClr val="BDC1C6"/>
                </a:solidFill>
                <a:latin typeface="arial" panose="020B0604020202020204" pitchFamily="34" charset="0"/>
              </a:rPr>
              <a:t>Car Resolution</a:t>
            </a:r>
            <a:endParaRPr lang="en-US" sz="2400" b="1" i="0" dirty="0">
              <a:solidFill>
                <a:srgbClr val="BDC1C6"/>
              </a:solidFill>
              <a:effectLst/>
              <a:latin typeface="arial" panose="020B0604020202020204" pitchFamily="34" charset="0"/>
            </a:endParaRPr>
          </a:p>
          <a:p>
            <a:r>
              <a:rPr lang="en-US" sz="2400" b="1" dirty="0">
                <a:solidFill>
                  <a:srgbClr val="BDC1C6"/>
                </a:solidFill>
                <a:latin typeface="arial" panose="020B0604020202020204" pitchFamily="34" charset="0"/>
              </a:rPr>
              <a:t>A Car resolution is a </a:t>
            </a:r>
            <a:r>
              <a:rPr lang="en-US" sz="2400" b="1" i="0" dirty="0">
                <a:solidFill>
                  <a:srgbClr val="BDC1C6"/>
                </a:solidFill>
                <a:effectLst/>
                <a:latin typeface="arial" panose="020B0604020202020204" pitchFamily="34" charset="0"/>
              </a:rPr>
              <a:t>take action to improve process performance</a:t>
            </a:r>
            <a:r>
              <a:rPr lang="en-US" sz="2400" b="0" i="0" dirty="0">
                <a:solidFill>
                  <a:srgbClr val="BDC1C6"/>
                </a:solidFill>
                <a:effectLst/>
                <a:latin typeface="arial" panose="020B0604020202020204" pitchFamily="34" charset="0"/>
              </a:rPr>
              <a:t>.</a:t>
            </a:r>
          </a:p>
          <a:p>
            <a:endParaRPr lang="en-IN" sz="2400" dirty="0"/>
          </a:p>
        </p:txBody>
      </p:sp>
    </p:spTree>
    <p:extLst>
      <p:ext uri="{BB962C8B-B14F-4D97-AF65-F5344CB8AC3E}">
        <p14:creationId xmlns:p14="http://schemas.microsoft.com/office/powerpoint/2010/main" val="331205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Sale on class of Customer Class</a:t>
            </a:r>
          </a:p>
        </p:txBody>
      </p:sp>
      <p:sp>
        <p:nvSpPr>
          <p:cNvPr id="5" name="Content Placeholder 4"/>
          <p:cNvSpPr>
            <a:spLocks noGrp="1"/>
          </p:cNvSpPr>
          <p:nvPr>
            <p:ph idx="1"/>
          </p:nvPr>
        </p:nvSpPr>
        <p:spPr/>
        <p:txBody>
          <a:bodyPr>
            <a:normAutofit fontScale="62500" lnSpcReduction="20000"/>
          </a:bodyPr>
          <a:lstStyle/>
          <a:p>
            <a:r>
              <a:rPr lang="en-US" dirty="0"/>
              <a:t>We have data from 1997 to 2020  of cars like BMW, Mercedes , Hyundai , Audi and Cclass .</a:t>
            </a:r>
          </a:p>
          <a:p>
            <a:r>
              <a:rPr lang="en-US" dirty="0"/>
              <a:t>On the basis of the dataset we observe some conclusion. </a:t>
            </a:r>
            <a:r>
              <a:rPr lang="en-US" dirty="0" err="1"/>
              <a:t>Eg</a:t>
            </a:r>
            <a:r>
              <a:rPr lang="en-US" dirty="0"/>
              <a:t> I took a Audi dataset on the basis of that I calculate observe some insights.</a:t>
            </a:r>
          </a:p>
          <a:p>
            <a:r>
              <a:rPr lang="en-US" dirty="0"/>
              <a:t>The class is determine on the basis of the car sold out in there economy the customer buy easily.</a:t>
            </a:r>
          </a:p>
          <a:p>
            <a:r>
              <a:rPr lang="en-US" dirty="0"/>
              <a:t>We divide customers on the basis of there economy class,</a:t>
            </a:r>
          </a:p>
          <a:p>
            <a:r>
              <a:rPr lang="en-US" dirty="0"/>
              <a:t>A) Rich </a:t>
            </a:r>
          </a:p>
          <a:p>
            <a:r>
              <a:rPr lang="en-US" dirty="0"/>
              <a:t>B) poor</a:t>
            </a:r>
          </a:p>
          <a:p>
            <a:r>
              <a:rPr lang="en-US" dirty="0"/>
              <a:t>Rich class are buy most car  brand  they are reputedly change the car.  In the chart as compare Audi a8 and Audi Q2 the Q2 car is most better and luxurious and it has best average and milage.</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Sales on Class of Customer</a:t>
            </a:r>
          </a:p>
        </p:txBody>
      </p:sp>
      <p:sp>
        <p:nvSpPr>
          <p:cNvPr id="3" name="Content Placeholder 2"/>
          <p:cNvSpPr>
            <a:spLocks noGrp="1"/>
          </p:cNvSpPr>
          <p:nvPr>
            <p:ph idx="1"/>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739735A9-49FC-3C57-16C1-C2153F20D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04" y="1400970"/>
            <a:ext cx="8762923" cy="2819545"/>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CA0F-D108-7334-67CD-839A8A2FBDAD}"/>
              </a:ext>
            </a:extLst>
          </p:cNvPr>
          <p:cNvSpPr>
            <a:spLocks noGrp="1"/>
          </p:cNvSpPr>
          <p:nvPr>
            <p:ph type="title"/>
          </p:nvPr>
        </p:nvSpPr>
        <p:spPr/>
        <p:txBody>
          <a:bodyPr/>
          <a:lstStyle/>
          <a:p>
            <a:r>
              <a:rPr lang="en-US" dirty="0"/>
              <a:t>Car Sales based on Fuel Type</a:t>
            </a:r>
            <a:endParaRPr lang="en-IN" dirty="0"/>
          </a:p>
        </p:txBody>
      </p:sp>
      <p:pic>
        <p:nvPicPr>
          <p:cNvPr id="5" name="Content Placeholder 4">
            <a:extLst>
              <a:ext uri="{FF2B5EF4-FFF2-40B4-BE49-F238E27FC236}">
                <a16:creationId xmlns:a16="http://schemas.microsoft.com/office/drawing/2014/main" id="{DBD47D1B-0D25-6869-AAF1-663B7B6596D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40632" y="1515979"/>
            <a:ext cx="4255169" cy="2959768"/>
          </a:xfrm>
        </p:spPr>
      </p:pic>
      <p:sp>
        <p:nvSpPr>
          <p:cNvPr id="6" name="Content Placeholder 5">
            <a:extLst>
              <a:ext uri="{FF2B5EF4-FFF2-40B4-BE49-F238E27FC236}">
                <a16:creationId xmlns:a16="http://schemas.microsoft.com/office/drawing/2014/main" id="{2FDFD114-F450-F8F6-2E29-C5C296375CB6}"/>
              </a:ext>
            </a:extLst>
          </p:cNvPr>
          <p:cNvSpPr>
            <a:spLocks noGrp="1"/>
          </p:cNvSpPr>
          <p:nvPr>
            <p:ph sz="half" idx="2"/>
          </p:nvPr>
        </p:nvSpPr>
        <p:spPr/>
        <p:txBody>
          <a:bodyPr>
            <a:normAutofit fontScale="77500" lnSpcReduction="20000"/>
          </a:bodyPr>
          <a:lstStyle/>
          <a:p>
            <a:r>
              <a:rPr lang="en-US" dirty="0">
                <a:solidFill>
                  <a:schemeClr val="bg1"/>
                </a:solidFill>
              </a:rPr>
              <a:t>In  United Kingdom, most of the cars brand Audi, BMW, Hyundai, Mercedes and Cclass are depends on the Diesel which has 53.32%.</a:t>
            </a:r>
          </a:p>
          <a:p>
            <a:r>
              <a:rPr lang="en-IN" dirty="0">
                <a:solidFill>
                  <a:schemeClr val="bg1"/>
                </a:solidFill>
              </a:rPr>
              <a:t>44.15% cars are depends on the Petrol.</a:t>
            </a:r>
          </a:p>
          <a:p>
            <a:r>
              <a:rPr lang="en-IN" dirty="0">
                <a:solidFill>
                  <a:schemeClr val="bg1"/>
                </a:solidFill>
              </a:rPr>
              <a:t>0.11% cars are depend on the electric.</a:t>
            </a:r>
          </a:p>
          <a:p>
            <a:r>
              <a:rPr lang="en-IN" dirty="0">
                <a:solidFill>
                  <a:schemeClr val="bg1"/>
                </a:solidFill>
              </a:rPr>
              <a:t>And 2.42% cars are depend on the hybrid means CNG etc</a:t>
            </a:r>
          </a:p>
        </p:txBody>
      </p:sp>
    </p:spTree>
    <p:extLst>
      <p:ext uri="{BB962C8B-B14F-4D97-AF65-F5344CB8AC3E}">
        <p14:creationId xmlns:p14="http://schemas.microsoft.com/office/powerpoint/2010/main" val="14846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459B-0BAC-F2CF-0343-F511E409C7B3}"/>
              </a:ext>
            </a:extLst>
          </p:cNvPr>
          <p:cNvSpPr>
            <a:spLocks noGrp="1"/>
          </p:cNvSpPr>
          <p:nvPr>
            <p:ph type="title"/>
          </p:nvPr>
        </p:nvSpPr>
        <p:spPr/>
        <p:txBody>
          <a:bodyPr/>
          <a:lstStyle/>
          <a:p>
            <a:r>
              <a:rPr lang="en-US" dirty="0"/>
              <a:t>Car sales Decreases </a:t>
            </a:r>
            <a:endParaRPr lang="en-IN" dirty="0"/>
          </a:p>
        </p:txBody>
      </p:sp>
      <p:graphicFrame>
        <p:nvGraphicFramePr>
          <p:cNvPr id="4" name="Content Placeholder 3">
            <a:extLst>
              <a:ext uri="{FF2B5EF4-FFF2-40B4-BE49-F238E27FC236}">
                <a16:creationId xmlns:a16="http://schemas.microsoft.com/office/drawing/2014/main" id="{6A83993B-B889-4FF5-A5FB-4C8B01D45428}"/>
              </a:ext>
            </a:extLst>
          </p:cNvPr>
          <p:cNvGraphicFramePr>
            <a:graphicFrameLocks noGrp="1"/>
          </p:cNvGraphicFramePr>
          <p:nvPr>
            <p:ph idx="1"/>
          </p:nvPr>
        </p:nvGraphicFramePr>
        <p:xfrm>
          <a:off x="449263" y="1201738"/>
          <a:ext cx="8245475" cy="3660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190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E31E-C91E-E5B9-369C-805F4D41DF99}"/>
              </a:ext>
            </a:extLst>
          </p:cNvPr>
          <p:cNvSpPr>
            <a:spLocks noGrp="1"/>
          </p:cNvSpPr>
          <p:nvPr>
            <p:ph type="title"/>
          </p:nvPr>
        </p:nvSpPr>
        <p:spPr/>
        <p:txBody>
          <a:bodyPr/>
          <a:lstStyle/>
          <a:p>
            <a:r>
              <a:rPr lang="en-US" dirty="0"/>
              <a:t>Car sales Decreases </a:t>
            </a:r>
            <a:endParaRPr lang="en-IN" dirty="0"/>
          </a:p>
        </p:txBody>
      </p:sp>
      <p:sp>
        <p:nvSpPr>
          <p:cNvPr id="3" name="Content Placeholder 2">
            <a:extLst>
              <a:ext uri="{FF2B5EF4-FFF2-40B4-BE49-F238E27FC236}">
                <a16:creationId xmlns:a16="http://schemas.microsoft.com/office/drawing/2014/main" id="{86EC0D39-3F5F-7292-6C56-B0D78277A15D}"/>
              </a:ext>
            </a:extLst>
          </p:cNvPr>
          <p:cNvSpPr>
            <a:spLocks noGrp="1"/>
          </p:cNvSpPr>
          <p:nvPr>
            <p:ph idx="1"/>
          </p:nvPr>
        </p:nvSpPr>
        <p:spPr/>
        <p:txBody>
          <a:bodyPr>
            <a:normAutofit lnSpcReduction="10000"/>
          </a:bodyPr>
          <a:lstStyle/>
          <a:p>
            <a:r>
              <a:rPr lang="en-US" dirty="0"/>
              <a:t>In the covid pandemic the total sales of automobile has been decreases because of the lockdown.</a:t>
            </a:r>
          </a:p>
          <a:p>
            <a:r>
              <a:rPr lang="en-US" dirty="0"/>
              <a:t>We can see the huge lag between 2019  and 2020. </a:t>
            </a:r>
          </a:p>
          <a:p>
            <a:r>
              <a:rPr lang="en-US" dirty="0"/>
              <a:t>In the pandemic lockdown the car </a:t>
            </a:r>
            <a:r>
              <a:rPr lang="en-US" dirty="0" err="1"/>
              <a:t>was’nt</a:t>
            </a:r>
            <a:r>
              <a:rPr lang="en-US" dirty="0"/>
              <a:t> sold it may have financial crisis and the shut down of shop.</a:t>
            </a:r>
          </a:p>
          <a:p>
            <a:endParaRPr lang="en-IN" dirty="0"/>
          </a:p>
        </p:txBody>
      </p:sp>
    </p:spTree>
    <p:extLst>
      <p:ext uri="{BB962C8B-B14F-4D97-AF65-F5344CB8AC3E}">
        <p14:creationId xmlns:p14="http://schemas.microsoft.com/office/powerpoint/2010/main" val="250836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BBF5-A186-FB8E-C6B0-DAEA6C12B8B0}"/>
              </a:ext>
            </a:extLst>
          </p:cNvPr>
          <p:cNvSpPr>
            <a:spLocks noGrp="1"/>
          </p:cNvSpPr>
          <p:nvPr>
            <p:ph type="title"/>
          </p:nvPr>
        </p:nvSpPr>
        <p:spPr/>
        <p:txBody>
          <a:bodyPr/>
          <a:lstStyle/>
          <a:p>
            <a:r>
              <a:rPr lang="en-US" dirty="0"/>
              <a:t>Fuel efficiency Diesel Vs Petrol </a:t>
            </a:r>
            <a:endParaRPr lang="en-IN" dirty="0"/>
          </a:p>
        </p:txBody>
      </p:sp>
      <p:pic>
        <p:nvPicPr>
          <p:cNvPr id="5" name="Content Placeholder 4">
            <a:extLst>
              <a:ext uri="{FF2B5EF4-FFF2-40B4-BE49-F238E27FC236}">
                <a16:creationId xmlns:a16="http://schemas.microsoft.com/office/drawing/2014/main" id="{51E0B0B1-44C2-3D1E-9A5C-0A8AD82E192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6976" y="1464590"/>
            <a:ext cx="4278824" cy="3285641"/>
          </a:xfrm>
        </p:spPr>
      </p:pic>
      <p:pic>
        <p:nvPicPr>
          <p:cNvPr id="8" name="Content Placeholder 7">
            <a:extLst>
              <a:ext uri="{FF2B5EF4-FFF2-40B4-BE49-F238E27FC236}">
                <a16:creationId xmlns:a16="http://schemas.microsoft.com/office/drawing/2014/main" id="{7081417A-E459-F220-1E58-9A359C705B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464590"/>
            <a:ext cx="4333068" cy="3285641"/>
          </a:xfrm>
        </p:spPr>
      </p:pic>
    </p:spTree>
    <p:extLst>
      <p:ext uri="{BB962C8B-B14F-4D97-AF65-F5344CB8AC3E}">
        <p14:creationId xmlns:p14="http://schemas.microsoft.com/office/powerpoint/2010/main" val="153415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B16C-2491-D252-D6D1-89851E13BCC2}"/>
              </a:ext>
            </a:extLst>
          </p:cNvPr>
          <p:cNvSpPr>
            <a:spLocks noGrp="1"/>
          </p:cNvSpPr>
          <p:nvPr>
            <p:ph type="title"/>
          </p:nvPr>
        </p:nvSpPr>
        <p:spPr/>
        <p:txBody>
          <a:bodyPr/>
          <a:lstStyle/>
          <a:p>
            <a:r>
              <a:rPr lang="en-US" dirty="0"/>
              <a:t>Fuel efficiency </a:t>
            </a:r>
            <a:endParaRPr lang="en-IN" dirty="0"/>
          </a:p>
        </p:txBody>
      </p:sp>
      <p:sp>
        <p:nvSpPr>
          <p:cNvPr id="3" name="Content Placeholder 2">
            <a:extLst>
              <a:ext uri="{FF2B5EF4-FFF2-40B4-BE49-F238E27FC236}">
                <a16:creationId xmlns:a16="http://schemas.microsoft.com/office/drawing/2014/main" id="{D7C324E7-0B8C-D64A-5D17-3CD2DC3B240E}"/>
              </a:ext>
            </a:extLst>
          </p:cNvPr>
          <p:cNvSpPr>
            <a:spLocks noGrp="1"/>
          </p:cNvSpPr>
          <p:nvPr>
            <p:ph idx="1"/>
          </p:nvPr>
        </p:nvSpPr>
        <p:spPr/>
        <p:txBody>
          <a:bodyPr>
            <a:normAutofit fontScale="85000" lnSpcReduction="20000"/>
          </a:bodyPr>
          <a:lstStyle/>
          <a:p>
            <a:r>
              <a:rPr lang="en-US" b="0" i="0" dirty="0">
                <a:solidFill>
                  <a:srgbClr val="BDC1C6"/>
                </a:solidFill>
                <a:effectLst/>
                <a:latin typeface="arial" panose="020B0604020202020204" pitchFamily="34" charset="0"/>
              </a:rPr>
              <a:t>fuel efficiency is defined as </a:t>
            </a:r>
            <a:r>
              <a:rPr lang="en-US" b="1" i="0" dirty="0">
                <a:solidFill>
                  <a:srgbClr val="BDC1C6"/>
                </a:solidFill>
                <a:effectLst/>
                <a:latin typeface="arial" panose="020B0604020202020204" pitchFamily="34" charset="0"/>
              </a:rPr>
              <a:t>a measure of how much a car will convert energy in fuel into kinetic energy to travel</a:t>
            </a:r>
            <a:r>
              <a:rPr lang="en-US" b="0" i="0" dirty="0">
                <a:solidFill>
                  <a:srgbClr val="BDC1C6"/>
                </a:solidFill>
                <a:effectLst/>
                <a:latin typeface="arial" panose="020B0604020202020204" pitchFamily="34" charset="0"/>
              </a:rPr>
              <a:t>.</a:t>
            </a:r>
            <a:endParaRPr lang="en-US" dirty="0"/>
          </a:p>
          <a:p>
            <a:endParaRPr lang="en-US" dirty="0"/>
          </a:p>
          <a:p>
            <a:r>
              <a:rPr lang="en-US" dirty="0"/>
              <a:t>Diesel engine are more efficient then petrol ones because of the high energy content diesel fuel</a:t>
            </a:r>
          </a:p>
          <a:p>
            <a:r>
              <a:rPr lang="en-US" dirty="0"/>
              <a:t>While petrol cars are closing the gap for efficiency</a:t>
            </a:r>
          </a:p>
          <a:p>
            <a:r>
              <a:rPr lang="en-IN" dirty="0"/>
              <a:t>Diesel engine is much stronger than petrol engine</a:t>
            </a:r>
          </a:p>
          <a:p>
            <a:endParaRPr lang="en-IN" dirty="0"/>
          </a:p>
        </p:txBody>
      </p:sp>
    </p:spTree>
    <p:extLst>
      <p:ext uri="{BB962C8B-B14F-4D97-AF65-F5344CB8AC3E}">
        <p14:creationId xmlns:p14="http://schemas.microsoft.com/office/powerpoint/2010/main" val="281268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On-screen Show (16:9)</PresentationFormat>
  <Paragraphs>44</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vt:lpstr>
      <vt:lpstr>Calibri</vt:lpstr>
      <vt:lpstr>Office Theme</vt:lpstr>
      <vt:lpstr>Car Launch Analysis </vt:lpstr>
      <vt:lpstr>Car Launch Analysis</vt:lpstr>
      <vt:lpstr>Sale on class of Customer Class</vt:lpstr>
      <vt:lpstr>Sales on Class of Customer</vt:lpstr>
      <vt:lpstr>Car Sales based on Fuel Type</vt:lpstr>
      <vt:lpstr>Car sales Decreases </vt:lpstr>
      <vt:lpstr>Car sales Decreases </vt:lpstr>
      <vt:lpstr>Fuel efficiency Diesel Vs Petrol </vt:lpstr>
      <vt:lpstr>Fuel efficiency </vt:lpstr>
      <vt:lpstr>https://1drv.ms/u/s!AjKEiirU64cehFgsa--vXW4HFuFo?e=f9u7GS</vt:lpstr>
      <vt:lpst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2022-09-05T07:04:21Z</dcterms:modified>
</cp:coreProperties>
</file>