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31" r:id="rId5"/>
    <p:sldId id="281" r:id="rId6"/>
    <p:sldId id="329" r:id="rId7"/>
    <p:sldId id="334" r:id="rId8"/>
    <p:sldId id="325" r:id="rId9"/>
    <p:sldId id="335" r:id="rId10"/>
    <p:sldId id="333" r:id="rId11"/>
    <p:sldId id="326" r:id="rId12"/>
    <p:sldId id="318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1642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78" autoAdjust="0"/>
    <p:restoredTop sz="95388" autoAdjust="0"/>
  </p:normalViewPr>
  <p:slideViewPr>
    <p:cSldViewPr snapToGrid="0" snapToObjects="1">
      <p:cViewPr varScale="1">
        <p:scale>
          <a:sx n="80" d="100"/>
          <a:sy n="80" d="100"/>
        </p:scale>
        <p:origin x="53" y="8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532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3753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kist.com/free-photo-xkktj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9C8D1E-9888-D0FA-3803-0CCC20B3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14CFA-1206-381D-628B-01DCECAD6C33}"/>
              </a:ext>
            </a:extLst>
          </p:cNvPr>
          <p:cNvSpPr txBox="1"/>
          <p:nvPr/>
        </p:nvSpPr>
        <p:spPr>
          <a:xfrm>
            <a:off x="3661573" y="1265249"/>
            <a:ext cx="8257785" cy="707886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  <a:outerShdw dist="279400" dir="3420000" sx="1000" sy="1000" algn="ctr" rotWithShape="0">
              <a:schemeClr val="bg1"/>
            </a:outerShd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rgbClr val="341642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ProShop Billing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ACED8-BBD0-93EE-08E2-C5022C2B5997}"/>
              </a:ext>
            </a:extLst>
          </p:cNvPr>
          <p:cNvSpPr txBox="1"/>
          <p:nvPr/>
        </p:nvSpPr>
        <p:spPr>
          <a:xfrm>
            <a:off x="7790466" y="5626894"/>
            <a:ext cx="314178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2000" b="1" dirty="0"/>
              <a:t>PROJECT BY:</a:t>
            </a:r>
          </a:p>
          <a:p>
            <a:r>
              <a:rPr lang="en-IN" dirty="0"/>
              <a:t>Rohini Jadhav</a:t>
            </a:r>
          </a:p>
          <a:p>
            <a:r>
              <a:rPr lang="en-IN" dirty="0"/>
              <a:t>Deepali Ghumare</a:t>
            </a:r>
          </a:p>
        </p:txBody>
      </p:sp>
    </p:spTree>
    <p:extLst>
      <p:ext uri="{BB962C8B-B14F-4D97-AF65-F5344CB8AC3E}">
        <p14:creationId xmlns:p14="http://schemas.microsoft.com/office/powerpoint/2010/main" val="1781671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771479"/>
            <a:ext cx="5957739" cy="806011"/>
          </a:xfrm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10285"/>
            <a:ext cx="6052008" cy="68076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Of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180" y="2198914"/>
            <a:ext cx="7738734" cy="4659086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Product Arrival &amp; Database Entry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Upon product arrival, the administrator enters product info, prices into the database.</a:t>
            </a:r>
          </a:p>
          <a:p>
            <a:pPr algn="l">
              <a:buFont typeface="+mj-lt"/>
              <a:buAutoNum type="arabicPeriod"/>
            </a:pPr>
            <a:endParaRPr lang="en-US" sz="18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sz="1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 Shopping Process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Customers select products, place them in their basket, and proceed to the counter.</a:t>
            </a:r>
          </a:p>
          <a:p>
            <a:pPr algn="l">
              <a:buFont typeface="+mj-lt"/>
              <a:buAutoNum type="arabicPeriod"/>
            </a:pPr>
            <a:endParaRPr lang="en-US" sz="18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sz="1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Bill Calculation &amp; Payment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At the counter, the operator enters product numbers to display info, prices, and calculate the bill. Total payment is shown for customer convenience.</a:t>
            </a:r>
          </a:p>
          <a:p>
            <a:pPr algn="l">
              <a:buFont typeface="+mj-lt"/>
              <a:buAutoNum type="arabicPeriod"/>
            </a:pPr>
            <a:endParaRPr lang="en-US" sz="18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sz="1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Payment &amp; Packaging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Customers pay for selected products, and all items are packed and delivered to them.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510561-693E-B573-1239-05267D7A1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861" y="845136"/>
            <a:ext cx="3030387" cy="270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3A275C-27EB-4997-B4F4-CF1F994E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FC8883-A2D5-4D43-9E64-C9D57BE04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57" y="1693154"/>
            <a:ext cx="20955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96A73953-54B0-438A-AFE2-898DC6570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860" y="1914834"/>
            <a:ext cx="2433093" cy="210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C8A3E7F2-2805-43A2-AB85-5AB6E72AC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606" y="1367446"/>
            <a:ext cx="2772639" cy="277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583493-B167-4B94-8920-EB0A5A4F54A0}"/>
              </a:ext>
            </a:extLst>
          </p:cNvPr>
          <p:cNvSpPr/>
          <p:nvPr/>
        </p:nvSpPr>
        <p:spPr>
          <a:xfrm>
            <a:off x="451757" y="4986768"/>
            <a:ext cx="2405743" cy="1704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i="0" dirty="0">
              <a:solidFill>
                <a:schemeClr val="tx1"/>
              </a:solidFill>
              <a:effectLst/>
              <a:latin typeface="Söhne"/>
            </a:endParaRPr>
          </a:p>
          <a:p>
            <a:pPr algn="ctr"/>
            <a:endParaRPr lang="en-IN" sz="2000" b="1" dirty="0">
              <a:solidFill>
                <a:schemeClr val="tx1"/>
              </a:solidFill>
              <a:latin typeface="Söhne"/>
            </a:endParaRPr>
          </a:p>
          <a:p>
            <a:pPr algn="ctr"/>
            <a:r>
              <a:rPr lang="en-IN" sz="2000" b="1" i="0" dirty="0">
                <a:solidFill>
                  <a:schemeClr val="tx1"/>
                </a:solidFill>
                <a:effectLst/>
                <a:latin typeface="Söhne"/>
              </a:rPr>
              <a:t>Product management and reporting.</a:t>
            </a:r>
          </a:p>
          <a:p>
            <a:br>
              <a:rPr lang="en-IN" sz="2000" b="1" dirty="0">
                <a:solidFill>
                  <a:schemeClr val="tx1"/>
                </a:solidFill>
              </a:rPr>
            </a:b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195616-4AB7-4DD3-B1C1-02DCB469917E}"/>
              </a:ext>
            </a:extLst>
          </p:cNvPr>
          <p:cNvSpPr/>
          <p:nvPr/>
        </p:nvSpPr>
        <p:spPr>
          <a:xfrm>
            <a:off x="4279391" y="4986768"/>
            <a:ext cx="2405743" cy="1704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i="0" dirty="0">
                <a:solidFill>
                  <a:schemeClr val="tx1"/>
                </a:solidFill>
                <a:effectLst/>
                <a:latin typeface="Söhne"/>
              </a:rPr>
              <a:t>Offline billing for customers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121197-E8CB-40E5-9680-10917EDA26BD}"/>
              </a:ext>
            </a:extLst>
          </p:cNvPr>
          <p:cNvSpPr/>
          <p:nvPr/>
        </p:nvSpPr>
        <p:spPr>
          <a:xfrm>
            <a:off x="8109007" y="4958014"/>
            <a:ext cx="2405743" cy="1704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i="0" dirty="0">
                <a:solidFill>
                  <a:schemeClr val="tx1"/>
                </a:solidFill>
                <a:effectLst/>
                <a:latin typeface="Söhne"/>
              </a:rPr>
              <a:t>Database maintenance tasks.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C7C095F-F9A1-4516-A466-100E55F5F4A5}"/>
              </a:ext>
            </a:extLst>
          </p:cNvPr>
          <p:cNvSpPr/>
          <p:nvPr/>
        </p:nvSpPr>
        <p:spPr>
          <a:xfrm>
            <a:off x="1377967" y="3940628"/>
            <a:ext cx="266700" cy="1023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C2A084F-714B-42F7-BCFC-C88FAA553413}"/>
              </a:ext>
            </a:extLst>
          </p:cNvPr>
          <p:cNvSpPr/>
          <p:nvPr/>
        </p:nvSpPr>
        <p:spPr>
          <a:xfrm flipH="1">
            <a:off x="5343508" y="3963511"/>
            <a:ext cx="266699" cy="1023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7C4A4AD-DCB0-4225-A3C8-37E9645C5F54}"/>
              </a:ext>
            </a:extLst>
          </p:cNvPr>
          <p:cNvSpPr/>
          <p:nvPr/>
        </p:nvSpPr>
        <p:spPr>
          <a:xfrm>
            <a:off x="9117469" y="3934757"/>
            <a:ext cx="266700" cy="1023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9602C1F4-B2F8-4295-A20E-2C91A9FB9A67}"/>
              </a:ext>
            </a:extLst>
          </p:cNvPr>
          <p:cNvSpPr/>
          <p:nvPr/>
        </p:nvSpPr>
        <p:spPr>
          <a:xfrm>
            <a:off x="602360" y="1019211"/>
            <a:ext cx="1817914" cy="33319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dirty="0"/>
              <a:t>Administrator</a:t>
            </a: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0B6EF1CB-C0BB-4C3D-83BB-704392E1D799}"/>
              </a:ext>
            </a:extLst>
          </p:cNvPr>
          <p:cNvSpPr/>
          <p:nvPr/>
        </p:nvSpPr>
        <p:spPr>
          <a:xfrm>
            <a:off x="4222439" y="1036451"/>
            <a:ext cx="1992344" cy="24450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dirty="0"/>
              <a:t>Billing Operator</a:t>
            </a:r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F7207C99-3D01-4332-8567-1B42F6466114}"/>
              </a:ext>
            </a:extLst>
          </p:cNvPr>
          <p:cNvSpPr/>
          <p:nvPr/>
        </p:nvSpPr>
        <p:spPr>
          <a:xfrm>
            <a:off x="8047947" y="1028182"/>
            <a:ext cx="2263302" cy="33319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dirty="0"/>
              <a:t>Data Entry Operator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2BBD706-C8EE-4361-B47C-A0A2604AD7C4}"/>
              </a:ext>
            </a:extLst>
          </p:cNvPr>
          <p:cNvSpPr txBox="1">
            <a:spLocks/>
          </p:cNvSpPr>
          <p:nvPr/>
        </p:nvSpPr>
        <p:spPr>
          <a:xfrm>
            <a:off x="3181953" y="-15877"/>
            <a:ext cx="4712474" cy="75053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38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0" u="sng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6028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B36E-71B5-FAE7-596E-97E3BA56C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98" y="534145"/>
            <a:ext cx="10671048" cy="1202623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A0E55B-595D-4A61-9CB2-E3F2D668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62003-5E45-1CB8-4810-56910E03112D}"/>
              </a:ext>
            </a:extLst>
          </p:cNvPr>
          <p:cNvSpPr txBox="1"/>
          <p:nvPr/>
        </p:nvSpPr>
        <p:spPr>
          <a:xfrm>
            <a:off x="1159059" y="2328634"/>
            <a:ext cx="10222525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32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f9"/>
              </a:rPr>
              <a:t>The application provides the user a quick response with very accurate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ffb"/>
              </a:rPr>
              <a:t> </a:t>
            </a:r>
            <a:r>
              <a:rPr lang="en-US" sz="32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f9"/>
              </a:rPr>
              <a:t>information regarding the bill calculation and customer detail.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ff9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ff9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32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f9"/>
              </a:rPr>
              <a:t>All the Billing details stored permanently in the database admin can see the data, whenever needed.</a:t>
            </a:r>
          </a:p>
          <a:p>
            <a:pPr algn="l"/>
            <a:endParaRPr lang="en-US" sz="320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ff9"/>
            </a:endParaRP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ff9"/>
            </a:endParaRPr>
          </a:p>
        </p:txBody>
      </p:sp>
    </p:spTree>
    <p:extLst>
      <p:ext uri="{BB962C8B-B14F-4D97-AF65-F5344CB8AC3E}">
        <p14:creationId xmlns:p14="http://schemas.microsoft.com/office/powerpoint/2010/main" val="261300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4259-4A67-48F7-D566-814FB40D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673" y="1"/>
            <a:ext cx="7707620" cy="1166842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Header files included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8384E-4007-0F78-F951-6A303159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A1B02-CFB4-8645-794E-41C0B7A3BB06}"/>
              </a:ext>
            </a:extLst>
          </p:cNvPr>
          <p:cNvSpPr txBox="1"/>
          <p:nvPr/>
        </p:nvSpPr>
        <p:spPr>
          <a:xfrm>
            <a:off x="1195753" y="1910861"/>
            <a:ext cx="9800493" cy="3416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#include &lt;iostream&gt;</a:t>
            </a:r>
          </a:p>
          <a:p>
            <a:r>
              <a:rPr lang="en-US" sz="2400" b="1" dirty="0"/>
              <a:t>#include &lt;string&gt;</a:t>
            </a:r>
          </a:p>
          <a:p>
            <a:r>
              <a:rPr lang="en-US" sz="2400" b="1" dirty="0"/>
              <a:t>#include &lt;vector&gt;</a:t>
            </a:r>
          </a:p>
          <a:p>
            <a:r>
              <a:rPr lang="en-US" sz="2400" b="1" dirty="0"/>
              <a:t>#include &lt;fstream&gt;</a:t>
            </a:r>
          </a:p>
          <a:p>
            <a:r>
              <a:rPr lang="en-US" sz="2400" b="1" dirty="0"/>
              <a:t>#include &lt;mysql.h&gt;</a:t>
            </a:r>
          </a:p>
          <a:p>
            <a:r>
              <a:rPr lang="en-US" sz="2400" b="1" dirty="0"/>
              <a:t>#include &lt;mysqld_error.h&gt;</a:t>
            </a:r>
          </a:p>
          <a:p>
            <a:r>
              <a:rPr lang="en-US" sz="2400" b="1" dirty="0"/>
              <a:t>#include &lt;string&gt;</a:t>
            </a:r>
          </a:p>
          <a:p>
            <a:r>
              <a:rPr lang="en-US" sz="2400" b="1" dirty="0"/>
              <a:t>#include &lt;sstream&gt;</a:t>
            </a:r>
          </a:p>
          <a:p>
            <a:r>
              <a:rPr lang="en-US" sz="2400" b="1" dirty="0"/>
              <a:t>#include &lt;limits&gt;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6352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F102-9ACE-0358-3106-3A7254BE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457" y="50491"/>
            <a:ext cx="10671048" cy="1362057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 with MySQL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C81E45-62BA-C318-9A07-113B7DDC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FE073-73B1-54F2-B588-4DB485FF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74" y="1412548"/>
            <a:ext cx="10704131" cy="502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9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1458D2E-EBBC-A478-E826-A36C7FE5BC21}"/>
              </a:ext>
            </a:extLst>
          </p:cNvPr>
          <p:cNvSpPr txBox="1"/>
          <p:nvPr/>
        </p:nvSpPr>
        <p:spPr>
          <a:xfrm>
            <a:off x="615099" y="1818864"/>
            <a:ext cx="717144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Inheritance</a:t>
            </a:r>
            <a:r>
              <a:rPr lang="en-IN" b="1" dirty="0"/>
              <a:t>: </a:t>
            </a: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 the Program Bill Operator classes and other classes are inherits from the admin class.</a:t>
            </a:r>
          </a:p>
          <a:p>
            <a:endParaRPr lang="en-IN" b="1" dirty="0"/>
          </a:p>
          <a:p>
            <a:r>
              <a:rPr lang="en-IN" b="1" u="sng" dirty="0"/>
              <a:t>        </a:t>
            </a:r>
            <a:r>
              <a:rPr lang="en-IN" u="sng" dirty="0"/>
              <a:t>class data : public admin{};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88940-0E93-F101-587A-D0904C0B1020}"/>
              </a:ext>
            </a:extLst>
          </p:cNvPr>
          <p:cNvSpPr txBox="1"/>
          <p:nvPr/>
        </p:nvSpPr>
        <p:spPr>
          <a:xfrm>
            <a:off x="549111" y="3429000"/>
            <a:ext cx="738825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Abstraction: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here abstraction concept that helps us manage complexity, improve code maintainability, and facilitate code reuse.</a:t>
            </a:r>
          </a:p>
          <a:p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sz="20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Encapsulation: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Encapsulation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is a programming concept that involves bundling data and the methods that operate on that data into a single unit, known as a class. </a:t>
            </a:r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D87F7A-9ACA-B44D-881D-2C1CFBA0ED05}"/>
              </a:ext>
            </a:extLst>
          </p:cNvPr>
          <p:cNvSpPr txBox="1"/>
          <p:nvPr/>
        </p:nvSpPr>
        <p:spPr>
          <a:xfrm>
            <a:off x="3048786" y="312683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276487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1458D2E-EBBC-A478-E826-A36C7FE5BC21}"/>
              </a:ext>
            </a:extLst>
          </p:cNvPr>
          <p:cNvSpPr txBox="1"/>
          <p:nvPr/>
        </p:nvSpPr>
        <p:spPr>
          <a:xfrm>
            <a:off x="396711" y="3954384"/>
            <a:ext cx="71714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File Handling</a:t>
            </a:r>
            <a:r>
              <a:rPr lang="en-IN" b="1" dirty="0"/>
              <a:t>: </a:t>
            </a:r>
            <a:r>
              <a:rPr lang="en-IN" dirty="0"/>
              <a:t>The program uses file handling to generate a receipt and save it as a text file. It creates an output file stream and writes the selected items and their prices to the file.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88940-0E93-F101-587A-D0904C0B1020}"/>
              </a:ext>
            </a:extLst>
          </p:cNvPr>
          <p:cNvSpPr txBox="1"/>
          <p:nvPr/>
        </p:nvSpPr>
        <p:spPr>
          <a:xfrm>
            <a:off x="396711" y="1301910"/>
            <a:ext cx="609442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Vector:</a:t>
            </a:r>
            <a:r>
              <a:rPr lang="en-IN" sz="2000" dirty="0"/>
              <a:t> </a:t>
            </a:r>
            <a:r>
              <a:rPr lang="en-IN" dirty="0"/>
              <a:t>The program uses the vector container from the C++ Standard Library to store the selected  items in the order. It provides functionality for adding and removing items from the order.</a:t>
            </a:r>
          </a:p>
          <a:p>
            <a:r>
              <a:rPr lang="en-IN" dirty="0"/>
              <a:t>vector&lt;Bill*&gt; bills</a:t>
            </a:r>
          </a:p>
        </p:txBody>
      </p:sp>
    </p:spTree>
    <p:extLst>
      <p:ext uri="{BB962C8B-B14F-4D97-AF65-F5344CB8AC3E}">
        <p14:creationId xmlns:p14="http://schemas.microsoft.com/office/powerpoint/2010/main" val="4274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74999" y="1313469"/>
            <a:ext cx="11842001" cy="5638799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Conclusion: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system helps manage supermarket transactions easily.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lets users like administrators and billing operators handle tasks such as adding products, processing orders, and making   bills.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system is user-friendly, making it simple for anyone to use. By using basic programming concepts, like classes and databases, it shows how to solve real-life problems.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Its flexible design allows for easy changes to fit different needs in a supermarket.</a:t>
            </a: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{4CABAE6F-20BB-443E-A924-7F673F586CC4}tf78438558_win32</Template>
  <TotalTime>1493</TotalTime>
  <Words>466</Words>
  <Application>Microsoft Office PowerPoint</Application>
  <PresentationFormat>Widescreen</PresentationFormat>
  <Paragraphs>70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Calibri</vt:lpstr>
      <vt:lpstr>ff9</vt:lpstr>
      <vt:lpstr>ffb</vt:lpstr>
      <vt:lpstr>Sabon Next LT</vt:lpstr>
      <vt:lpstr>Söhne</vt:lpstr>
      <vt:lpstr>Wingdings</vt:lpstr>
      <vt:lpstr>Custom</vt:lpstr>
      <vt:lpstr>PowerPoint Presentation</vt:lpstr>
      <vt:lpstr>Overview Of the Project</vt:lpstr>
      <vt:lpstr>PowerPoint Presentation</vt:lpstr>
      <vt:lpstr>Objectives</vt:lpstr>
      <vt:lpstr> Header files included</vt:lpstr>
      <vt:lpstr>Connection with MySQL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Market Billing System</dc:title>
  <dc:subject/>
  <dc:creator>pradip ghumare</dc:creator>
  <cp:lastModifiedBy>pradip ghumare</cp:lastModifiedBy>
  <cp:revision>14</cp:revision>
  <dcterms:created xsi:type="dcterms:W3CDTF">2024-04-24T13:29:34Z</dcterms:created>
  <dcterms:modified xsi:type="dcterms:W3CDTF">2024-10-02T13:35:17Z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