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81" r:id="rId1"/>
  </p:sldMasterIdLst>
  <p:notesMasterIdLst>
    <p:notesMasterId r:id="rId15"/>
  </p:notesMasterIdLst>
  <p:sldIdLst>
    <p:sldId id="256" r:id="rId2"/>
    <p:sldId id="270" r:id="rId3"/>
    <p:sldId id="272" r:id="rId4"/>
    <p:sldId id="259" r:id="rId5"/>
    <p:sldId id="260" r:id="rId6"/>
    <p:sldId id="261" r:id="rId7"/>
    <p:sldId id="262" r:id="rId8"/>
    <p:sldId id="269" r:id="rId9"/>
    <p:sldId id="263" r:id="rId10"/>
    <p:sldId id="265" r:id="rId11"/>
    <p:sldId id="268" r:id="rId12"/>
    <p:sldId id="274" r:id="rId13"/>
    <p:sldId id="264"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a:t>EMPLOYEE</a:t>
            </a:r>
            <a:r>
              <a:rPr lang="en-US" sz="2400" baseline="0" dirty="0"/>
              <a:t> PERFORMANCE ANALYSIS</a:t>
            </a:r>
            <a:endParaRPr lang="en-US" sz="2400" dirty="0"/>
          </a:p>
        </c:rich>
      </c:tx>
      <c:layout>
        <c:manualLayout>
          <c:xMode val="edge"/>
          <c:yMode val="edge"/>
          <c:x val="0.2319682101304501"/>
          <c:y val="4.766633068089455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D91-C34B-BE9A-DD707FF030B0}"/>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D91-C34B-BE9A-DD707FF030B0}"/>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D91-C34B-BE9A-DD707FF030B0}"/>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D91-C34B-BE9A-DD707FF030B0}"/>
            </c:ext>
          </c:extLst>
        </c:ser>
        <c:dLbls>
          <c:showLegendKey val="0"/>
          <c:showVal val="0"/>
          <c:showCatName val="0"/>
          <c:showSerName val="0"/>
          <c:showPercent val="0"/>
          <c:showBubbleSize val="0"/>
        </c:dLbls>
        <c:gapWidth val="65"/>
        <c:shape val="box"/>
        <c:axId val="325596672"/>
        <c:axId val="325601376"/>
        <c:axId val="0"/>
      </c:bar3DChart>
      <c:catAx>
        <c:axId val="3255966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25601376"/>
        <c:crosses val="autoZero"/>
        <c:auto val="1"/>
        <c:lblAlgn val="ctr"/>
        <c:lblOffset val="100"/>
        <c:noMultiLvlLbl val="0"/>
      </c:catAx>
      <c:valAx>
        <c:axId val="32560137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2559667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96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7780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1520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76224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54268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4662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332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5258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2588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3124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5972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6371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7852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9758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2221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1919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7337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3242796"/>
      </p:ext>
    </p:extLst>
  </p:cSld>
  <p:clrMap bg1="dk1" tx1="lt1" bg2="dk2" tx2="lt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 id="2147484491" r:id="rId10"/>
    <p:sldLayoutId id="2147484492" r:id="rId11"/>
    <p:sldLayoutId id="2147484493" r:id="rId12"/>
    <p:sldLayoutId id="2147484494" r:id="rId13"/>
    <p:sldLayoutId id="2147484495" r:id="rId14"/>
    <p:sldLayoutId id="2147484496" r:id="rId15"/>
    <p:sldLayoutId id="2147484497" r:id="rId16"/>
    <p:sldLayoutId id="21474844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157449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18345" y="563111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657444"/>
            <a:ext cx="9982200" cy="1678665"/>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438400" y="3311872"/>
            <a:ext cx="10363200" cy="3046988"/>
          </a:xfrm>
          <a:prstGeom prst="rect">
            <a:avLst/>
          </a:prstGeom>
          <a:noFill/>
        </p:spPr>
        <p:txBody>
          <a:bodyPr wrap="square" rtlCol="0">
            <a:spAutoFit/>
          </a:bodyPr>
          <a:lstStyle/>
          <a:p>
            <a:r>
              <a:rPr lang="en-US" sz="2400" b="1" dirty="0"/>
              <a:t>PRESENTED BY :-</a:t>
            </a:r>
          </a:p>
          <a:p>
            <a:r>
              <a:rPr lang="en-US" sz="2400" b="1" dirty="0"/>
              <a:t>STUDENT NAME : DEEPAK </a:t>
            </a:r>
            <a:r>
              <a:rPr lang="en-GB" sz="2400" b="1" dirty="0"/>
              <a:t>R</a:t>
            </a:r>
            <a:r>
              <a:rPr lang="en-US" sz="2400" b="1" dirty="0"/>
              <a:t>	</a:t>
            </a:r>
          </a:p>
          <a:p>
            <a:r>
              <a:rPr lang="en-US" sz="2400" b="1" dirty="0"/>
              <a:t>REGISTER NO     : 312215150</a:t>
            </a:r>
          </a:p>
          <a:p>
            <a:r>
              <a:rPr lang="en-US" sz="2400" b="1" dirty="0"/>
              <a:t>USER ID              : unm148722com041</a:t>
            </a:r>
          </a:p>
          <a:p>
            <a:r>
              <a:rPr lang="en-US" sz="2400" b="1" dirty="0"/>
              <a:t>DEPARTMENT     : COMMERCE</a:t>
            </a:r>
          </a:p>
          <a:p>
            <a:r>
              <a:rPr lang="en-US" sz="2400" b="1" dirty="0"/>
              <a:t>COLLEGE           : JAYAGOVIND HARIGOPAL AGARWAL</a:t>
            </a:r>
          </a:p>
          <a:p>
            <a:r>
              <a:rPr lang="en-US" sz="2400" b="1" dirty="0"/>
              <a:t>                            AGARSEN COLLEGE</a:t>
            </a:r>
          </a:p>
          <a:p>
            <a:r>
              <a:rPr lang="en-US" sz="2400" dirty="0"/>
              <a:t>           </a:t>
            </a:r>
            <a:endParaRPr lang="en-IN" sz="2400" dirty="0"/>
          </a:p>
        </p:txBody>
      </p:sp>
      <p:sp>
        <p:nvSpPr>
          <p:cNvPr id="8" name="TextBox 7"/>
          <p:cNvSpPr txBox="1"/>
          <p:nvPr/>
        </p:nvSpPr>
        <p:spPr>
          <a:xfrm>
            <a:off x="2105024" y="990600"/>
            <a:ext cx="8572502" cy="1569660"/>
          </a:xfrm>
          <a:prstGeom prst="rect">
            <a:avLst/>
          </a:prstGeom>
          <a:noFill/>
        </p:spPr>
        <p:txBody>
          <a:bodyPr wrap="square" rtlCol="0">
            <a:spAutoFit/>
          </a:bodyPr>
          <a:lstStyle/>
          <a:p>
            <a:r>
              <a:rPr lang="en-US" sz="4800" b="1" i="1" dirty="0">
                <a:ln w="9525">
                  <a:solidFill>
                    <a:schemeClr val="bg1"/>
                  </a:solidFill>
                  <a:prstDash val="solid"/>
                </a:ln>
                <a:effectLst>
                  <a:outerShdw blurRad="12700" dist="38100" dir="2700000" algn="tl" rotWithShape="0">
                    <a:schemeClr val="bg1">
                      <a:lumMod val="50000"/>
                    </a:schemeClr>
                  </a:outerShdw>
                </a:effectLst>
              </a:rPr>
              <a:t>EMPLOYEE PERFORMANCE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343400" y="5515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1177119" y="66971"/>
            <a:ext cx="8610600" cy="1293028"/>
          </a:xfrm>
        </p:spPr>
        <p:txBody>
          <a:bodyPr/>
          <a:lstStyle/>
          <a:p>
            <a:r>
              <a:rPr lang="en-US" sz="4800" b="1" i="1" dirty="0"/>
              <a:t>MODELLING</a:t>
            </a:r>
          </a:p>
        </p:txBody>
      </p:sp>
      <p:sp>
        <p:nvSpPr>
          <p:cNvPr id="8" name="TextBox 7"/>
          <p:cNvSpPr txBox="1"/>
          <p:nvPr/>
        </p:nvSpPr>
        <p:spPr>
          <a:xfrm>
            <a:off x="1646403" y="2558467"/>
            <a:ext cx="10668000" cy="3631763"/>
          </a:xfrm>
          <a:prstGeom prst="rect">
            <a:avLst/>
          </a:prstGeom>
          <a:noFill/>
        </p:spPr>
        <p:txBody>
          <a:bodyPr wrap="square" rtlCol="0">
            <a:spAutoFit/>
          </a:bodyPr>
          <a:lstStyle/>
          <a:p>
            <a:endParaRPr lang="en-US" sz="3200" b="1" dirty="0"/>
          </a:p>
          <a:p>
            <a:pPr marL="342900" indent="-342900">
              <a:buFont typeface="Wingdings" panose="05000000000000000000" pitchFamily="2" charset="2"/>
              <a:buChar char="v"/>
            </a:pPr>
            <a:r>
              <a:rPr lang="en-US" sz="2000" b="1" dirty="0"/>
              <a:t>DATA ACQUISITION :</a:t>
            </a:r>
          </a:p>
          <a:p>
            <a:r>
              <a:rPr lang="en-US" sz="2000" b="1" dirty="0"/>
              <a:t>             </a:t>
            </a:r>
            <a:r>
              <a:rPr lang="en-US" sz="2000" dirty="0"/>
              <a:t>1. Downloading the dataset from kaggle website.</a:t>
            </a:r>
          </a:p>
          <a:p>
            <a:r>
              <a:rPr lang="en-US" sz="2000" dirty="0"/>
              <a:t>             2. It is the company employees dataset .</a:t>
            </a:r>
          </a:p>
          <a:p>
            <a:pPr marL="342900" indent="-342900">
              <a:buFont typeface="Wingdings" panose="05000000000000000000" pitchFamily="2" charset="2"/>
              <a:buChar char="v"/>
            </a:pPr>
            <a:r>
              <a:rPr lang="en-US" sz="2000" b="1" dirty="0"/>
              <a:t> COLLECTING THE FEATURES :</a:t>
            </a:r>
          </a:p>
          <a:p>
            <a:r>
              <a:rPr lang="en-US" sz="2000" b="1" dirty="0"/>
              <a:t>             </a:t>
            </a:r>
            <a:r>
              <a:rPr lang="en-US" sz="2000" dirty="0"/>
              <a:t>1.  the original employees dataset has 29 features.</a:t>
            </a:r>
          </a:p>
          <a:p>
            <a:r>
              <a:rPr lang="en-US" sz="2000" dirty="0"/>
              <a:t>             2.  we are focusing on the 9 selected features for analysis</a:t>
            </a:r>
            <a:r>
              <a:rPr lang="en-US" sz="2000" b="1" dirty="0"/>
              <a:t>.</a:t>
            </a:r>
          </a:p>
          <a:p>
            <a:pPr marL="342900" indent="-342900">
              <a:buFont typeface="Wingdings" panose="05000000000000000000" pitchFamily="2" charset="2"/>
              <a:buChar char="v"/>
            </a:pPr>
            <a:r>
              <a:rPr lang="en-US" sz="2000" b="1" dirty="0"/>
              <a:t>DATA CLEANING:</a:t>
            </a:r>
          </a:p>
          <a:p>
            <a:r>
              <a:rPr lang="en-US" sz="2000" dirty="0"/>
              <a:t>            1. Using conditional formatting to highlight cells with missing values.</a:t>
            </a:r>
          </a:p>
          <a:p>
            <a:r>
              <a:rPr lang="en-US" sz="2000" dirty="0"/>
              <a:t>            2. utilize the filtering option to remove the missing values in the rows.</a:t>
            </a:r>
          </a:p>
          <a:p>
            <a:r>
              <a:rPr lang="en-US" dirty="0"/>
              <a:t> 	</a:t>
            </a:r>
          </a:p>
        </p:txBody>
      </p:sp>
      <p:sp>
        <p:nvSpPr>
          <p:cNvPr id="10" name="TextBox 9"/>
          <p:cNvSpPr txBox="1"/>
          <p:nvPr/>
        </p:nvSpPr>
        <p:spPr>
          <a:xfrm>
            <a:off x="1743075" y="1736751"/>
            <a:ext cx="8839200" cy="1077218"/>
          </a:xfrm>
          <a:prstGeom prst="rect">
            <a:avLst/>
          </a:prstGeom>
          <a:noFill/>
        </p:spPr>
        <p:txBody>
          <a:bodyPr wrap="square" rtlCol="0">
            <a:spAutoFit/>
          </a:bodyPr>
          <a:lstStyle/>
          <a:p>
            <a:r>
              <a:rPr lang="en-US" sz="3200" b="1" dirty="0"/>
              <a:t>STEPS FOR EMPLOYESS PERFORMANCE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533400"/>
            <a:ext cx="8610600" cy="1293028"/>
          </a:xfrm>
        </p:spPr>
        <p:txBody>
          <a:bodyPr/>
          <a:lstStyle/>
          <a:p>
            <a:r>
              <a:rPr lang="en-IN" b="1" i="1" dirty="0">
                <a:latin typeface="Times New Roman" panose="02020603050405020304" pitchFamily="18" charset="0"/>
                <a:cs typeface="Times New Roman" panose="02020603050405020304" pitchFamily="18" charset="0"/>
              </a:rPr>
              <a:t>MODELLING</a:t>
            </a:r>
          </a:p>
        </p:txBody>
      </p:sp>
      <p:sp>
        <p:nvSpPr>
          <p:cNvPr id="3" name="Rectangle 2"/>
          <p:cNvSpPr/>
          <p:nvPr/>
        </p:nvSpPr>
        <p:spPr>
          <a:xfrm>
            <a:off x="1752600" y="1981200"/>
            <a:ext cx="10744200" cy="3046988"/>
          </a:xfrm>
          <a:prstGeom prst="rect">
            <a:avLst/>
          </a:prstGeom>
        </p:spPr>
        <p:txBody>
          <a:bodyPr wrap="square">
            <a:spAutoFit/>
          </a:bodyPr>
          <a:lstStyle/>
          <a:p>
            <a:pPr marL="342900" indent="-342900">
              <a:buFont typeface="Wingdings" panose="05000000000000000000" pitchFamily="2" charset="2"/>
              <a:buChar char="v"/>
            </a:pPr>
            <a:r>
              <a:rPr lang="en-US" sz="2400" b="1" dirty="0"/>
              <a:t>CALCULATE PERFORMANCE LEVEL: </a:t>
            </a:r>
          </a:p>
          <a:p>
            <a:r>
              <a:rPr lang="en-US" sz="2400" dirty="0"/>
              <a:t>       1. using IFS formula to calculating employees performance level.</a:t>
            </a:r>
          </a:p>
          <a:p>
            <a:pPr marL="342900" indent="-342900">
              <a:buFont typeface="Wingdings" panose="05000000000000000000" pitchFamily="2" charset="2"/>
              <a:buChar char="v"/>
            </a:pPr>
            <a:r>
              <a:rPr lang="en-US" sz="2400" b="1" dirty="0"/>
              <a:t> DATA SUMMARIZING:</a:t>
            </a:r>
          </a:p>
          <a:p>
            <a:r>
              <a:rPr lang="en-US" sz="2400" dirty="0"/>
              <a:t>       1. using pivot table to summarize employee performance data.</a:t>
            </a:r>
          </a:p>
          <a:p>
            <a:r>
              <a:rPr lang="en-US" sz="2400" dirty="0"/>
              <a:t>       2. enabling easy comparison and aggregation of results.</a:t>
            </a:r>
          </a:p>
          <a:p>
            <a:pPr marL="342900" indent="-342900">
              <a:buFont typeface="Wingdings" panose="05000000000000000000" pitchFamily="2" charset="2"/>
              <a:buChar char="v"/>
            </a:pPr>
            <a:r>
              <a:rPr lang="en-US" sz="2400" b="1" dirty="0"/>
              <a:t>DATA VISUALIZATION :</a:t>
            </a:r>
          </a:p>
          <a:p>
            <a:r>
              <a:rPr lang="en-US" sz="2400" dirty="0"/>
              <a:t>        1. use recommended graphs and chats to visualize employee performance.</a:t>
            </a:r>
          </a:p>
          <a:p>
            <a:r>
              <a:rPr lang="en-US" sz="2400" dirty="0"/>
              <a:t>        2. providing an intuitive and impactful way to communicate insights and trends.</a:t>
            </a:r>
          </a:p>
        </p:txBody>
      </p:sp>
    </p:spTree>
    <p:extLst>
      <p:ext uri="{BB962C8B-B14F-4D97-AF65-F5344CB8AC3E}">
        <p14:creationId xmlns:p14="http://schemas.microsoft.com/office/powerpoint/2010/main" val="298644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544368231"/>
              </p:ext>
            </p:extLst>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752600" y="457200"/>
            <a:ext cx="4495800" cy="830997"/>
          </a:xfrm>
          <a:prstGeom prst="rect">
            <a:avLst/>
          </a:prstGeom>
          <a:noFill/>
        </p:spPr>
        <p:txBody>
          <a:bodyPr wrap="square" rtlCol="0">
            <a:spAutoFit/>
          </a:bodyPr>
          <a:lstStyle/>
          <a:p>
            <a:r>
              <a:rPr lang="en-US" sz="4800" b="1" i="1" dirty="0"/>
              <a:t>RESULTS</a:t>
            </a:r>
          </a:p>
        </p:txBody>
      </p:sp>
    </p:spTree>
    <p:extLst>
      <p:ext uri="{BB962C8B-B14F-4D97-AF65-F5344CB8AC3E}">
        <p14:creationId xmlns:p14="http://schemas.microsoft.com/office/powerpoint/2010/main" val="288989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62000" y="1084799"/>
            <a:ext cx="4217167"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CONCLUSION</a:t>
            </a:r>
            <a:endParaRPr sz="4800" dirty="0">
              <a:latin typeface="Trebuchet MS"/>
              <a:cs typeface="Trebuchet MS"/>
            </a:endParaRPr>
          </a:p>
        </p:txBody>
      </p:sp>
      <p:sp>
        <p:nvSpPr>
          <p:cNvPr id="14"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2057400" y="2401147"/>
            <a:ext cx="8534400" cy="2554545"/>
          </a:xfrm>
          <a:prstGeom prst="rect">
            <a:avLst/>
          </a:prstGeom>
          <a:noFill/>
        </p:spPr>
        <p:txBody>
          <a:bodyPr wrap="square" rtlCol="0">
            <a:spAutoFit/>
          </a:bodyPr>
          <a:lstStyle/>
          <a:p>
            <a:r>
              <a:rPr lang="en-US" sz="3200" i="1" dirty="0"/>
              <a:t>This analysis provides valuable insights into employee performance , enabling data-driven decisions to enhance development ,improve evaluations and drive business growth, ultimately unlocking the full potential of our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7600" y="1295400"/>
            <a:ext cx="5562600" cy="923330"/>
          </a:xfrm>
          <a:prstGeom prst="rect">
            <a:avLst/>
          </a:prstGeom>
          <a:noFill/>
        </p:spPr>
        <p:txBody>
          <a:bodyPr wrap="square" rtlCol="0">
            <a:spAutoFit/>
          </a:bodyPr>
          <a:lstStyle/>
          <a:p>
            <a:r>
              <a:rPr lang="en-US" sz="5400" b="1" dirty="0"/>
              <a:t> PROJECT TITLE</a:t>
            </a:r>
          </a:p>
        </p:txBody>
      </p:sp>
      <p:sp>
        <p:nvSpPr>
          <p:cNvPr id="3" name="Down Ribbon 2"/>
          <p:cNvSpPr/>
          <p:nvPr/>
        </p:nvSpPr>
        <p:spPr>
          <a:xfrm>
            <a:off x="1066800" y="2819400"/>
            <a:ext cx="9982200" cy="2819400"/>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EMPLOYEE PERFORMANCE ANALYSIS USING EXCEL</a:t>
            </a:r>
          </a:p>
        </p:txBody>
      </p:sp>
    </p:spTree>
    <p:extLst>
      <p:ext uri="{BB962C8B-B14F-4D97-AF65-F5344CB8AC3E}">
        <p14:creationId xmlns:p14="http://schemas.microsoft.com/office/powerpoint/2010/main" val="113304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0" y="2133600"/>
            <a:ext cx="44196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Problem statement</a:t>
            </a:r>
          </a:p>
          <a:p>
            <a:pPr marL="457200" indent="-457200">
              <a:buFont typeface="Wingdings" panose="05000000000000000000" pitchFamily="2" charset="2"/>
              <a:buChar char="Ø"/>
            </a:pPr>
            <a:r>
              <a:rPr lang="en-US" sz="2800" b="1" dirty="0"/>
              <a:t> Project Overview</a:t>
            </a:r>
          </a:p>
          <a:p>
            <a:pPr marL="457200" indent="-457200">
              <a:buFont typeface="Wingdings" panose="05000000000000000000" pitchFamily="2" charset="2"/>
              <a:buChar char="Ø"/>
            </a:pPr>
            <a:r>
              <a:rPr lang="en-US" sz="2800" b="1" dirty="0"/>
              <a:t> End Users</a:t>
            </a:r>
          </a:p>
          <a:p>
            <a:pPr marL="457200" indent="-457200">
              <a:buFont typeface="Wingdings" panose="05000000000000000000" pitchFamily="2" charset="2"/>
              <a:buChar char="Ø"/>
            </a:pPr>
            <a:r>
              <a:rPr lang="en-US" sz="2800" b="1" dirty="0"/>
              <a:t> Our Solution and        Proposition</a:t>
            </a:r>
          </a:p>
          <a:p>
            <a:pPr marL="457200" indent="-457200">
              <a:buFont typeface="Wingdings" panose="05000000000000000000" pitchFamily="2" charset="2"/>
              <a:buChar char="Ø"/>
            </a:pPr>
            <a:r>
              <a:rPr lang="en-US" sz="2800" b="1" dirty="0"/>
              <a:t> Dataset Description</a:t>
            </a:r>
          </a:p>
          <a:p>
            <a:pPr marL="457200" indent="-457200">
              <a:buFont typeface="Wingdings" panose="05000000000000000000" pitchFamily="2" charset="2"/>
              <a:buChar char="Ø"/>
            </a:pPr>
            <a:r>
              <a:rPr lang="en-US" sz="2800" b="1" dirty="0"/>
              <a:t> Modelling Approach</a:t>
            </a:r>
          </a:p>
          <a:p>
            <a:pPr marL="457200" indent="-457200">
              <a:buFont typeface="Wingdings" panose="05000000000000000000" pitchFamily="2" charset="2"/>
              <a:buChar char="Ø"/>
            </a:pPr>
            <a:r>
              <a:rPr lang="en-US" sz="2800" b="1" dirty="0"/>
              <a:t> Result and Discussion </a:t>
            </a:r>
          </a:p>
          <a:p>
            <a:pPr marL="457200" indent="-457200">
              <a:buFont typeface="Wingdings" panose="05000000000000000000" pitchFamily="2" charset="2"/>
              <a:buChar char="Ø"/>
            </a:pPr>
            <a:r>
              <a:rPr lang="en-US" sz="2800" b="1" dirty="0"/>
              <a:t> Conclusion </a:t>
            </a:r>
          </a:p>
        </p:txBody>
      </p:sp>
      <p:sp>
        <p:nvSpPr>
          <p:cNvPr id="5" name="TextBox 4"/>
          <p:cNvSpPr txBox="1"/>
          <p:nvPr/>
        </p:nvSpPr>
        <p:spPr>
          <a:xfrm>
            <a:off x="1600200" y="685800"/>
            <a:ext cx="3505200" cy="1015663"/>
          </a:xfrm>
          <a:prstGeom prst="rect">
            <a:avLst/>
          </a:prstGeom>
          <a:noFill/>
        </p:spPr>
        <p:txBody>
          <a:bodyPr wrap="square" rtlCol="0">
            <a:spAutoFit/>
          </a:bodyPr>
          <a:lstStyle/>
          <a:p>
            <a:r>
              <a:rPr lang="en-US" sz="6000" b="1" dirty="0"/>
              <a:t>AGENDA</a:t>
            </a:r>
          </a:p>
        </p:txBody>
      </p:sp>
    </p:spTree>
    <p:extLst>
      <p:ext uri="{BB962C8B-B14F-4D97-AF65-F5344CB8AC3E}">
        <p14:creationId xmlns:p14="http://schemas.microsoft.com/office/powerpoint/2010/main" val="214354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309937"/>
            <a:ext cx="2762250" cy="3257550"/>
            <a:chOff x="9220200" y="3309937"/>
            <a:chExt cx="2762250" cy="3257550"/>
          </a:xfrm>
        </p:grpSpPr>
        <p:sp>
          <p:nvSpPr>
            <p:cNvPr id="3"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220200" y="3309937"/>
              <a:ext cx="2762250" cy="3257550"/>
            </a:xfrm>
            <a:prstGeom prst="rect">
              <a:avLst/>
            </a:prstGeom>
          </p:spPr>
        </p:pic>
      </p:grpSp>
      <p:sp>
        <p:nvSpPr>
          <p:cNvPr id="6"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272696"/>
            <a:ext cx="6705600"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dirty="0"/>
              <a:t>P</a:t>
            </a:r>
            <a:r>
              <a:rPr sz="4250" b="1" i="1" spc="15" dirty="0"/>
              <a:t>ROB</a:t>
            </a:r>
            <a:r>
              <a:rPr sz="4250" b="1" i="1" spc="55" dirty="0"/>
              <a:t>L</a:t>
            </a:r>
            <a:r>
              <a:rPr sz="4250" b="1" i="1" spc="-20" dirty="0"/>
              <a:t>E</a:t>
            </a:r>
            <a:r>
              <a:rPr sz="4250" b="1" i="1" spc="20" dirty="0"/>
              <a:t>M</a:t>
            </a:r>
            <a:r>
              <a:rPr sz="4250" b="1" i="1" dirty="0"/>
              <a:t>	</a:t>
            </a:r>
            <a:r>
              <a:rPr sz="4800" b="1" i="1" spc="10" dirty="0"/>
              <a:t>S</a:t>
            </a:r>
            <a:r>
              <a:rPr sz="4800" b="1" i="1" spc="-370" dirty="0"/>
              <a:t>T</a:t>
            </a:r>
            <a:r>
              <a:rPr sz="4800" b="1" i="1" spc="-375" dirty="0"/>
              <a:t>A</a:t>
            </a:r>
            <a:r>
              <a:rPr sz="4800" b="1" i="1" spc="15" dirty="0"/>
              <a:t>T</a:t>
            </a:r>
            <a:r>
              <a:rPr sz="4800" b="1" i="1" spc="-10" dirty="0"/>
              <a:t>E</a:t>
            </a:r>
            <a:r>
              <a:rPr sz="4800" b="1" i="1" spc="-20" dirty="0"/>
              <a:t>ME</a:t>
            </a:r>
            <a:r>
              <a:rPr sz="4800" b="1" i="1" spc="10" dirty="0"/>
              <a:t>NT</a:t>
            </a:r>
            <a:endParaRPr sz="480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905000" y="2819400"/>
            <a:ext cx="7010400" cy="3108543"/>
          </a:xfrm>
          <a:prstGeom prst="rect">
            <a:avLst/>
          </a:prstGeom>
          <a:noFill/>
        </p:spPr>
        <p:txBody>
          <a:bodyPr wrap="square" rtlCol="0">
            <a:spAutoFit/>
          </a:bodyPr>
          <a:lstStyle/>
          <a:p>
            <a:r>
              <a:rPr lang="en-US" sz="2800" dirty="0"/>
              <a:t>The problem is to identify the human resources department of ABC corporation. Identify and address performance gaps, Improve accuracy in predicting and enhancing employee performance to reduce turnover and boost productivity</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7009"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66800" y="12268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i="1" spc="5" dirty="0"/>
              <a:t>PROJE</a:t>
            </a:r>
            <a:r>
              <a:rPr lang="en-US" sz="4250" b="1" i="1" spc="5" dirty="0"/>
              <a:t>CT </a:t>
            </a:r>
            <a:r>
              <a:rPr sz="4250" b="1" i="1" spc="-20" dirty="0"/>
              <a:t>OVERVIEW</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6629400" y="450542"/>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12272" y="2571469"/>
            <a:ext cx="7772400" cy="3539430"/>
          </a:xfrm>
          <a:prstGeom prst="rect">
            <a:avLst/>
          </a:prstGeom>
          <a:noFill/>
        </p:spPr>
        <p:txBody>
          <a:bodyPr wrap="square" rtlCol="0">
            <a:spAutoFit/>
          </a:bodyPr>
          <a:lstStyle/>
          <a:p>
            <a:r>
              <a:rPr lang="en-US" sz="2800" dirty="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1219200"/>
            <a:ext cx="7315200" cy="693780"/>
          </a:xfrm>
          <a:prstGeom prst="rect">
            <a:avLst/>
          </a:prstGeom>
        </p:spPr>
        <p:txBody>
          <a:bodyPr vert="horz" wrap="square" lIns="0" tIns="16510" rIns="0" bIns="0" rtlCol="0">
            <a:spAutoFit/>
          </a:bodyPr>
          <a:lstStyle/>
          <a:p>
            <a:pPr marL="12700">
              <a:lnSpc>
                <a:spcPct val="100000"/>
              </a:lnSpc>
              <a:spcBef>
                <a:spcPts val="130"/>
              </a:spcBef>
            </a:pPr>
            <a:r>
              <a:rPr sz="4400" b="1" spc="25" dirty="0"/>
              <a:t>W</a:t>
            </a:r>
            <a:r>
              <a:rPr sz="4400" b="1" spc="-20" dirty="0"/>
              <a:t>H</a:t>
            </a:r>
            <a:r>
              <a:rPr sz="4400" b="1" spc="20" dirty="0"/>
              <a:t>O</a:t>
            </a:r>
            <a:r>
              <a:rPr sz="4400" b="1" spc="-235" dirty="0"/>
              <a:t> </a:t>
            </a:r>
            <a:r>
              <a:rPr sz="4400" b="1" spc="-10" dirty="0"/>
              <a:t>AR</a:t>
            </a:r>
            <a:r>
              <a:rPr sz="4400" b="1" spc="15" dirty="0"/>
              <a:t>E</a:t>
            </a:r>
            <a:r>
              <a:rPr sz="4400" b="1" spc="-35" dirty="0"/>
              <a:t> </a:t>
            </a:r>
            <a:r>
              <a:rPr sz="4400" b="1" spc="-10" dirty="0"/>
              <a:t>T</a:t>
            </a:r>
            <a:r>
              <a:rPr sz="4400" b="1" spc="-15" dirty="0"/>
              <a:t>H</a:t>
            </a:r>
            <a:r>
              <a:rPr sz="4400" b="1" spc="15" dirty="0"/>
              <a:t>E</a:t>
            </a:r>
            <a:r>
              <a:rPr sz="4400" b="1" spc="-35" dirty="0"/>
              <a:t> </a:t>
            </a:r>
            <a:r>
              <a:rPr sz="4400" b="1" spc="-20" dirty="0"/>
              <a:t>E</a:t>
            </a:r>
            <a:r>
              <a:rPr sz="4400" b="1" spc="30" dirty="0"/>
              <a:t>N</a:t>
            </a:r>
            <a:r>
              <a:rPr sz="4400" b="1" spc="15" dirty="0"/>
              <a:t>D</a:t>
            </a:r>
            <a:r>
              <a:rPr lang="en-US" sz="4400" b="1" spc="15" dirty="0"/>
              <a:t> </a:t>
            </a:r>
            <a:r>
              <a:rPr sz="4400" b="1" dirty="0"/>
              <a:t>U</a:t>
            </a:r>
            <a:r>
              <a:rPr sz="4400" b="1" spc="10" dirty="0"/>
              <a:t>S</a:t>
            </a:r>
            <a:r>
              <a:rPr sz="4400" b="1" spc="-25" dirty="0"/>
              <a:t>E</a:t>
            </a:r>
            <a:r>
              <a:rPr sz="4400" b="1" spc="-10" dirty="0"/>
              <a:t>R</a:t>
            </a:r>
            <a:r>
              <a:rPr sz="4400" b="1" spc="5" dirty="0"/>
              <a:t>S?</a:t>
            </a:r>
            <a:endParaRPr sz="44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3200400" y="2542982"/>
            <a:ext cx="7467600" cy="3046988"/>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Human Resource Team</a:t>
            </a:r>
          </a:p>
          <a:p>
            <a:pPr marL="285750" indent="-285750">
              <a:buFont typeface="Wingdings" panose="05000000000000000000" pitchFamily="2" charset="2"/>
              <a:buChar char="v"/>
            </a:pPr>
            <a:r>
              <a:rPr lang="en-US" sz="3200" dirty="0"/>
              <a:t>CEO</a:t>
            </a:r>
          </a:p>
          <a:p>
            <a:pPr marL="285750" indent="-285750">
              <a:buFont typeface="Wingdings" panose="05000000000000000000" pitchFamily="2" charset="2"/>
              <a:buChar char="v"/>
            </a:pPr>
            <a:r>
              <a:rPr lang="en-US" sz="3200" dirty="0"/>
              <a:t>Managing Director</a:t>
            </a:r>
          </a:p>
          <a:p>
            <a:pPr marL="285750" indent="-285750">
              <a:buFont typeface="Wingdings" panose="05000000000000000000" pitchFamily="2" charset="2"/>
              <a:buChar char="v"/>
            </a:pPr>
            <a:r>
              <a:rPr lang="en-US" sz="3200" dirty="0"/>
              <a:t>Employees</a:t>
            </a:r>
          </a:p>
          <a:p>
            <a:pPr marL="285750" indent="-285750">
              <a:buFont typeface="Wingdings" panose="05000000000000000000" pitchFamily="2" charset="2"/>
              <a:buChar char="v"/>
            </a:pPr>
            <a:r>
              <a:rPr lang="en-US" sz="3200" dirty="0"/>
              <a:t>Training and Development   Team</a:t>
            </a:r>
          </a:p>
          <a:p>
            <a:pPr marL="285750" indent="-285750">
              <a:buFont typeface="Wingdings" panose="05000000000000000000" pitchFamily="2" charset="2"/>
              <a:buChar char="v"/>
            </a:pPr>
            <a:r>
              <a:rPr lang="en-US" sz="3200" dirty="0"/>
              <a:t>Performance 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474438"/>
            <a:ext cx="2590800" cy="3442648"/>
          </a:xfrm>
          <a:prstGeom prst="rect">
            <a:avLst/>
          </a:prstGeom>
        </p:spPr>
      </p:pic>
      <p:sp>
        <p:nvSpPr>
          <p:cNvPr id="3"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171197" y="838200"/>
            <a:ext cx="9763125"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a:t>P</a:t>
            </a:r>
            <a:r>
              <a:rPr sz="3600" b="1" i="1" spc="-30" dirty="0"/>
              <a:t>R</a:t>
            </a:r>
            <a:r>
              <a:rPr sz="3600" b="1" i="1" spc="10" dirty="0"/>
              <a:t>O</a:t>
            </a:r>
            <a:r>
              <a:rPr sz="3600" b="1" i="1" spc="-15" dirty="0"/>
              <a:t>P</a:t>
            </a:r>
            <a:r>
              <a:rPr sz="3600" b="1" i="1" spc="10" dirty="0"/>
              <a:t>O</a:t>
            </a:r>
            <a:r>
              <a:rPr sz="3600" b="1" i="1" spc="25" dirty="0"/>
              <a:t>S</a:t>
            </a:r>
            <a:r>
              <a:rPr sz="3600" b="1" i="1" spc="-30" dirty="0"/>
              <a:t>I</a:t>
            </a:r>
            <a:r>
              <a:rPr sz="3600" b="1" i="1" spc="-35" dirty="0"/>
              <a:t>T</a:t>
            </a:r>
            <a:r>
              <a:rPr sz="3600" b="1" i="1" spc="-30" dirty="0"/>
              <a:t>I</a:t>
            </a:r>
            <a:r>
              <a:rPr sz="3600" b="1" i="1" spc="10" dirty="0"/>
              <a:t>O</a:t>
            </a:r>
            <a:r>
              <a:rPr sz="3600" b="1" i="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3429000" y="2778995"/>
            <a:ext cx="7315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Highlighting missing values using conditional formatting.</a:t>
            </a:r>
          </a:p>
          <a:p>
            <a:pPr marL="342900" indent="-342900">
              <a:buFont typeface="Wingdings" panose="05000000000000000000" pitchFamily="2" charset="2"/>
              <a:buChar char="Ø"/>
            </a:pPr>
            <a:r>
              <a:rPr lang="en-US" sz="2400" dirty="0"/>
              <a:t> Remove missing values using Filtering.</a:t>
            </a:r>
          </a:p>
          <a:p>
            <a:pPr marL="342900" indent="-342900">
              <a:buFont typeface="Wingdings" panose="05000000000000000000" pitchFamily="2" charset="2"/>
              <a:buChar char="Ø"/>
            </a:pPr>
            <a:r>
              <a:rPr lang="en-US" sz="2400" dirty="0"/>
              <a:t> Calculate performance levels using formulas.</a:t>
            </a:r>
          </a:p>
          <a:p>
            <a:pPr marL="342900" indent="-342900">
              <a:buFont typeface="Wingdings" panose="05000000000000000000" pitchFamily="2" charset="2"/>
              <a:buChar char="Ø"/>
            </a:pPr>
            <a:r>
              <a:rPr lang="en-US" sz="2400" dirty="0"/>
              <a:t> Summarize data using Pivot tables.</a:t>
            </a:r>
          </a:p>
          <a:p>
            <a:pPr marL="342900" indent="-342900">
              <a:buFont typeface="Wingdings" panose="05000000000000000000" pitchFamily="2" charset="2"/>
              <a:buChar char="Ø"/>
            </a:pPr>
            <a:r>
              <a:rPr lang="en-US" sz="2400" dirty="0"/>
              <a:t> 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762000"/>
            <a:ext cx="8610600" cy="1293028"/>
          </a:xfrm>
        </p:spPr>
        <p:txBody>
          <a:bodyPr>
            <a:normAutofit/>
          </a:bodyPr>
          <a:lstStyle/>
          <a:p>
            <a:r>
              <a:rPr lang="en-IN" sz="4000" b="1" i="1" dirty="0"/>
              <a:t>Dataset Description</a:t>
            </a:r>
          </a:p>
        </p:txBody>
      </p:sp>
      <p:sp>
        <p:nvSpPr>
          <p:cNvPr id="3" name="TextBox 2"/>
          <p:cNvSpPr txBox="1"/>
          <p:nvPr/>
        </p:nvSpPr>
        <p:spPr>
          <a:xfrm>
            <a:off x="1752600" y="2209800"/>
            <a:ext cx="9982200"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Employee ID (numerical)</a:t>
            </a:r>
          </a:p>
          <a:p>
            <a:pPr marL="285750" indent="-285750">
              <a:buFont typeface="Wingdings" panose="05000000000000000000" pitchFamily="2" charset="2"/>
              <a:buChar char="Ø"/>
            </a:pPr>
            <a:r>
              <a:rPr lang="en-US" sz="2000" dirty="0"/>
              <a:t>Employee Name (text)</a:t>
            </a:r>
          </a:p>
          <a:p>
            <a:pPr marL="285750" indent="-285750">
              <a:buFont typeface="Wingdings" panose="05000000000000000000" pitchFamily="2" charset="2"/>
              <a:buChar char="Ø"/>
            </a:pPr>
            <a:r>
              <a:rPr lang="en-US" sz="2000" dirty="0"/>
              <a:t>Employee Type (text)</a:t>
            </a:r>
          </a:p>
          <a:p>
            <a:pPr marL="285750" indent="-285750">
              <a:buFont typeface="Wingdings" panose="05000000000000000000" pitchFamily="2" charset="2"/>
              <a:buChar char="Ø"/>
            </a:pPr>
            <a:r>
              <a:rPr lang="en-US" sz="2000" dirty="0"/>
              <a:t>Performance Level(text)</a:t>
            </a:r>
          </a:p>
          <a:p>
            <a:pPr marL="285750" indent="-285750">
              <a:buFont typeface="Wingdings" panose="05000000000000000000" pitchFamily="2" charset="2"/>
              <a:buChar char="Ø"/>
            </a:pPr>
            <a:r>
              <a:rPr lang="en-US" sz="2000" dirty="0"/>
              <a:t>Gender Code (text)</a:t>
            </a:r>
          </a:p>
          <a:p>
            <a:pPr marL="285750" indent="-285750">
              <a:buFont typeface="Wingdings" panose="05000000000000000000" pitchFamily="2" charset="2"/>
              <a:buChar char="Ø"/>
            </a:pPr>
            <a:r>
              <a:rPr lang="en-US" sz="2000" dirty="0"/>
              <a:t>Employee Rating (numerical)</a:t>
            </a:r>
          </a:p>
          <a:p>
            <a:pPr marL="285750" indent="-285750">
              <a:buFont typeface="Wingdings" panose="05000000000000000000" pitchFamily="2" charset="2"/>
              <a:buChar char="Ø"/>
            </a:pPr>
            <a:r>
              <a:rPr lang="en-US" sz="2000" dirty="0"/>
              <a:t>Employee Classification (text)</a:t>
            </a:r>
          </a:p>
          <a:p>
            <a:pPr marL="285750" indent="-285750">
              <a:buFont typeface="Wingdings" panose="05000000000000000000" pitchFamily="2" charset="2"/>
              <a:buChar char="Ø"/>
            </a:pPr>
            <a:r>
              <a:rPr lang="en-US" sz="2000" dirty="0"/>
              <a:t>Business Unit (text)</a:t>
            </a:r>
          </a:p>
          <a:p>
            <a:pPr marL="285750" indent="-285750">
              <a:buFont typeface="Wingdings" panose="05000000000000000000" pitchFamily="2" charset="2"/>
              <a:buChar char="Ø"/>
            </a:pPr>
            <a:r>
              <a:rPr lang="en-US" sz="2000" dirty="0"/>
              <a:t>Employee Status(text)</a:t>
            </a:r>
          </a:p>
          <a:p>
            <a:endParaRPr lang="en-US" sz="2000" dirty="0"/>
          </a:p>
          <a:p>
            <a:r>
              <a:rPr lang="en-US" sz="2000" dirty="0"/>
              <a:t>Note: The employee data set is download in kaggle. The original dataset has 26features,but we are focusing on these 9 selected features for analysis.</a:t>
            </a:r>
          </a:p>
        </p:txBody>
      </p:sp>
      <p:pic>
        <p:nvPicPr>
          <p:cNvPr id="4" name="object 6"/>
          <p:cNvPicPr/>
          <p:nvPr/>
        </p:nvPicPr>
        <p:blipFill>
          <a:blip r:embed="rId2" cstate="print"/>
          <a:stretch>
            <a:fillRect/>
          </a:stretch>
        </p:blipFill>
        <p:spPr>
          <a:xfrm>
            <a:off x="9525000" y="16002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71513" y="2354703"/>
            <a:ext cx="2466975" cy="3419475"/>
          </a:xfrm>
          <a:prstGeom prst="rect">
            <a:avLst/>
          </a:prstGeom>
        </p:spPr>
      </p:pic>
      <p:sp>
        <p:nvSpPr>
          <p:cNvPr id="7" name="object 7"/>
          <p:cNvSpPr txBox="1">
            <a:spLocks noGrp="1"/>
          </p:cNvSpPr>
          <p:nvPr>
            <p:ph type="title"/>
          </p:nvPr>
        </p:nvSpPr>
        <p:spPr>
          <a:xfrm>
            <a:off x="1447800" y="1036504"/>
            <a:ext cx="8001000" cy="755335"/>
          </a:xfrm>
          <a:prstGeom prst="rect">
            <a:avLst/>
          </a:prstGeom>
        </p:spPr>
        <p:txBody>
          <a:bodyPr vert="horz" wrap="square" lIns="0" tIns="16510" rIns="0" bIns="0" rtlCol="0">
            <a:spAutoFit/>
          </a:bodyPr>
          <a:lstStyle/>
          <a:p>
            <a:pPr marL="12700">
              <a:lnSpc>
                <a:spcPct val="100000"/>
              </a:lnSpc>
              <a:spcBef>
                <a:spcPts val="130"/>
              </a:spcBef>
            </a:pPr>
            <a:r>
              <a:rPr sz="4800" b="1" i="1" spc="15" dirty="0"/>
              <a:t>THE</a:t>
            </a:r>
            <a:r>
              <a:rPr sz="4800" b="1" i="1" spc="20" dirty="0"/>
              <a:t> </a:t>
            </a:r>
            <a:r>
              <a:rPr lang="en-US" sz="4800" b="1" i="1" spc="20" dirty="0"/>
              <a:t>"</a:t>
            </a:r>
            <a:r>
              <a:rPr sz="4800" b="1" i="1" spc="10" dirty="0"/>
              <a:t>WOW</a:t>
            </a:r>
            <a:r>
              <a:rPr lang="en-US" sz="4800" b="1" i="1" spc="10" dirty="0"/>
              <a:t>"</a:t>
            </a:r>
            <a:r>
              <a:rPr sz="4800" b="1" i="1" spc="85" dirty="0"/>
              <a:t> </a:t>
            </a:r>
            <a:r>
              <a:rPr sz="4800" b="1" i="1" spc="10" dirty="0"/>
              <a:t>IN</a:t>
            </a:r>
            <a:r>
              <a:rPr lang="en-US" sz="4800" b="1" i="1" spc="-5" dirty="0"/>
              <a:t> </a:t>
            </a:r>
            <a:r>
              <a:rPr sz="4800" b="1" i="1" spc="15" dirty="0"/>
              <a:t>OUR</a:t>
            </a:r>
            <a:r>
              <a:rPr lang="en-US" sz="4800" b="1" i="1" spc="15" dirty="0"/>
              <a:t> </a:t>
            </a:r>
            <a:r>
              <a:rPr sz="4800" b="1" i="1" spc="20" dirty="0"/>
              <a:t>SOLUTION</a:t>
            </a:r>
            <a:endParaRPr sz="4800" b="1"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657218" y="2855150"/>
            <a:ext cx="7620000" cy="2677656"/>
          </a:xfrm>
          <a:prstGeom prst="rect">
            <a:avLst/>
          </a:prstGeom>
          <a:noFill/>
        </p:spPr>
        <p:txBody>
          <a:bodyPr wrap="square" rtlCol="0">
            <a:spAutoFit/>
          </a:bodyPr>
          <a:lstStyle/>
          <a:p>
            <a:r>
              <a:rPr lang="en-US" sz="2400" dirty="0"/>
              <a:t>Yes! Here is a possible “WOW” factor in our employee performance analysis solution :</a:t>
            </a:r>
          </a:p>
          <a:p>
            <a:pPr marL="285750" indent="-285750">
              <a:buFont typeface="Wingdings" panose="05000000000000000000" pitchFamily="2" charset="2"/>
              <a:buChar char="ü"/>
            </a:pPr>
            <a:r>
              <a:rPr lang="en-US" sz="2400" dirty="0"/>
              <a:t>performance level formula  =IFS(Z8&gt;=5,”VERY     HIGH”,Z8&gt;=4,”HIGH”,Z8&gt;=3,”MED”,TRUE,”LOW”)</a:t>
            </a:r>
          </a:p>
          <a:p>
            <a:pPr marL="285750" indent="-285750">
              <a:buFont typeface="Wingdings" panose="05000000000000000000" pitchFamily="2" charset="2"/>
              <a:buChar char="ü"/>
            </a:pPr>
            <a:r>
              <a:rPr lang="en-US" sz="2400" dirty="0"/>
              <a:t>Unlock employee potential</a:t>
            </a:r>
          </a:p>
          <a:p>
            <a:pPr marL="285750" indent="-285750">
              <a:buFont typeface="Wingdings" panose="05000000000000000000" pitchFamily="2" charset="2"/>
              <a:buChar char="ü"/>
            </a:pPr>
            <a:r>
              <a:rPr lang="en-US" sz="2400" dirty="0"/>
              <a:t>Boost productivity</a:t>
            </a:r>
          </a:p>
          <a:p>
            <a:pPr marL="285750" indent="-285750">
              <a:buFont typeface="Wingdings" panose="05000000000000000000" pitchFamily="2" charset="2"/>
              <a:buChar char="ü"/>
            </a:pPr>
            <a:r>
              <a:rPr lang="en-US" sz="2400" dirty="0"/>
              <a:t>Drive business growth</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471</TotalTime>
  <Words>529</Words>
  <Application>Microsoft Office PowerPoint</Application>
  <PresentationFormat>Widescreen</PresentationFormat>
  <Paragraphs>93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Varshini Priya</cp:lastModifiedBy>
  <cp:revision>43</cp:revision>
  <dcterms:created xsi:type="dcterms:W3CDTF">2024-03-29T15:07:22Z</dcterms:created>
  <dcterms:modified xsi:type="dcterms:W3CDTF">2024-09-05T17:16:35Z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