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9" r:id="rId11"/>
    <p:sldId id="270" r:id="rId12"/>
    <p:sldId id="272" r:id="rId13"/>
    <p:sldId id="273" r:id="rId14"/>
    <p:sldId id="275" r:id="rId15"/>
    <p:sldId id="277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4963-ECD7-497B-9299-A0DFC4B7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8A403-4B06-4884-BE6F-F6AEF1C9B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0073-CF2E-4994-8744-F86AFDBA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927E-E65B-41C4-88AB-9A2F3F14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F550-6754-43EA-8899-95806B3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1CCF-A71F-4986-9EFD-CC21CDF1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EA7A-23B9-4684-A167-0CDBEADC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1278-8343-4AA6-9DDD-C97176E4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0059-E0F1-44DB-895B-B8AE8665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313E-465E-41FC-A9AA-2684CF6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DE051-717B-48F3-9084-6C1B4AD0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F58FB-0453-4BE6-9A47-65500BAC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D4FB-F2B3-4814-AB32-6BC25CC1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DA97-3549-49C7-9F41-AFF0EC7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3999-A6CB-42CA-8462-9A193DB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765-DE27-4F50-9833-6A465350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1DE9-9839-40AC-8D38-7A72F0F7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E1A5-DCD8-4BAE-8C2C-2E755ECA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6B60-D06F-4305-A228-208E839E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9282-AA00-42E0-80D5-8D03F7A7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C69-0883-43AC-B7F9-B7C27358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0C88D-1A57-4D58-8052-932703C5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9C56-1322-4D1C-A490-18349B3C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EA84-09F0-4CF5-8F3B-1B2FDD58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C331-81EC-4C9D-9C32-CEEA108E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6EFC-F955-4388-B469-196D63F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771F-C09E-4B13-BF77-A577F109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F6AF-2697-48EE-9E73-49F222EE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5AC-3417-4AE6-A2A3-B807A672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C2AB-ECE4-40D8-B495-AF2A30AA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C7BE1-118C-4297-BE55-BA38791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651A-ECF5-485D-9154-AEB4A45D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8513-D14D-4B05-97CE-3B475176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0FAD4-B30A-4F20-9519-016AE275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86DE2-F4D3-471D-BA10-9BF358C5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55662-1AFB-40EA-B133-7CEDF7C6E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45AA8-EF69-4EF4-A268-11EF0881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64D16-2979-4B39-8F73-A514491C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DB30C-137A-4D17-B48F-9E0B25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14F3-7917-4A5B-9233-43ABD9AE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F4DD1-9077-4AB3-A8E9-4C285C43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4F96-E7DA-42FD-B19D-D695D62D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3051-25FE-4EAD-A541-EF002664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7BFC-BDF0-4376-BDC5-874970E2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7ADF3-EC38-43C3-B32F-5204C737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210F-4083-4817-99CE-5112E253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F991-A659-403A-87F6-14123ECE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BFC6-FDF5-443B-B808-4451CCCC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8007-F18D-4EF3-B0B7-6EF2D1F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C072-DC8A-480C-B0BC-06CC9AFF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C655-591E-4D9A-B764-268AD472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C4AE-9943-48A2-B211-032914C3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E3A-92B8-4C2C-A42D-0D918BA7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DC0DA-FFC7-4210-8AFA-A69A8E63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E421-90BB-4257-B86A-ED871078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CDF1-6734-4264-8E94-E66F3C9D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B4AF-235E-4084-A40A-86B10232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3DB3B-3A82-4C44-9FE7-5F3136DE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B1247-A954-4E22-80E8-39B6F695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A29C-B2A5-417C-BE6A-F572AE2C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996D-7139-4BB9-BFDE-394BC83A2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EF38-9B42-48E3-BE5A-8B05E89B876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4C3D-63B9-437E-83BC-22FE5EDE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3E14-310A-4131-B34F-68CD221E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29C-9AEA-4DB3-9221-1232D8E29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754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Date-A-Scientist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5AEF-DF32-4689-B83F-0165E02B0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Machine Learning Fundamentals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Julien AMAR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11/11/2018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55530-8E3C-4A4F-9DA7-1A0672A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We will use a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b="1" dirty="0" err="1">
                <a:solidFill>
                  <a:schemeClr val="bg1"/>
                </a:solidFill>
              </a:rPr>
              <a:t>MultiLinear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Regression to check correlation between our 2 features (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b="1" dirty="0">
                <a:solidFill>
                  <a:schemeClr val="bg1"/>
                </a:solidFill>
              </a:rPr>
              <a:t>level of education</a:t>
            </a:r>
            <a:r>
              <a:rPr lang="en-US" dirty="0">
                <a:solidFill>
                  <a:schemeClr val="bg1"/>
                </a:solidFill>
              </a:rPr>
              <a:t>) vs </a:t>
            </a:r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E7D40-0F5D-4F21-A6E2-DEE7AE4D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05" y="2389603"/>
            <a:ext cx="7638307" cy="4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Age vs Income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real_score</a:t>
            </a:r>
            <a:r>
              <a:rPr lang="en-US" dirty="0">
                <a:solidFill>
                  <a:schemeClr val="bg1"/>
                </a:solidFill>
              </a:rPr>
              <a:t>=1.2893057174778731e-05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mean_squared_error</a:t>
            </a:r>
            <a:r>
              <a:rPr lang="en-US" dirty="0">
                <a:solidFill>
                  <a:schemeClr val="bg1"/>
                </a:solidFill>
              </a:rPr>
              <a:t>=40551054875.32619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r2=0.0001940218951941297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Level of education vs Income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real_score</a:t>
            </a:r>
            <a:r>
              <a:rPr lang="en-US" dirty="0">
                <a:solidFill>
                  <a:schemeClr val="bg1"/>
                </a:solidFill>
              </a:rPr>
              <a:t>=0.012194285283103068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mean_squared_error</a:t>
            </a:r>
            <a:r>
              <a:rPr lang="en-US" dirty="0">
                <a:solidFill>
                  <a:schemeClr val="bg1"/>
                </a:solidFill>
              </a:rPr>
              <a:t>=39287104165.13057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r2=0.017308507450450317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Age &amp; Level of education vs Income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real_score</a:t>
            </a:r>
            <a:r>
              <a:rPr lang="en-US" dirty="0">
                <a:solidFill>
                  <a:schemeClr val="bg1"/>
                </a:solidFill>
              </a:rPr>
              <a:t>=0.015227149018885668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mean_squared_error</a:t>
            </a:r>
            <a:r>
              <a:rPr lang="en-US" dirty="0">
                <a:solidFill>
                  <a:schemeClr val="bg1"/>
                </a:solidFill>
              </a:rPr>
              <a:t>=39266278536.23242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r2=0.01782942057907355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EB09D-FF60-489C-9107-8A4E8BB2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56" y="1563338"/>
            <a:ext cx="4698051" cy="42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9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We will use a</a:t>
            </a:r>
            <a:r>
              <a:rPr lang="en-US" b="1" dirty="0">
                <a:solidFill>
                  <a:schemeClr val="bg1"/>
                </a:solidFill>
              </a:rPr>
              <a:t> K- neighbors </a:t>
            </a:r>
            <a:r>
              <a:rPr lang="en-US" dirty="0">
                <a:solidFill>
                  <a:schemeClr val="bg1"/>
                </a:solidFill>
              </a:rPr>
              <a:t>Regression to check correlation between our 2 features (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b="1" dirty="0">
                <a:solidFill>
                  <a:schemeClr val="bg1"/>
                </a:solidFill>
              </a:rPr>
              <a:t>level of education</a:t>
            </a:r>
            <a:r>
              <a:rPr lang="en-US" dirty="0">
                <a:solidFill>
                  <a:schemeClr val="bg1"/>
                </a:solidFill>
              </a:rPr>
              <a:t>) vs </a:t>
            </a:r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C6A9C-063A-41C2-BF85-905EA462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47" y="2427271"/>
            <a:ext cx="5114154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Results seems a bit better (with 30 neighbors), but are still not good enough, we would need a accuracy at least </a:t>
            </a:r>
            <a:r>
              <a:rPr lang="en-US" b="1" dirty="0">
                <a:solidFill>
                  <a:schemeClr val="bg1"/>
                </a:solidFill>
              </a:rPr>
              <a:t>0.7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ABF9-8886-49C8-BAEF-60068A5F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59" y="2565391"/>
            <a:ext cx="5282082" cy="39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Classification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Applying </a:t>
            </a:r>
            <a:r>
              <a:rPr lang="en-US" b="1" dirty="0">
                <a:solidFill>
                  <a:schemeClr val="bg1"/>
                </a:solidFill>
              </a:rPr>
              <a:t>K-Means</a:t>
            </a:r>
            <a:r>
              <a:rPr lang="en-US" dirty="0">
                <a:solidFill>
                  <a:schemeClr val="bg1"/>
                </a:solidFill>
              </a:rPr>
              <a:t> enables to cluster our data in an unsupervised way.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Inertia is getting acceptable around 7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1678B-5DD0-4870-BD91-896FFD23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1" y="2510524"/>
            <a:ext cx="5555120" cy="3626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559BF-C54B-4665-8379-C96FB17F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58" y="2493510"/>
            <a:ext cx="5797137" cy="36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Classification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Let’s visualize repartition using </a:t>
            </a:r>
            <a:r>
              <a:rPr lang="en-US" b="1" dirty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clusters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226F1-A730-40B9-BAA7-304304A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0" y="2514290"/>
            <a:ext cx="5375753" cy="346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3F75A-F278-4EDA-858D-2AE7249C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678" y="2511366"/>
            <a:ext cx="4990772" cy="34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Classification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When analyzing repartition, we only notice that the second cluster had a high number of low income values(cluster #1)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943AB-9521-47B3-A213-1645C82B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5" y="3123075"/>
            <a:ext cx="11709230" cy="26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9CB-EBEB-468B-A154-D709794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Conclusions/Next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675B-7723-4369-B6B4-117BED8B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score of both linear regression &amp; K-Near Neighbor is </a:t>
            </a:r>
            <a:r>
              <a:rPr lang="en-US" dirty="0">
                <a:solidFill>
                  <a:srgbClr val="FF0000"/>
                </a:solidFill>
              </a:rPr>
              <a:t>pretty low</a:t>
            </a:r>
            <a:r>
              <a:rPr lang="en-US" dirty="0">
                <a:solidFill>
                  <a:schemeClr val="bg1"/>
                </a:solidFill>
              </a:rPr>
              <a:t>, indicating that there  is </a:t>
            </a:r>
            <a:r>
              <a:rPr lang="en-US" dirty="0">
                <a:solidFill>
                  <a:srgbClr val="FF0000"/>
                </a:solidFill>
              </a:rPr>
              <a:t>no correlation </a:t>
            </a:r>
            <a:r>
              <a:rPr lang="en-US" dirty="0">
                <a:solidFill>
                  <a:schemeClr val="bg1"/>
                </a:solidFill>
              </a:rPr>
              <a:t>between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and/or </a:t>
            </a:r>
            <a:r>
              <a:rPr lang="en-US" b="1" dirty="0">
                <a:solidFill>
                  <a:schemeClr val="bg1"/>
                </a:solidFill>
              </a:rPr>
              <a:t>level of education </a:t>
            </a:r>
            <a:r>
              <a:rPr lang="en-US" dirty="0">
                <a:solidFill>
                  <a:schemeClr val="bg1"/>
                </a:solidFill>
              </a:rPr>
              <a:t>vs </a:t>
            </a:r>
            <a:r>
              <a:rPr lang="en-US" b="1" dirty="0">
                <a:solidFill>
                  <a:schemeClr val="bg1"/>
                </a:solidFill>
              </a:rPr>
              <a:t>income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clusterization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 not enable to identify income ranges </a:t>
            </a:r>
            <a:r>
              <a:rPr lang="en-US" dirty="0">
                <a:solidFill>
                  <a:schemeClr val="bg1"/>
                </a:solidFill>
              </a:rPr>
              <a:t>correlated to age &amp; level of education.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conclude that those features are </a:t>
            </a:r>
            <a:r>
              <a:rPr lang="en-US" dirty="0">
                <a:solidFill>
                  <a:srgbClr val="FF0000"/>
                </a:solidFill>
              </a:rPr>
              <a:t>not correlated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9839F-D8A5-46C7-AB3B-BE357693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C98-5E6A-4B80-BEC6-CDA3F428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Exploration of the Dataset</a:t>
            </a:r>
          </a:p>
          <a:p>
            <a:r>
              <a:rPr lang="en-US" sz="4000" dirty="0">
                <a:solidFill>
                  <a:schemeClr val="bg1"/>
                </a:solidFill>
              </a:rPr>
              <a:t>Question(s) to Answer</a:t>
            </a:r>
          </a:p>
          <a:p>
            <a:r>
              <a:rPr lang="en-US" sz="4000" dirty="0">
                <a:solidFill>
                  <a:schemeClr val="bg1"/>
                </a:solidFill>
              </a:rPr>
              <a:t>Augmenting the Dataset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Regression Approaches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Classification Approaches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Conclusions/Next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8C1F6-615B-409A-B95B-7E898D69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Exploration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C98-5E6A-4B80-BEC6-CDA3F428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Raw dataset mix different type of data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i="1" dirty="0">
                <a:solidFill>
                  <a:schemeClr val="bg1"/>
                </a:solidFill>
              </a:rPr>
              <a:t>numerical, enumeration, </a:t>
            </a:r>
            <a:r>
              <a:rPr lang="en-US" sz="3600" i="1" dirty="0" err="1">
                <a:solidFill>
                  <a:schemeClr val="bg1"/>
                </a:solidFill>
              </a:rPr>
              <a:t>iterable</a:t>
            </a:r>
            <a:r>
              <a:rPr lang="en-US" sz="3600" i="1" dirty="0">
                <a:solidFill>
                  <a:schemeClr val="bg1"/>
                </a:solidFill>
              </a:rPr>
              <a:t>, date &amp; free text…)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Some features, mix several purposes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(by example: </a:t>
            </a:r>
            <a:r>
              <a:rPr lang="en-US" sz="3600" b="1" i="1" dirty="0">
                <a:solidFill>
                  <a:schemeClr val="bg1"/>
                </a:solidFill>
              </a:rPr>
              <a:t>pets</a:t>
            </a:r>
            <a:r>
              <a:rPr lang="en-US" sz="3600" i="1" dirty="0">
                <a:solidFill>
                  <a:schemeClr val="bg1"/>
                </a:solidFill>
              </a:rPr>
              <a:t> could be decomposed on : </a:t>
            </a:r>
            <a:r>
              <a:rPr lang="en-US" sz="3600" i="1" dirty="0" err="1">
                <a:solidFill>
                  <a:schemeClr val="bg1"/>
                </a:solidFill>
              </a:rPr>
              <a:t>cat_preference</a:t>
            </a:r>
            <a:r>
              <a:rPr lang="en-US" sz="3600" i="1" dirty="0">
                <a:solidFill>
                  <a:schemeClr val="bg1"/>
                </a:solidFill>
              </a:rPr>
              <a:t> &amp; </a:t>
            </a:r>
            <a:r>
              <a:rPr lang="en-US" sz="3600" i="1" dirty="0" err="1">
                <a:solidFill>
                  <a:schemeClr val="bg1"/>
                </a:solidFill>
              </a:rPr>
              <a:t>dog_preferences</a:t>
            </a:r>
            <a:r>
              <a:rPr lang="en-US" sz="3600" i="1" dirty="0">
                <a:solidFill>
                  <a:schemeClr val="bg1"/>
                </a:solidFill>
              </a:rPr>
              <a:t>)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700" dirty="0">
                <a:solidFill>
                  <a:schemeClr val="bg1"/>
                </a:solidFill>
              </a:rPr>
              <a:t>Some features lead to meta data extractions</a:t>
            </a:r>
          </a:p>
          <a:p>
            <a:pPr marL="0" indent="0">
              <a:buNone/>
            </a:pPr>
            <a:r>
              <a:rPr lang="en-US" sz="3400" i="1" dirty="0">
                <a:solidFill>
                  <a:schemeClr val="bg1"/>
                </a:solidFill>
              </a:rPr>
              <a:t>(by </a:t>
            </a:r>
            <a:r>
              <a:rPr lang="en-US" sz="3400" i="1" dirty="0" err="1">
                <a:solidFill>
                  <a:schemeClr val="bg1"/>
                </a:solidFill>
              </a:rPr>
              <a:t>exemple</a:t>
            </a:r>
            <a:r>
              <a:rPr lang="en-US" sz="3400" i="1" dirty="0">
                <a:solidFill>
                  <a:schemeClr val="bg1"/>
                </a:solidFill>
              </a:rPr>
              <a:t>, a straight female, is looking for a man)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0A697-BFF1-4DC4-8250-C787C54D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Question(s) to Answer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3801AD-8ACB-4729-B822-2FAD23A45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98270"/>
              </p:ext>
            </p:extLst>
          </p:nvPr>
        </p:nvGraphicFramePr>
        <p:xfrm>
          <a:off x="6073498" y="2953373"/>
          <a:ext cx="5410200" cy="28922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72450622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2412378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852403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01802745"/>
                    </a:ext>
                  </a:extLst>
                </a:gridCol>
              </a:tblGrid>
              <a:tr h="188181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height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income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2227263268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count</a:t>
                      </a:r>
                      <a:endParaRPr lang="en-US" sz="1800" b="1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59946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59943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59946</a:t>
                      </a: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1901465389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mean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32.34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68.29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20033.22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1729597187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std</a:t>
                      </a:r>
                      <a:endParaRPr lang="en-US" sz="1800" b="1" dirty="0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9.45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3.99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97346.19</a:t>
                      </a: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2788610107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min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18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7889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25%</a:t>
                      </a:r>
                      <a:endParaRPr lang="en-US" sz="1800" b="1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26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66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9510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50%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68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357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75%</a:t>
                      </a:r>
                      <a:endParaRPr lang="en-US" sz="1800" b="1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37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71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541260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max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110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1000000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31923789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392D57-FB4F-4EC0-ABC5-9572E22B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0688"/>
            <a:ext cx="54102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Load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pd.read_csv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("profiles.csv")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Analyze numeric repartition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df.describe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5B62EA9-950D-4AB7-B6A7-5F39447C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5" y="3012760"/>
            <a:ext cx="4268143" cy="282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5A77E36-7440-4597-BBDE-CD39AAEB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5" y="1686235"/>
            <a:ext cx="389572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Graph height repartition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plt.hist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df.income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, bins=10)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plt.xlabel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("Income")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plt.ylabel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("Frequency")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plt.show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()</a:t>
            </a:r>
            <a:endParaRPr kumimoji="0" lang="en-US" altLang="en-US" sz="3600" i="0" u="none" strike="noStrike" normalizeH="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3AF074-0EA1-4D15-B40D-2E7F7CE7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5" y="6123543"/>
            <a:ext cx="885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QUESTION: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As current income values are irrelevant, can we predict it ?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7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</a:t>
            </a:r>
            <a:r>
              <a:rPr lang="en-US" b="1" dirty="0">
                <a:solidFill>
                  <a:schemeClr val="bg1"/>
                </a:solidFill>
              </a:rPr>
              <a:t>6 type of columns</a:t>
            </a:r>
            <a:r>
              <a:rPr lang="en-US" dirty="0">
                <a:solidFill>
                  <a:schemeClr val="bg1"/>
                </a:solidFill>
              </a:rPr>
              <a:t> (for a total of 31 columns)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the dataset: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</a:t>
            </a:r>
            <a:r>
              <a:rPr lang="en-US" b="1" dirty="0">
                <a:solidFill>
                  <a:schemeClr val="bg1"/>
                </a:solidFill>
              </a:rPr>
              <a:t>does not need</a:t>
            </a:r>
            <a:r>
              <a:rPr lang="en-US" dirty="0">
                <a:solidFill>
                  <a:schemeClr val="bg1"/>
                </a:solidFill>
              </a:rPr>
              <a:t> augmentation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mapped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decomposed</a:t>
            </a:r>
            <a:r>
              <a:rPr lang="en-US" dirty="0">
                <a:solidFill>
                  <a:schemeClr val="bg1"/>
                </a:solidFill>
              </a:rPr>
              <a:t> into several features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   </a:t>
            </a:r>
            <a:r>
              <a:rPr lang="en-US" sz="2000" i="1" dirty="0">
                <a:solidFill>
                  <a:schemeClr val="bg1"/>
                </a:solidFill>
              </a:rPr>
              <a:t>Some columns carry multiple traits and should be decomposed.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would </a:t>
            </a:r>
            <a:r>
              <a:rPr lang="en-US" b="1" dirty="0">
                <a:solidFill>
                  <a:schemeClr val="bg1"/>
                </a:solidFill>
              </a:rPr>
              <a:t>represent a trait </a:t>
            </a:r>
            <a:r>
              <a:rPr lang="en-US" dirty="0">
                <a:solidFill>
                  <a:schemeClr val="bg1"/>
                </a:solidFill>
              </a:rPr>
              <a:t>(described by the free text analysis)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Unusable</a:t>
            </a:r>
            <a:r>
              <a:rPr lang="en-US" dirty="0">
                <a:solidFill>
                  <a:schemeClr val="bg1"/>
                </a:solidFill>
              </a:rPr>
              <a:t> columns (as there is no linear correlation between all the values available in this columns)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Combining </a:t>
            </a:r>
            <a:r>
              <a:rPr lang="en-US" dirty="0">
                <a:solidFill>
                  <a:schemeClr val="bg1"/>
                </a:solidFill>
              </a:rPr>
              <a:t>columns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could lead to data augmentation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that </a:t>
            </a:r>
            <a:r>
              <a:rPr lang="en-US" b="1" dirty="0">
                <a:solidFill>
                  <a:schemeClr val="bg1"/>
                </a:solidFill>
              </a:rPr>
              <a:t>does not need</a:t>
            </a:r>
            <a:r>
              <a:rPr lang="en-US" dirty="0">
                <a:solidFill>
                  <a:schemeClr val="bg1"/>
                </a:solidFill>
              </a:rPr>
              <a:t> augmentation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Age, Height, Income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usable as they are)</a:t>
            </a:r>
          </a:p>
          <a:p>
            <a:pPr lvl="1"/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However, it is important to consider income column data quality.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than 80% of the values are set to “-1” (unknown)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957"/>
            <a:ext cx="5655683" cy="439678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mapped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Body_type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11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Drinks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5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Drugs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2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Education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mapped to the number of years spent that led to a diploma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Last_online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representing the number of day since last connection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Orientation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values: 0 (straight), 0.5 (bisexual), </a:t>
            </a:r>
            <a:r>
              <a:rPr lang="en-US" i="1">
                <a:solidFill>
                  <a:schemeClr val="bg1"/>
                </a:solidFill>
              </a:rPr>
              <a:t>1 (gay</a:t>
            </a:r>
            <a:r>
              <a:rPr lang="en-US" i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Sex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1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Smokes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1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Status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-1 (married, seeing someone), 0 (unknown) , 1 (single, available)</a:t>
            </a: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1A819-7769-49AF-8D0D-B7136046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883" y="1441591"/>
            <a:ext cx="565568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By example, mapping “Drinks” column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mapping_drinks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'not at all': 0.,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'rarely': 1.,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'socially': 2.,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'often': 3.,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'very often': 4.,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'desperately': 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i="1" dirty="0">
              <a:solidFill>
                <a:schemeClr val="bg1"/>
              </a:solidFill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Map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df.drinks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 values using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mapping_drinks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drinks_code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df["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drinks_code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"]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df.drinks.map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mapping_drinks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FEC936-0D12-439E-BC11-73BE60D527FF}"/>
              </a:ext>
            </a:extLst>
          </p:cNvPr>
          <p:cNvCxnSpPr/>
          <p:nvPr/>
        </p:nvCxnSpPr>
        <p:spPr>
          <a:xfrm>
            <a:off x="6329622" y="1511224"/>
            <a:ext cx="0" cy="4396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3" y="1429092"/>
            <a:ext cx="5655683" cy="489191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decomposed</a:t>
            </a:r>
            <a:r>
              <a:rPr lang="en-US" dirty="0">
                <a:solidFill>
                  <a:schemeClr val="bg1"/>
                </a:solidFill>
              </a:rPr>
              <a:t> into several features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Diet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i="1" dirty="0">
                <a:solidFill>
                  <a:schemeClr val="bg1"/>
                </a:solidFill>
              </a:rPr>
              <a:t>an be split over </a:t>
            </a:r>
            <a:r>
              <a:rPr lang="en-US" i="1" u="sng" dirty="0">
                <a:solidFill>
                  <a:schemeClr val="bg1"/>
                </a:solidFill>
              </a:rPr>
              <a:t>6 features</a:t>
            </a:r>
            <a:r>
              <a:rPr lang="en-US" i="1" dirty="0">
                <a:solidFill>
                  <a:schemeClr val="bg1"/>
                </a:solidFill>
              </a:rPr>
              <a:t>, each of it having a value from 0 to 3: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anything, vegetarian, other, vegan, kosher, halal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Ethnicity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10 features</a:t>
            </a:r>
            <a:r>
              <a:rPr lang="en-US" i="1" dirty="0">
                <a:solidFill>
                  <a:schemeClr val="bg1"/>
                </a:solidFill>
              </a:rPr>
              <a:t>, each of it being a Boolean (0 or 1):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white, </a:t>
            </a:r>
            <a:r>
              <a:rPr lang="en-US" b="1" i="1" dirty="0" err="1">
                <a:solidFill>
                  <a:schemeClr val="bg1"/>
                </a:solidFill>
              </a:rPr>
              <a:t>asian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hispanic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latin</a:t>
            </a:r>
            <a:r>
              <a:rPr lang="en-US" b="1" i="1" dirty="0">
                <a:solidFill>
                  <a:schemeClr val="bg1"/>
                </a:solidFill>
              </a:rPr>
              <a:t>, black, other, </a:t>
            </a:r>
            <a:r>
              <a:rPr lang="en-US" b="1" i="1" dirty="0" err="1">
                <a:solidFill>
                  <a:schemeClr val="bg1"/>
                </a:solidFill>
              </a:rPr>
              <a:t>indian</a:t>
            </a:r>
            <a:r>
              <a:rPr lang="en-US" b="1" i="1" dirty="0">
                <a:solidFill>
                  <a:schemeClr val="bg1"/>
                </a:solidFill>
              </a:rPr>
              <a:t>, pacific islander, native </a:t>
            </a:r>
            <a:r>
              <a:rPr lang="en-US" b="1" i="1" dirty="0" err="1">
                <a:solidFill>
                  <a:schemeClr val="bg1"/>
                </a:solidFill>
              </a:rPr>
              <a:t>american</a:t>
            </a:r>
            <a:r>
              <a:rPr lang="en-US" b="1" i="1" dirty="0">
                <a:solidFill>
                  <a:schemeClr val="bg1"/>
                </a:solidFill>
              </a:rPr>
              <a:t>, middle eastern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Location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41 features</a:t>
            </a:r>
            <a:r>
              <a:rPr lang="en-US" i="1" dirty="0">
                <a:solidFill>
                  <a:schemeClr val="bg1"/>
                </a:solidFill>
              </a:rPr>
              <a:t>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representing a state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Offspring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3 features</a:t>
            </a:r>
            <a:r>
              <a:rPr lang="en-US" i="1" dirty="0">
                <a:solidFill>
                  <a:schemeClr val="bg1"/>
                </a:solidFill>
              </a:rPr>
              <a:t>, each of it being a Boolean (0 or 1):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want kids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chemeClr val="bg1"/>
                </a:solidFill>
              </a:rPr>
              <a:t>does not want kids </a:t>
            </a:r>
            <a:r>
              <a:rPr lang="en-US" i="1" dirty="0">
                <a:solidFill>
                  <a:schemeClr val="bg1"/>
                </a:solidFill>
              </a:rPr>
              <a:t>&amp; </a:t>
            </a:r>
            <a:r>
              <a:rPr lang="en-US" b="1" i="1" dirty="0">
                <a:solidFill>
                  <a:schemeClr val="bg1"/>
                </a:solidFill>
              </a:rPr>
              <a:t>had kids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Pets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2 features</a:t>
            </a:r>
            <a:r>
              <a:rPr lang="en-US" i="1" dirty="0">
                <a:solidFill>
                  <a:schemeClr val="bg1"/>
                </a:solidFill>
              </a:rPr>
              <a:t>, each of it having values: 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-1 (dislike), 0 (no preference), 1 (like or has):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 err="1">
                <a:solidFill>
                  <a:schemeClr val="bg1"/>
                </a:solidFill>
              </a:rPr>
              <a:t>cat_preference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&amp; </a:t>
            </a:r>
            <a:r>
              <a:rPr lang="en-US" b="1" i="1" dirty="0" err="1">
                <a:solidFill>
                  <a:schemeClr val="bg1"/>
                </a:solidFill>
              </a:rPr>
              <a:t>dog_preference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Religion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9 features</a:t>
            </a:r>
            <a:r>
              <a:rPr lang="en-US" i="1" dirty="0">
                <a:solidFill>
                  <a:schemeClr val="bg1"/>
                </a:solidFill>
              </a:rPr>
              <a:t>, each of it having a value, 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representing how serious religion is important (from 0 to 5):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represents a religion 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Sign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12 features</a:t>
            </a:r>
            <a:r>
              <a:rPr lang="en-US" i="1" dirty="0">
                <a:solidFill>
                  <a:schemeClr val="bg1"/>
                </a:solidFill>
              </a:rPr>
              <a:t>, each of it having a value, representing how serious astrology is important (from 0 to 4):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represents a zodiac sign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Speaks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77 features</a:t>
            </a:r>
            <a:r>
              <a:rPr lang="en-US" i="1" dirty="0">
                <a:solidFill>
                  <a:schemeClr val="bg1"/>
                </a:solidFill>
              </a:rPr>
              <a:t>, , each of it having a value, </a:t>
            </a:r>
            <a:r>
              <a:rPr lang="en-US" i="1" dirty="0" err="1">
                <a:solidFill>
                  <a:schemeClr val="bg1"/>
                </a:solidFill>
              </a:rPr>
              <a:t>repsenting</a:t>
            </a:r>
            <a:r>
              <a:rPr lang="en-US" i="1" dirty="0">
                <a:solidFill>
                  <a:schemeClr val="bg1"/>
                </a:solidFill>
              </a:rPr>
              <a:t> how fluent  (from 0 (none), 0.5 (poorly), 1 (</a:t>
            </a:r>
            <a:r>
              <a:rPr lang="en-US" i="1" dirty="0" err="1">
                <a:solidFill>
                  <a:schemeClr val="bg1"/>
                </a:solidFill>
              </a:rPr>
              <a:t>okey</a:t>
            </a:r>
            <a:r>
              <a:rPr lang="en-US" i="1" dirty="0">
                <a:solidFill>
                  <a:schemeClr val="bg1"/>
                </a:solidFill>
              </a:rPr>
              <a:t>), 1.5 (fluent):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represents a spoken language </a:t>
            </a:r>
            <a:endParaRPr lang="en-US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1A819-7769-49AF-8D0D-B7136046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606" y="1383348"/>
            <a:ext cx="5734161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By example, mapping “speaks” column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get_language_level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(language):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def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find_level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(row):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speak = str(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row.speaks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for level 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speak.split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(','):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if language in level: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if "poorly" in speak: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    return 0.5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if "okay" in speak: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    return 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if "fluently" in speak: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    return 1.5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return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return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return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find_level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Map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df.speaks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 values using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get_language_level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languages = ['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afrikaans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’, …,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vietnamese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', 'welsh',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yiddish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’]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for language in languages: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df[language + '_code']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df.apply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get_language_level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(language), axis=1)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FEC936-0D12-439E-BC11-73BE60D527FF}"/>
              </a:ext>
            </a:extLst>
          </p:cNvPr>
          <p:cNvCxnSpPr>
            <a:cxnSpLocks/>
          </p:cNvCxnSpPr>
          <p:nvPr/>
        </p:nvCxnSpPr>
        <p:spPr>
          <a:xfrm>
            <a:off x="5908010" y="1429092"/>
            <a:ext cx="38335" cy="528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0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Columns that would </a:t>
            </a:r>
            <a:r>
              <a:rPr lang="en-US" sz="2000" b="1" dirty="0">
                <a:solidFill>
                  <a:schemeClr val="bg1"/>
                </a:solidFill>
              </a:rPr>
              <a:t>represent a trait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Essay 0..9 </a:t>
            </a:r>
            <a:r>
              <a:rPr lang="en-US" sz="1800" i="1" dirty="0">
                <a:solidFill>
                  <a:schemeClr val="bg1"/>
                </a:solidFill>
              </a:rPr>
              <a:t>(each essay must be interpreted according to the question asked)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Unusable</a:t>
            </a:r>
            <a:r>
              <a:rPr lang="en-US" sz="2000" dirty="0">
                <a:solidFill>
                  <a:schemeClr val="bg1"/>
                </a:solidFill>
              </a:rPr>
              <a:t> columns</a:t>
            </a: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Job </a:t>
            </a:r>
            <a:r>
              <a:rPr lang="en-US" sz="1800" i="1" dirty="0">
                <a:solidFill>
                  <a:schemeClr val="bg1"/>
                </a:solidFill>
              </a:rPr>
              <a:t>(this feature is hard to map as there is no linear correlation between each job category) </a:t>
            </a:r>
          </a:p>
          <a:p>
            <a:pPr lvl="1"/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Combining </a:t>
            </a:r>
            <a:r>
              <a:rPr lang="en-US" sz="2000" dirty="0">
                <a:solidFill>
                  <a:schemeClr val="bg1"/>
                </a:solidFill>
              </a:rPr>
              <a:t>columns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could lead to data augmentation</a:t>
            </a:r>
          </a:p>
          <a:p>
            <a:pPr lvl="1"/>
            <a:endParaRPr lang="en-US" i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C192D0-77AA-430C-9B3D-B005DAC1B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07" y="3992039"/>
            <a:ext cx="885334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By example, of combining columns to augment our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get_matching_gender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(row):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if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'm')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'straight'): return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'm')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'bisexual'): return 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'm')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'gay'): return 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'f')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'straight'): return 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'f')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'bisexual'): return 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'f')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'gay'): return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i="1" dirty="0">
              <a:solidFill>
                <a:schemeClr val="bg1"/>
              </a:solidFill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Map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</a:t>
            </a:r>
            <a:r>
              <a:rPr lang="en-US" altLang="en-US" sz="1600" i="1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s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&amp;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 into the type of gender they are looking 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df["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gender_code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"]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df.apply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get_matching_gender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, axis=1)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3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1032</Words>
  <Application>Microsoft Office PowerPoint</Application>
  <PresentationFormat>Widescreen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inherit</vt:lpstr>
      <vt:lpstr>Office Theme</vt:lpstr>
      <vt:lpstr>Date-A-Scientist</vt:lpstr>
      <vt:lpstr> Table of Contents</vt:lpstr>
      <vt:lpstr>Exploration of the Dataset</vt:lpstr>
      <vt:lpstr>Question(s) to Answer</vt:lpstr>
      <vt:lpstr>Augmenting the Dataset</vt:lpstr>
      <vt:lpstr>Augmenting the Dataset</vt:lpstr>
      <vt:lpstr>Augmenting the Dataset</vt:lpstr>
      <vt:lpstr>Augmenting the Dataset</vt:lpstr>
      <vt:lpstr>Augmenting the Dataset</vt:lpstr>
      <vt:lpstr>Regression Approaches (1/2)</vt:lpstr>
      <vt:lpstr>Regression Approaches (1/2)</vt:lpstr>
      <vt:lpstr>Regression Approaches (2/2)</vt:lpstr>
      <vt:lpstr>Regression Approaches (2/2)</vt:lpstr>
      <vt:lpstr>Classification Approaches</vt:lpstr>
      <vt:lpstr>Classification Approaches</vt:lpstr>
      <vt:lpstr>Classification Approaches</vt:lpstr>
      <vt:lpstr>Conclusions/Next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Date-A-Scientist</dc:title>
  <dc:creator>JULIEN AMAR</dc:creator>
  <cp:lastModifiedBy>JULIEN AMAR</cp:lastModifiedBy>
  <cp:revision>74</cp:revision>
  <dcterms:created xsi:type="dcterms:W3CDTF">2018-11-11T17:59:56Z</dcterms:created>
  <dcterms:modified xsi:type="dcterms:W3CDTF">2018-11-14T21:07:00Z</dcterms:modified>
</cp:coreProperties>
</file>