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9" r:id="rId11"/>
    <p:sldId id="270" r:id="rId12"/>
    <p:sldId id="272" r:id="rId13"/>
    <p:sldId id="273" r:id="rId14"/>
    <p:sldId id="275" r:id="rId15"/>
    <p:sldId id="277" r:id="rId16"/>
    <p:sldId id="276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4963-ECD7-497B-9299-A0DFC4B7C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8A403-4B06-4884-BE6F-F6AEF1C9B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10073-CF2E-4994-8744-F86AFDBA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EF38-9B42-48E3-BE5A-8B05E89B876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C927E-E65B-41C4-88AB-9A2F3F14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CF550-6754-43EA-8899-95806B34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D691-469F-4660-B102-7D5B16498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3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1CCF-A71F-4986-9EFD-CC21CDF1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6EA7A-23B9-4684-A167-0CDBEADC9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31278-8343-4AA6-9DDD-C97176E4D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EF38-9B42-48E3-BE5A-8B05E89B876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50059-E0F1-44DB-895B-B8AE86654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4313E-465E-41FC-A9AA-2684CF6A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D691-469F-4660-B102-7D5B16498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DE051-717B-48F3-9084-6C1B4AD03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F58FB-0453-4BE6-9A47-65500BAC1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CD4FB-F2B3-4814-AB32-6BC25CC1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EF38-9B42-48E3-BE5A-8B05E89B876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9DA97-3549-49C7-9F41-AFF0EC7D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B3999-A6CB-42CA-8462-9A193DBF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D691-469F-4660-B102-7D5B16498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4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1765-DE27-4F50-9833-6A465350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31DE9-9839-40AC-8D38-7A72F0F7E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BE1A5-DCD8-4BAE-8C2C-2E755ECA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EF38-9B42-48E3-BE5A-8B05E89B876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26B60-D06F-4305-A228-208E839E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09282-AA00-42E0-80D5-8D03F7A7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D691-469F-4660-B102-7D5B16498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BC69-0883-43AC-B7F9-B7C27358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0C88D-1A57-4D58-8052-932703C59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F9C56-1322-4D1C-A490-18349B3C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EF38-9B42-48E3-BE5A-8B05E89B876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CEA84-09F0-4CF5-8F3B-1B2FDD581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2C331-81EC-4C9D-9C32-CEEA108E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D691-469F-4660-B102-7D5B16498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2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6EFC-F955-4388-B469-196D63FD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2771F-C09E-4B13-BF77-A577F1098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5F6AF-2697-48EE-9E73-49F222EE8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5AC-3417-4AE6-A2A3-B807A672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EF38-9B42-48E3-BE5A-8B05E89B876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5C2AB-ECE4-40D8-B495-AF2A30AAF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C7BE1-118C-4297-BE55-BA387914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D691-469F-4660-B102-7D5B16498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B651A-ECF5-485D-9154-AEB4A45DA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F8513-D14D-4B05-97CE-3B475176C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0FAD4-B30A-4F20-9519-016AE2754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86DE2-F4D3-471D-BA10-9BF358C5F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55662-1AFB-40EA-B133-7CEDF7C6E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445AA8-EF69-4EF4-A268-11EF0881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EF38-9B42-48E3-BE5A-8B05E89B876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64D16-2979-4B39-8F73-A514491C7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9DB30C-137A-4D17-B48F-9E0B2530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D691-469F-4660-B102-7D5B16498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0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14F3-7917-4A5B-9233-43ABD9AE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F4DD1-9077-4AB3-A8E9-4C285C43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EF38-9B42-48E3-BE5A-8B05E89B876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D4F96-E7DA-42FD-B19D-D695D62D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3051-25FE-4EAD-A541-EF002664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D691-469F-4660-B102-7D5B16498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0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97BFC-BDF0-4376-BDC5-874970E2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EF38-9B42-48E3-BE5A-8B05E89B876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7ADF3-EC38-43C3-B32F-5204C737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E210F-4083-4817-99CE-5112E253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D691-469F-4660-B102-7D5B16498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6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F991-A659-403A-87F6-14123ECE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FBFC6-FDF5-443B-B808-4451CCCCD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98007-F18D-4EF3-B0B7-6EF2D1FE5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0C072-DC8A-480C-B0BC-06CC9AFF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EF38-9B42-48E3-BE5A-8B05E89B876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0C655-591E-4D9A-B764-268AD472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1C4AE-9943-48A2-B211-032914C3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D691-469F-4660-B102-7D5B16498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4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EE3A-92B8-4C2C-A42D-0D918BA7E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BDC0DA-FFC7-4210-8AFA-A69A8E63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0E421-90BB-4257-B86A-ED8710783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DCDF1-6734-4264-8E94-E66F3C9D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EF38-9B42-48E3-BE5A-8B05E89B876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EB4AF-235E-4084-A40A-86B10232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3DB3B-3A82-4C44-9FE7-5F3136DE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D691-469F-4660-B102-7D5B16498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7B1247-A954-4E22-80E8-39B6F695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BA29C-B2A5-417C-BE6A-F572AE2C0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E996D-7139-4BB9-BFDE-394BC83A2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8EF38-9B42-48E3-BE5A-8B05E89B876D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4C3D-63B9-437E-83BC-22FE5EDE2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23E14-310A-4131-B34F-68CD221EE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5D691-469F-4660-B102-7D5B16498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2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29C-9AEA-4DB3-9221-1232D8E29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2754"/>
            <a:ext cx="9144000" cy="23876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Date-A-Scientist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75AEF-DF32-4689-B83F-0165E02B0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Machine Learning Fundamentals </a:t>
            </a:r>
          </a:p>
          <a:p>
            <a:pPr algn="l"/>
            <a:r>
              <a:rPr lang="en-US" b="1" dirty="0">
                <a:solidFill>
                  <a:schemeClr val="bg1"/>
                </a:solidFill>
              </a:rPr>
              <a:t>Julien AMAR</a:t>
            </a:r>
          </a:p>
          <a:p>
            <a:pPr algn="l"/>
            <a:r>
              <a:rPr lang="en-US" b="1" dirty="0">
                <a:solidFill>
                  <a:schemeClr val="bg1"/>
                </a:solidFill>
              </a:rPr>
              <a:t>11/11/2018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55530-8E3C-4A4F-9DA7-1A0672A41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570" y="6079906"/>
            <a:ext cx="21812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6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A56ACD-6BCA-45D9-BDB2-7087EB792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570" y="6079906"/>
            <a:ext cx="2181225" cy="59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9C9F74-0482-4E42-AEC9-F0D7BCB1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Regression Approaches (1/2)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D4C52-2447-4804-8857-11BFA060C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356"/>
            <a:ext cx="10515600" cy="5077099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We will use a </a:t>
            </a:r>
            <a:r>
              <a:rPr lang="en-US" b="1" dirty="0">
                <a:solidFill>
                  <a:schemeClr val="bg1"/>
                </a:solidFill>
              </a:rPr>
              <a:t>Linear</a:t>
            </a:r>
            <a:r>
              <a:rPr lang="en-US" dirty="0">
                <a:solidFill>
                  <a:schemeClr val="bg1"/>
                </a:solidFill>
              </a:rPr>
              <a:t> &amp; </a:t>
            </a:r>
            <a:r>
              <a:rPr lang="en-US" b="1" dirty="0" err="1">
                <a:solidFill>
                  <a:schemeClr val="bg1"/>
                </a:solidFill>
              </a:rPr>
              <a:t>MultiLinear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Regression to check correlation between our 2 features (</a:t>
            </a:r>
            <a:r>
              <a:rPr lang="en-US" b="1" dirty="0">
                <a:solidFill>
                  <a:schemeClr val="bg1"/>
                </a:solidFill>
              </a:rPr>
              <a:t>age</a:t>
            </a:r>
            <a:r>
              <a:rPr lang="en-US" dirty="0">
                <a:solidFill>
                  <a:schemeClr val="bg1"/>
                </a:solidFill>
              </a:rPr>
              <a:t> &amp; </a:t>
            </a:r>
            <a:r>
              <a:rPr lang="en-US" b="1" dirty="0">
                <a:solidFill>
                  <a:schemeClr val="bg1"/>
                </a:solidFill>
              </a:rPr>
              <a:t>level of education</a:t>
            </a:r>
            <a:r>
              <a:rPr lang="en-US" dirty="0">
                <a:solidFill>
                  <a:schemeClr val="bg1"/>
                </a:solidFill>
              </a:rPr>
              <a:t>) vs </a:t>
            </a:r>
            <a:r>
              <a:rPr lang="en-US" b="1" dirty="0">
                <a:solidFill>
                  <a:schemeClr val="bg1"/>
                </a:solidFill>
              </a:rPr>
              <a:t>Income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2E7D40-0F5D-4F21-A6E2-DEE7AE4D7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905" y="2389603"/>
            <a:ext cx="7638307" cy="410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15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A56ACD-6BCA-45D9-BDB2-7087EB792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570" y="6079906"/>
            <a:ext cx="2181225" cy="59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9C9F74-0482-4E42-AEC9-F0D7BCB1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Regression Approaches (1/2)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D4C52-2447-4804-8857-11BFA060C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356"/>
            <a:ext cx="10515600" cy="5077099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Age vs Income</a:t>
            </a: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real_score</a:t>
            </a:r>
            <a:r>
              <a:rPr lang="en-US" dirty="0">
                <a:solidFill>
                  <a:schemeClr val="bg1"/>
                </a:solidFill>
              </a:rPr>
              <a:t>=1.2893057174778731e-05</a:t>
            </a: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mean_squared_error</a:t>
            </a:r>
            <a:r>
              <a:rPr lang="en-US" dirty="0">
                <a:solidFill>
                  <a:schemeClr val="bg1"/>
                </a:solidFill>
              </a:rPr>
              <a:t>=40551054875.32619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r2=0.0001940218951941297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Level of education vs Income</a:t>
            </a: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real_score</a:t>
            </a:r>
            <a:r>
              <a:rPr lang="en-US" dirty="0">
                <a:solidFill>
                  <a:schemeClr val="bg1"/>
                </a:solidFill>
              </a:rPr>
              <a:t>=0.012194285283103068</a:t>
            </a: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mean_squared_error</a:t>
            </a:r>
            <a:r>
              <a:rPr lang="en-US" dirty="0">
                <a:solidFill>
                  <a:schemeClr val="bg1"/>
                </a:solidFill>
              </a:rPr>
              <a:t>=39287104165.13057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r2=0.017308507450450317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Age &amp; Level of education vs Income</a:t>
            </a: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real_score</a:t>
            </a:r>
            <a:r>
              <a:rPr lang="en-US" dirty="0">
                <a:solidFill>
                  <a:schemeClr val="bg1"/>
                </a:solidFill>
              </a:rPr>
              <a:t>=0.015227149018885668</a:t>
            </a: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mean_squared_error</a:t>
            </a:r>
            <a:r>
              <a:rPr lang="en-US" dirty="0">
                <a:solidFill>
                  <a:schemeClr val="bg1"/>
                </a:solidFill>
              </a:rPr>
              <a:t>=39266278536.23242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r2=0.01782942057907355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7EB09D-FF60-489C-9107-8A4E8BB2E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556" y="1563338"/>
            <a:ext cx="4698051" cy="425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96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A56ACD-6BCA-45D9-BDB2-7087EB792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570" y="6079906"/>
            <a:ext cx="2181225" cy="59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9C9F74-0482-4E42-AEC9-F0D7BCB1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Regression Approaches (2/2)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D4C52-2447-4804-8857-11BFA060C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356"/>
            <a:ext cx="10515600" cy="5077099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We will use a</a:t>
            </a:r>
            <a:r>
              <a:rPr lang="en-US" b="1" dirty="0">
                <a:solidFill>
                  <a:schemeClr val="bg1"/>
                </a:solidFill>
              </a:rPr>
              <a:t> K- neighbors </a:t>
            </a:r>
            <a:r>
              <a:rPr lang="en-US" dirty="0">
                <a:solidFill>
                  <a:schemeClr val="bg1"/>
                </a:solidFill>
              </a:rPr>
              <a:t>Regression to check correlation between our 2 features (</a:t>
            </a:r>
            <a:r>
              <a:rPr lang="en-US" b="1" dirty="0">
                <a:solidFill>
                  <a:schemeClr val="bg1"/>
                </a:solidFill>
              </a:rPr>
              <a:t>age</a:t>
            </a:r>
            <a:r>
              <a:rPr lang="en-US" dirty="0">
                <a:solidFill>
                  <a:schemeClr val="bg1"/>
                </a:solidFill>
              </a:rPr>
              <a:t> &amp; </a:t>
            </a:r>
            <a:r>
              <a:rPr lang="en-US" b="1" dirty="0">
                <a:solidFill>
                  <a:schemeClr val="bg1"/>
                </a:solidFill>
              </a:rPr>
              <a:t>level of education</a:t>
            </a:r>
            <a:r>
              <a:rPr lang="en-US" dirty="0">
                <a:solidFill>
                  <a:schemeClr val="bg1"/>
                </a:solidFill>
              </a:rPr>
              <a:t>) vs </a:t>
            </a:r>
            <a:r>
              <a:rPr lang="en-US" b="1" dirty="0">
                <a:solidFill>
                  <a:schemeClr val="bg1"/>
                </a:solidFill>
              </a:rPr>
              <a:t>Income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C6A9C-063A-41C2-BF85-905EA462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947" y="2427271"/>
            <a:ext cx="5114154" cy="42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43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A56ACD-6BCA-45D9-BDB2-7087EB792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570" y="6079906"/>
            <a:ext cx="2181225" cy="59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9C9F74-0482-4E42-AEC9-F0D7BCB1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Regression Approaches (2/2)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D4C52-2447-4804-8857-11BFA060C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356"/>
            <a:ext cx="10515600" cy="5077099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Results seems a bit better (with 30 neighbors), but are still not good enough, we would need a accuracy at least </a:t>
            </a:r>
            <a:r>
              <a:rPr lang="en-US" b="1" dirty="0">
                <a:solidFill>
                  <a:schemeClr val="bg1"/>
                </a:solidFill>
              </a:rPr>
              <a:t>0.7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BABF9-8886-49C8-BAEF-60068A5F8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959" y="2565391"/>
            <a:ext cx="5282082" cy="392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74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A56ACD-6BCA-45D9-BDB2-7087EB792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570" y="6079906"/>
            <a:ext cx="2181225" cy="59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9C9F74-0482-4E42-AEC9-F0D7BCB1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Classification Approaches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D4C52-2447-4804-8857-11BFA060C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356"/>
            <a:ext cx="10515600" cy="5077099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Applying </a:t>
            </a:r>
            <a:r>
              <a:rPr lang="en-US" b="1" dirty="0">
                <a:solidFill>
                  <a:schemeClr val="bg1"/>
                </a:solidFill>
              </a:rPr>
              <a:t>K-Means</a:t>
            </a:r>
            <a:r>
              <a:rPr lang="en-US" dirty="0">
                <a:solidFill>
                  <a:schemeClr val="bg1"/>
                </a:solidFill>
              </a:rPr>
              <a:t> enables to cluster our data in an unsupervised way.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Inertia is getting acceptable around 7 clusters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01678B-5DD0-4870-BD91-896FFD233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81" y="2510524"/>
            <a:ext cx="5555120" cy="36269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9559BF-C54B-4665-8379-C96FB17F5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658" y="2493510"/>
            <a:ext cx="5797137" cy="365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62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A56ACD-6BCA-45D9-BDB2-7087EB792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570" y="6079906"/>
            <a:ext cx="2181225" cy="59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9C9F74-0482-4E42-AEC9-F0D7BCB1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Classification Approaches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D4C52-2447-4804-8857-11BFA060C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356"/>
            <a:ext cx="10515600" cy="5077099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Let’s visualize repartition using </a:t>
            </a:r>
            <a:r>
              <a:rPr lang="en-US" b="1" dirty="0">
                <a:solidFill>
                  <a:schemeClr val="bg1"/>
                </a:solidFill>
              </a:rPr>
              <a:t>7 </a:t>
            </a:r>
            <a:r>
              <a:rPr lang="en-US" dirty="0">
                <a:solidFill>
                  <a:schemeClr val="bg1"/>
                </a:solidFill>
              </a:rPr>
              <a:t>clusters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8226F1-A730-40B9-BAA7-304304A0D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50" y="2514290"/>
            <a:ext cx="5375753" cy="3467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E3F75A-F278-4EDA-858D-2AE7249C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678" y="2511366"/>
            <a:ext cx="4990772" cy="347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39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A56ACD-6BCA-45D9-BDB2-7087EB792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570" y="6079906"/>
            <a:ext cx="2181225" cy="59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9C9F74-0482-4E42-AEC9-F0D7BCB1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Classification Approaches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D4C52-2447-4804-8857-11BFA060C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356"/>
            <a:ext cx="10515600" cy="5077099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When analyzing repartition, we only notice that the second cluster had a high number of low income values(cluster #1)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B943AB-9521-47B3-A213-1645C82B6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85" y="3123075"/>
            <a:ext cx="11709230" cy="267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2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29CB-EBEB-468B-A154-D7097942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Conclusions/Next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4675B-7723-4369-B6B4-117BED8BC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score of both linear regression &amp; K-Near Neighbor is </a:t>
            </a:r>
            <a:r>
              <a:rPr lang="en-US" dirty="0">
                <a:solidFill>
                  <a:srgbClr val="FF0000"/>
                </a:solidFill>
              </a:rPr>
              <a:t>pretty low</a:t>
            </a:r>
            <a:r>
              <a:rPr lang="en-US" dirty="0">
                <a:solidFill>
                  <a:schemeClr val="bg1"/>
                </a:solidFill>
              </a:rPr>
              <a:t>, indicating that there  is </a:t>
            </a:r>
            <a:r>
              <a:rPr lang="en-US" dirty="0">
                <a:solidFill>
                  <a:srgbClr val="FF0000"/>
                </a:solidFill>
              </a:rPr>
              <a:t>no correlation </a:t>
            </a:r>
            <a:r>
              <a:rPr lang="en-US" dirty="0">
                <a:solidFill>
                  <a:schemeClr val="bg1"/>
                </a:solidFill>
              </a:rPr>
              <a:t>between </a:t>
            </a:r>
            <a:r>
              <a:rPr lang="en-US" b="1" dirty="0">
                <a:solidFill>
                  <a:schemeClr val="bg1"/>
                </a:solidFill>
              </a:rPr>
              <a:t>age</a:t>
            </a:r>
            <a:r>
              <a:rPr lang="en-US" dirty="0">
                <a:solidFill>
                  <a:schemeClr val="bg1"/>
                </a:solidFill>
              </a:rPr>
              <a:t> and/or </a:t>
            </a:r>
            <a:r>
              <a:rPr lang="en-US" b="1" dirty="0">
                <a:solidFill>
                  <a:schemeClr val="bg1"/>
                </a:solidFill>
              </a:rPr>
              <a:t>level of education </a:t>
            </a:r>
            <a:r>
              <a:rPr lang="en-US" dirty="0">
                <a:solidFill>
                  <a:schemeClr val="bg1"/>
                </a:solidFill>
              </a:rPr>
              <a:t>vs </a:t>
            </a:r>
            <a:r>
              <a:rPr lang="en-US" b="1" dirty="0">
                <a:solidFill>
                  <a:schemeClr val="bg1"/>
                </a:solidFill>
              </a:rPr>
              <a:t>income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chemeClr val="bg1"/>
                </a:solidFill>
              </a:rPr>
              <a:t>clusterization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does not enable to identify income ranges </a:t>
            </a:r>
            <a:r>
              <a:rPr lang="en-US" dirty="0">
                <a:solidFill>
                  <a:schemeClr val="bg1"/>
                </a:solidFill>
              </a:rPr>
              <a:t>correlated to age &amp; level of education.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can conclude that those features are </a:t>
            </a:r>
            <a:r>
              <a:rPr lang="en-US" dirty="0">
                <a:solidFill>
                  <a:srgbClr val="FF0000"/>
                </a:solidFill>
              </a:rPr>
              <a:t>not correlated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9839F-D8A5-46C7-AB3B-BE357693D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570" y="6079906"/>
            <a:ext cx="21812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9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9F74-0482-4E42-AEC9-F0D7BCB1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 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0FC98-5E6A-4B80-BEC6-CDA3F428C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 Exploration of the Dataset</a:t>
            </a:r>
          </a:p>
          <a:p>
            <a:r>
              <a:rPr lang="en-US" sz="4000" dirty="0">
                <a:solidFill>
                  <a:schemeClr val="bg1"/>
                </a:solidFill>
              </a:rPr>
              <a:t>Question(s) to Answer</a:t>
            </a:r>
          </a:p>
          <a:p>
            <a:r>
              <a:rPr lang="en-US" sz="4000" dirty="0">
                <a:solidFill>
                  <a:schemeClr val="bg1"/>
                </a:solidFill>
              </a:rPr>
              <a:t>Augmenting the Dataset</a:t>
            </a:r>
          </a:p>
          <a:p>
            <a:r>
              <a:rPr lang="en-US" sz="4000" dirty="0">
                <a:solidFill>
                  <a:schemeClr val="bg1"/>
                </a:solidFill>
              </a:rPr>
              <a:t>Regression Approaches</a:t>
            </a:r>
          </a:p>
          <a:p>
            <a:r>
              <a:rPr lang="en-US" sz="4000" dirty="0">
                <a:solidFill>
                  <a:schemeClr val="bg1"/>
                </a:solidFill>
              </a:rPr>
              <a:t>Classification Approaches</a:t>
            </a:r>
          </a:p>
          <a:p>
            <a:r>
              <a:rPr lang="en-US" sz="4000" dirty="0">
                <a:solidFill>
                  <a:schemeClr val="bg1"/>
                </a:solidFill>
              </a:rPr>
              <a:t>Conclusions/Next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8C1F6-615B-409A-B95B-7E898D69C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570" y="6079906"/>
            <a:ext cx="21812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9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9F74-0482-4E42-AEC9-F0D7BCB1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Exploration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0FC98-5E6A-4B80-BEC6-CDA3F428C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Raw dataset mix different type of data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(</a:t>
            </a:r>
            <a:r>
              <a:rPr lang="en-US" sz="3600" i="1" dirty="0">
                <a:solidFill>
                  <a:schemeClr val="bg1"/>
                </a:solidFill>
              </a:rPr>
              <a:t>numerical, enumeration, </a:t>
            </a:r>
            <a:r>
              <a:rPr lang="en-US" sz="3600" i="1" dirty="0" err="1">
                <a:solidFill>
                  <a:schemeClr val="bg1"/>
                </a:solidFill>
              </a:rPr>
              <a:t>iterable</a:t>
            </a:r>
            <a:r>
              <a:rPr lang="en-US" sz="3600" i="1" dirty="0">
                <a:solidFill>
                  <a:schemeClr val="bg1"/>
                </a:solidFill>
              </a:rPr>
              <a:t>, date &amp; free text…)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>Some features, mix several purposes</a:t>
            </a:r>
          </a:p>
          <a:p>
            <a:pPr marL="0" indent="0">
              <a:buNone/>
            </a:pPr>
            <a:r>
              <a:rPr lang="en-US" sz="3600" i="1" dirty="0">
                <a:solidFill>
                  <a:schemeClr val="bg1"/>
                </a:solidFill>
              </a:rPr>
              <a:t>(by example: </a:t>
            </a:r>
            <a:r>
              <a:rPr lang="en-US" sz="3600" b="1" i="1" dirty="0">
                <a:solidFill>
                  <a:schemeClr val="bg1"/>
                </a:solidFill>
              </a:rPr>
              <a:t>pets</a:t>
            </a:r>
            <a:r>
              <a:rPr lang="en-US" sz="3600" i="1" dirty="0">
                <a:solidFill>
                  <a:schemeClr val="bg1"/>
                </a:solidFill>
              </a:rPr>
              <a:t> could be decomposed on : </a:t>
            </a:r>
            <a:r>
              <a:rPr lang="en-US" sz="3600" i="1" dirty="0" err="1">
                <a:solidFill>
                  <a:schemeClr val="bg1"/>
                </a:solidFill>
              </a:rPr>
              <a:t>cat_preference</a:t>
            </a:r>
            <a:r>
              <a:rPr lang="en-US" sz="3600" i="1" dirty="0">
                <a:solidFill>
                  <a:schemeClr val="bg1"/>
                </a:solidFill>
              </a:rPr>
              <a:t> &amp; </a:t>
            </a:r>
            <a:r>
              <a:rPr lang="en-US" sz="3600" i="1" dirty="0" err="1">
                <a:solidFill>
                  <a:schemeClr val="bg1"/>
                </a:solidFill>
              </a:rPr>
              <a:t>dog_preferences</a:t>
            </a:r>
            <a:r>
              <a:rPr lang="en-US" sz="3600" i="1" dirty="0">
                <a:solidFill>
                  <a:schemeClr val="bg1"/>
                </a:solidFill>
              </a:rPr>
              <a:t>)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700" dirty="0">
                <a:solidFill>
                  <a:schemeClr val="bg1"/>
                </a:solidFill>
              </a:rPr>
              <a:t>Some features lead to meta data extractions</a:t>
            </a:r>
          </a:p>
          <a:p>
            <a:pPr marL="0" indent="0">
              <a:buNone/>
            </a:pPr>
            <a:r>
              <a:rPr lang="en-US" sz="3400" i="1" dirty="0">
                <a:solidFill>
                  <a:schemeClr val="bg1"/>
                </a:solidFill>
              </a:rPr>
              <a:t>(by </a:t>
            </a:r>
            <a:r>
              <a:rPr lang="en-US" sz="3400" i="1" dirty="0" err="1">
                <a:solidFill>
                  <a:schemeClr val="bg1"/>
                </a:solidFill>
              </a:rPr>
              <a:t>exemple</a:t>
            </a:r>
            <a:r>
              <a:rPr lang="en-US" sz="3400" i="1" dirty="0">
                <a:solidFill>
                  <a:schemeClr val="bg1"/>
                </a:solidFill>
              </a:rPr>
              <a:t>, a straight female, is looking for a man)</a:t>
            </a:r>
          </a:p>
          <a:p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0A697-BFF1-4DC4-8250-C787C54DD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570" y="6079906"/>
            <a:ext cx="21812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3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A56ACD-6BCA-45D9-BDB2-7087EB792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570" y="6079906"/>
            <a:ext cx="2181225" cy="59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9C9F74-0482-4E42-AEC9-F0D7BCB1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Question(s) to Answer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3801AD-8ACB-4729-B822-2FAD23A45C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798270"/>
              </p:ext>
            </p:extLst>
          </p:nvPr>
        </p:nvGraphicFramePr>
        <p:xfrm>
          <a:off x="6073498" y="2953373"/>
          <a:ext cx="5410200" cy="289229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52550">
                  <a:extLst>
                    <a:ext uri="{9D8B030D-6E8A-4147-A177-3AD203B41FA5}">
                      <a16:colId xmlns:a16="http://schemas.microsoft.com/office/drawing/2014/main" val="72450622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52412378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8524039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801802745"/>
                    </a:ext>
                  </a:extLst>
                </a:gridCol>
              </a:tblGrid>
              <a:tr h="188181">
                <a:tc>
                  <a:txBody>
                    <a:bodyPr/>
                    <a:lstStyle/>
                    <a:p>
                      <a:pPr algn="r" fontAlgn="ctr"/>
                      <a:endParaRPr lang="en-US" sz="1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effectLst/>
                        </a:rPr>
                        <a:t>age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effectLst/>
                        </a:rPr>
                        <a:t>height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effectLst/>
                        </a:rPr>
                        <a:t>income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045" marR="47045" marT="23523" marB="23523" anchor="ctr"/>
                </a:tc>
                <a:extLst>
                  <a:ext uri="{0D108BD9-81ED-4DB2-BD59-A6C34878D82A}">
                    <a16:rowId xmlns:a16="http://schemas.microsoft.com/office/drawing/2014/main" val="2227263268"/>
                  </a:ext>
                </a:extLst>
              </a:tr>
              <a:tr h="1881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count</a:t>
                      </a:r>
                      <a:endParaRPr lang="en-US" sz="1800" b="1">
                        <a:effectLst/>
                      </a:endParaRP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59946</a:t>
                      </a: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59943</a:t>
                      </a: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59946</a:t>
                      </a:r>
                    </a:p>
                  </a:txBody>
                  <a:tcPr marL="47045" marR="47045" marT="23523" marB="23523" anchor="ctr"/>
                </a:tc>
                <a:extLst>
                  <a:ext uri="{0D108BD9-81ED-4DB2-BD59-A6C34878D82A}">
                    <a16:rowId xmlns:a16="http://schemas.microsoft.com/office/drawing/2014/main" val="1901465389"/>
                  </a:ext>
                </a:extLst>
              </a:tr>
              <a:tr h="1881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mean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32.34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68.29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20033.22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045" marR="47045" marT="23523" marB="23523" anchor="ctr"/>
                </a:tc>
                <a:extLst>
                  <a:ext uri="{0D108BD9-81ED-4DB2-BD59-A6C34878D82A}">
                    <a16:rowId xmlns:a16="http://schemas.microsoft.com/office/drawing/2014/main" val="1729597187"/>
                  </a:ext>
                </a:extLst>
              </a:tr>
              <a:tr h="1881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std</a:t>
                      </a:r>
                      <a:endParaRPr lang="en-US" sz="1800" b="1" dirty="0">
                        <a:effectLst/>
                      </a:endParaRP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9.45</a:t>
                      </a: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3.99</a:t>
                      </a: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97346.19</a:t>
                      </a:r>
                    </a:p>
                  </a:txBody>
                  <a:tcPr marL="47045" marR="47045" marT="23523" marB="23523" anchor="ctr"/>
                </a:tc>
                <a:extLst>
                  <a:ext uri="{0D108BD9-81ED-4DB2-BD59-A6C34878D82A}">
                    <a16:rowId xmlns:a16="http://schemas.microsoft.com/office/drawing/2014/main" val="2788610107"/>
                  </a:ext>
                </a:extLst>
              </a:tr>
              <a:tr h="1881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min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18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-1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045" marR="47045" marT="23523" marB="2352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978895"/>
                  </a:ext>
                </a:extLst>
              </a:tr>
              <a:tr h="1881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25%</a:t>
                      </a:r>
                      <a:endParaRPr lang="en-US" sz="1800" b="1">
                        <a:effectLst/>
                      </a:endParaRP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26</a:t>
                      </a: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66</a:t>
                      </a: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-1</a:t>
                      </a:r>
                    </a:p>
                  </a:txBody>
                  <a:tcPr marL="47045" marR="47045" marT="23523" marB="2352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095105"/>
                  </a:ext>
                </a:extLst>
              </a:tr>
              <a:tr h="1881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50%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30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68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-1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045" marR="47045" marT="23523" marB="2352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011357"/>
                  </a:ext>
                </a:extLst>
              </a:tr>
              <a:tr h="1881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75%</a:t>
                      </a:r>
                      <a:endParaRPr lang="en-US" sz="1800" b="1">
                        <a:effectLst/>
                      </a:endParaRP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37</a:t>
                      </a: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71</a:t>
                      </a: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-1</a:t>
                      </a:r>
                    </a:p>
                  </a:txBody>
                  <a:tcPr marL="47045" marR="47045" marT="23523" marB="2352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541260"/>
                  </a:ext>
                </a:extLst>
              </a:tr>
              <a:tr h="1881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max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110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95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045" marR="47045" marT="23523" marB="2352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1000000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045" marR="47045" marT="23523" marB="23523" anchor="ctr"/>
                </a:tc>
                <a:extLst>
                  <a:ext uri="{0D108BD9-81ED-4DB2-BD59-A6C34878D82A}">
                    <a16:rowId xmlns:a16="http://schemas.microsoft.com/office/drawing/2014/main" val="319237896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3392D57-FB4F-4EC0-ABC5-9572E22B1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690688"/>
            <a:ext cx="541020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inherit"/>
                <a:cs typeface="Courier New" panose="02070309020205020404" pitchFamily="49" charset="0"/>
              </a:rPr>
              <a:t># Load dataset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df =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pd.read_csv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("profiles.csv")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inherit"/>
                <a:cs typeface="Courier New" panose="02070309020205020404" pitchFamily="49" charset="0"/>
              </a:rPr>
              <a:t># Analyze numeric repartition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df.describe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()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55B62EA9-950D-4AB7-B6A7-5F39447C8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95" y="3012760"/>
            <a:ext cx="4268143" cy="282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05A77E36-7440-4597-BBDE-CD39AAEBD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95" y="1686235"/>
            <a:ext cx="3895725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inherit"/>
                <a:cs typeface="Courier New" panose="02070309020205020404" pitchFamily="49" charset="0"/>
              </a:rPr>
              <a:t># Graph height repartition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1" u="none" strike="noStrike" normalizeH="0" baseline="0" dirty="0" err="1">
                <a:solidFill>
                  <a:schemeClr val="bg1"/>
                </a:solidFill>
                <a:latin typeface="inherit"/>
                <a:cs typeface="Courier New" panose="02070309020205020404" pitchFamily="49" charset="0"/>
              </a:rPr>
              <a:t>plt.hist</a:t>
            </a:r>
            <a:r>
              <a:rPr kumimoji="0" lang="en-US" altLang="en-US" sz="1600" i="1" u="none" strike="noStrike" normalizeH="0" baseline="0" dirty="0">
                <a:solidFill>
                  <a:schemeClr val="bg1"/>
                </a:solidFill>
                <a:latin typeface="inherit"/>
                <a:cs typeface="Courier New" panose="02070309020205020404" pitchFamily="49" charset="0"/>
              </a:rPr>
              <a:t>(</a:t>
            </a:r>
            <a:r>
              <a:rPr kumimoji="0" lang="en-US" altLang="en-US" sz="1600" i="1" u="none" strike="noStrike" normalizeH="0" baseline="0" dirty="0" err="1">
                <a:solidFill>
                  <a:schemeClr val="bg1"/>
                </a:solidFill>
                <a:latin typeface="inherit"/>
                <a:cs typeface="Courier New" panose="02070309020205020404" pitchFamily="49" charset="0"/>
              </a:rPr>
              <a:t>df.income</a:t>
            </a:r>
            <a:r>
              <a:rPr kumimoji="0" lang="en-US" altLang="en-US" sz="1600" i="1" u="none" strike="noStrike" normalizeH="0" baseline="0" dirty="0">
                <a:solidFill>
                  <a:schemeClr val="bg1"/>
                </a:solidFill>
                <a:latin typeface="inherit"/>
                <a:cs typeface="Courier New" panose="02070309020205020404" pitchFamily="49" charset="0"/>
              </a:rPr>
              <a:t>, bins=10)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1" u="none" strike="noStrike" normalizeH="0" baseline="0" dirty="0" err="1">
                <a:solidFill>
                  <a:schemeClr val="bg1"/>
                </a:solidFill>
                <a:latin typeface="inherit"/>
                <a:cs typeface="Courier New" panose="02070309020205020404" pitchFamily="49" charset="0"/>
              </a:rPr>
              <a:t>plt.xlabel</a:t>
            </a:r>
            <a:r>
              <a:rPr kumimoji="0" lang="en-US" altLang="en-US" sz="1600" i="1" u="none" strike="noStrike" normalizeH="0" baseline="0" dirty="0">
                <a:solidFill>
                  <a:schemeClr val="bg1"/>
                </a:solidFill>
                <a:latin typeface="inherit"/>
                <a:cs typeface="Courier New" panose="02070309020205020404" pitchFamily="49" charset="0"/>
              </a:rPr>
              <a:t>("Income")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1" u="none" strike="noStrike" normalizeH="0" baseline="0" dirty="0" err="1">
                <a:solidFill>
                  <a:schemeClr val="bg1"/>
                </a:solidFill>
                <a:latin typeface="inherit"/>
                <a:cs typeface="Courier New" panose="02070309020205020404" pitchFamily="49" charset="0"/>
              </a:rPr>
              <a:t>plt.ylabel</a:t>
            </a:r>
            <a:r>
              <a:rPr kumimoji="0" lang="en-US" altLang="en-US" sz="1600" i="1" u="none" strike="noStrike" normalizeH="0" baseline="0" dirty="0">
                <a:solidFill>
                  <a:schemeClr val="bg1"/>
                </a:solidFill>
                <a:latin typeface="inherit"/>
                <a:cs typeface="Courier New" panose="02070309020205020404" pitchFamily="49" charset="0"/>
              </a:rPr>
              <a:t>("Frequency")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1" u="none" strike="noStrike" normalizeH="0" baseline="0" dirty="0" err="1">
                <a:solidFill>
                  <a:schemeClr val="bg1"/>
                </a:solidFill>
                <a:latin typeface="inherit"/>
                <a:cs typeface="Courier New" panose="02070309020205020404" pitchFamily="49" charset="0"/>
              </a:rPr>
              <a:t>plt.show</a:t>
            </a:r>
            <a:r>
              <a:rPr kumimoji="0" lang="en-US" altLang="en-US" sz="1600" i="1" u="none" strike="noStrike" normalizeH="0" baseline="0" dirty="0">
                <a:solidFill>
                  <a:schemeClr val="bg1"/>
                </a:solidFill>
                <a:latin typeface="inherit"/>
                <a:cs typeface="Courier New" panose="02070309020205020404" pitchFamily="49" charset="0"/>
              </a:rPr>
              <a:t>()</a:t>
            </a:r>
            <a:endParaRPr kumimoji="0" lang="en-US" altLang="en-US" sz="3600" i="0" u="none" strike="noStrike" normalizeH="0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023AF074-0EA1-4D15-B40D-2E7F7CE78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95" y="6123543"/>
            <a:ext cx="88524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1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QUESTION: 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As current income values are irrelevant, can we predict it ?</a:t>
            </a:r>
            <a:endParaRPr kumimoji="0" lang="en-US" altLang="en-US" sz="4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67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A56ACD-6BCA-45D9-BDB2-7087EB792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570" y="6079906"/>
            <a:ext cx="2181225" cy="59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9C9F74-0482-4E42-AEC9-F0D7BCB1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Augmenting the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D4C52-2447-4804-8857-11BFA060C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356"/>
            <a:ext cx="10515600" cy="507709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is </a:t>
            </a:r>
            <a:r>
              <a:rPr lang="en-US" b="1" dirty="0">
                <a:solidFill>
                  <a:schemeClr val="bg1"/>
                </a:solidFill>
              </a:rPr>
              <a:t>6 type of columns</a:t>
            </a:r>
            <a:r>
              <a:rPr lang="en-US" dirty="0">
                <a:solidFill>
                  <a:schemeClr val="bg1"/>
                </a:solidFill>
              </a:rPr>
              <a:t> (for a total of 31 columns)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in the dataset: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Columns that </a:t>
            </a:r>
            <a:r>
              <a:rPr lang="en-US" b="1" dirty="0">
                <a:solidFill>
                  <a:schemeClr val="bg1"/>
                </a:solidFill>
              </a:rPr>
              <a:t>does not need</a:t>
            </a:r>
            <a:r>
              <a:rPr lang="en-US" dirty="0">
                <a:solidFill>
                  <a:schemeClr val="bg1"/>
                </a:solidFill>
              </a:rPr>
              <a:t> augmentation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Columns that need to be </a:t>
            </a:r>
            <a:r>
              <a:rPr lang="en-US" b="1" dirty="0">
                <a:solidFill>
                  <a:schemeClr val="bg1"/>
                </a:solidFill>
              </a:rPr>
              <a:t>mapped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Columns that need to be </a:t>
            </a:r>
            <a:r>
              <a:rPr lang="en-US" b="1" dirty="0">
                <a:solidFill>
                  <a:schemeClr val="bg1"/>
                </a:solidFill>
              </a:rPr>
              <a:t>decomposed</a:t>
            </a:r>
            <a:r>
              <a:rPr lang="en-US" dirty="0">
                <a:solidFill>
                  <a:schemeClr val="bg1"/>
                </a:solidFill>
              </a:rPr>
              <a:t> into several features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chemeClr val="bg1"/>
                </a:solidFill>
              </a:rPr>
              <a:t>   </a:t>
            </a:r>
            <a:r>
              <a:rPr lang="en-US" sz="2000" i="1" dirty="0">
                <a:solidFill>
                  <a:schemeClr val="bg1"/>
                </a:solidFill>
              </a:rPr>
              <a:t>Some columns carry multiple traits and should be decomposed.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Columns that would </a:t>
            </a:r>
            <a:r>
              <a:rPr lang="en-US" b="1" dirty="0">
                <a:solidFill>
                  <a:schemeClr val="bg1"/>
                </a:solidFill>
              </a:rPr>
              <a:t>represent a trait </a:t>
            </a:r>
            <a:r>
              <a:rPr lang="en-US" dirty="0">
                <a:solidFill>
                  <a:schemeClr val="bg1"/>
                </a:solidFill>
              </a:rPr>
              <a:t>(described by the free text analysis)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Unusable</a:t>
            </a:r>
            <a:r>
              <a:rPr lang="en-US" dirty="0">
                <a:solidFill>
                  <a:schemeClr val="bg1"/>
                </a:solidFill>
              </a:rPr>
              <a:t> columns (as there is no linear correlation between all the values available in this columns)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Combining </a:t>
            </a:r>
            <a:r>
              <a:rPr lang="en-US" dirty="0">
                <a:solidFill>
                  <a:schemeClr val="bg1"/>
                </a:solidFill>
              </a:rPr>
              <a:t>columns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could lead to data augmentation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84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A56ACD-6BCA-45D9-BDB2-7087EB792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570" y="6079906"/>
            <a:ext cx="2181225" cy="59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9C9F74-0482-4E42-AEC9-F0D7BCB1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Augmenting the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D4C52-2447-4804-8857-11BFA060C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356"/>
            <a:ext cx="10515600" cy="50770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Columns that </a:t>
            </a:r>
            <a:r>
              <a:rPr lang="en-US" b="1" dirty="0">
                <a:solidFill>
                  <a:schemeClr val="bg1"/>
                </a:solidFill>
              </a:rPr>
              <a:t>does not need</a:t>
            </a:r>
            <a:r>
              <a:rPr lang="en-US" dirty="0">
                <a:solidFill>
                  <a:schemeClr val="bg1"/>
                </a:solidFill>
              </a:rPr>
              <a:t> augmentation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Age, Height, Income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i="1" dirty="0">
                <a:solidFill>
                  <a:schemeClr val="bg1"/>
                </a:solidFill>
              </a:rPr>
              <a:t>usable as they are)</a:t>
            </a:r>
          </a:p>
          <a:p>
            <a:pPr lvl="1"/>
            <a:endParaRPr lang="en-US" b="1" i="1" dirty="0">
              <a:solidFill>
                <a:schemeClr val="bg1"/>
              </a:solidFill>
            </a:endParaRPr>
          </a:p>
          <a:p>
            <a:r>
              <a:rPr lang="en-US" b="1" i="1" dirty="0">
                <a:solidFill>
                  <a:schemeClr val="bg1"/>
                </a:solidFill>
              </a:rPr>
              <a:t>However, it is important to consider income column data quality.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More than 80% of the values are set to “-1” (unknown)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3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A56ACD-6BCA-45D9-BDB2-7087EB792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570" y="6079906"/>
            <a:ext cx="2181225" cy="59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9C9F74-0482-4E42-AEC9-F0D7BCB1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Augmenting the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D4C52-2447-4804-8857-11BFA060C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957"/>
            <a:ext cx="5655683" cy="4396785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Columns that need to be </a:t>
            </a:r>
            <a:r>
              <a:rPr lang="en-US" b="1" dirty="0">
                <a:solidFill>
                  <a:schemeClr val="bg1"/>
                </a:solidFill>
              </a:rPr>
              <a:t>mapped</a:t>
            </a:r>
          </a:p>
          <a:p>
            <a:pPr lvl="1"/>
            <a:r>
              <a:rPr lang="en-US" b="1" dirty="0" err="1">
                <a:solidFill>
                  <a:schemeClr val="bg1"/>
                </a:solidFill>
              </a:rPr>
              <a:t>Body_type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Can be map to values from 0 to 11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Drinks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Can be map to values from 0 to 5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Drugs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Can be map to values from 0 to 2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Education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Can be mapped to the number of years spent that led to a diploma</a:t>
            </a:r>
          </a:p>
          <a:p>
            <a:pPr lvl="1"/>
            <a:r>
              <a:rPr lang="en-US" b="1" dirty="0" err="1">
                <a:solidFill>
                  <a:schemeClr val="bg1"/>
                </a:solidFill>
              </a:rPr>
              <a:t>Last_online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Can be map to values representing the number of day since last connection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Orientation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Can be map to values: 0 (straight), 0.5 (bisexual), 1 (day)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Sex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Can be map to values from 0 to 1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Smokes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Can be map to values from 0 to 1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Status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Can be map to values from -1 (married, seeing someone), 0 (unknown) , 1 (single, available)</a:t>
            </a:r>
          </a:p>
          <a:p>
            <a:pPr marL="457200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261A819-7769-49AF-8D0D-B7136046A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3883" y="1441591"/>
            <a:ext cx="5655683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inherit"/>
                <a:cs typeface="Courier New" panose="02070309020205020404" pitchFamily="49" charset="0"/>
              </a:rPr>
              <a:t># By example, mapping “Drinks” column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mapping_drinks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'not at all': 0.,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'rarely': 1.,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'socially': 2.,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'often': 3.,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'very often': 4.,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'desperately': 5.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i="1" dirty="0">
              <a:solidFill>
                <a:schemeClr val="bg1"/>
              </a:solidFill>
              <a:latin typeface="inherit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inherit"/>
                <a:cs typeface="Courier New" panose="02070309020205020404" pitchFamily="49" charset="0"/>
              </a:rPr>
              <a:t># Map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df.drinks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inherit"/>
                <a:cs typeface="Courier New" panose="02070309020205020404" pitchFamily="49" charset="0"/>
              </a:rPr>
              <a:t> values using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mapping_drinks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inherit"/>
                <a:cs typeface="Courier New" panose="020703090202050204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drinks_code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inherit"/>
                <a:cs typeface="Courier New" panose="02070309020205020404" pitchFamily="49" charset="0"/>
              </a:rPr>
              <a:t>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inherit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df["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drinks_code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"]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df.drinks.map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mapping_drinks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FEC936-0D12-439E-BC11-73BE60D527FF}"/>
              </a:ext>
            </a:extLst>
          </p:cNvPr>
          <p:cNvCxnSpPr/>
          <p:nvPr/>
        </p:nvCxnSpPr>
        <p:spPr>
          <a:xfrm>
            <a:off x="6329622" y="1511224"/>
            <a:ext cx="0" cy="43967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22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9F74-0482-4E42-AEC9-F0D7BCB1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Augmenting the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D4C52-2447-4804-8857-11BFA060C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923" y="1429092"/>
            <a:ext cx="5655683" cy="4891918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Columns that need to be </a:t>
            </a:r>
            <a:r>
              <a:rPr lang="en-US" b="1" dirty="0">
                <a:solidFill>
                  <a:schemeClr val="bg1"/>
                </a:solidFill>
              </a:rPr>
              <a:t>decomposed</a:t>
            </a:r>
            <a:r>
              <a:rPr lang="en-US" dirty="0">
                <a:solidFill>
                  <a:schemeClr val="bg1"/>
                </a:solidFill>
              </a:rPr>
              <a:t> into several features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Diet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i="1" dirty="0">
                <a:solidFill>
                  <a:schemeClr val="bg1"/>
                </a:solidFill>
              </a:rPr>
              <a:t>an be split over </a:t>
            </a:r>
            <a:r>
              <a:rPr lang="en-US" i="1" u="sng" dirty="0">
                <a:solidFill>
                  <a:schemeClr val="bg1"/>
                </a:solidFill>
              </a:rPr>
              <a:t>6 features</a:t>
            </a:r>
            <a:r>
              <a:rPr lang="en-US" i="1" dirty="0">
                <a:solidFill>
                  <a:schemeClr val="bg1"/>
                </a:solidFill>
              </a:rPr>
              <a:t>, each of it having a value from 0 to 3: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b="1" i="1" dirty="0">
                <a:solidFill>
                  <a:schemeClr val="bg1"/>
                </a:solidFill>
              </a:rPr>
              <a:t>anything, vegetarian, other, vegan, kosher, halal</a:t>
            </a:r>
            <a:endParaRPr lang="en-US" i="1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Ethnicity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Can be split over </a:t>
            </a:r>
            <a:r>
              <a:rPr lang="en-US" i="1" u="sng" dirty="0">
                <a:solidFill>
                  <a:schemeClr val="bg1"/>
                </a:solidFill>
              </a:rPr>
              <a:t>10 features</a:t>
            </a:r>
            <a:r>
              <a:rPr lang="en-US" i="1" dirty="0">
                <a:solidFill>
                  <a:schemeClr val="bg1"/>
                </a:solidFill>
              </a:rPr>
              <a:t>, each of it being a Boolean (0 or 1):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b="1" i="1" dirty="0">
                <a:solidFill>
                  <a:schemeClr val="bg1"/>
                </a:solidFill>
              </a:rPr>
              <a:t>white, </a:t>
            </a:r>
            <a:r>
              <a:rPr lang="en-US" b="1" i="1" dirty="0" err="1">
                <a:solidFill>
                  <a:schemeClr val="bg1"/>
                </a:solidFill>
              </a:rPr>
              <a:t>asian</a:t>
            </a:r>
            <a:r>
              <a:rPr lang="en-US" b="1" i="1" dirty="0">
                <a:solidFill>
                  <a:schemeClr val="bg1"/>
                </a:solidFill>
              </a:rPr>
              <a:t>, </a:t>
            </a:r>
            <a:r>
              <a:rPr lang="en-US" b="1" i="1" dirty="0" err="1">
                <a:solidFill>
                  <a:schemeClr val="bg1"/>
                </a:solidFill>
              </a:rPr>
              <a:t>hispanic</a:t>
            </a:r>
            <a:r>
              <a:rPr lang="en-US" b="1" i="1" dirty="0">
                <a:solidFill>
                  <a:schemeClr val="bg1"/>
                </a:solidFill>
              </a:rPr>
              <a:t>, </a:t>
            </a:r>
            <a:r>
              <a:rPr lang="en-US" b="1" i="1" dirty="0" err="1">
                <a:solidFill>
                  <a:schemeClr val="bg1"/>
                </a:solidFill>
              </a:rPr>
              <a:t>latin</a:t>
            </a:r>
            <a:r>
              <a:rPr lang="en-US" b="1" i="1" dirty="0">
                <a:solidFill>
                  <a:schemeClr val="bg1"/>
                </a:solidFill>
              </a:rPr>
              <a:t>, black, other, </a:t>
            </a:r>
            <a:r>
              <a:rPr lang="en-US" b="1" i="1" dirty="0" err="1">
                <a:solidFill>
                  <a:schemeClr val="bg1"/>
                </a:solidFill>
              </a:rPr>
              <a:t>indian</a:t>
            </a:r>
            <a:r>
              <a:rPr lang="en-US" b="1" i="1" dirty="0">
                <a:solidFill>
                  <a:schemeClr val="bg1"/>
                </a:solidFill>
              </a:rPr>
              <a:t>, pacific islander, native </a:t>
            </a:r>
            <a:r>
              <a:rPr lang="en-US" b="1" i="1" dirty="0" err="1">
                <a:solidFill>
                  <a:schemeClr val="bg1"/>
                </a:solidFill>
              </a:rPr>
              <a:t>american</a:t>
            </a:r>
            <a:r>
              <a:rPr lang="en-US" b="1" i="1" dirty="0">
                <a:solidFill>
                  <a:schemeClr val="bg1"/>
                </a:solidFill>
              </a:rPr>
              <a:t>, middle eastern</a:t>
            </a:r>
            <a:endParaRPr lang="en-US" i="1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Location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Can be split over </a:t>
            </a:r>
            <a:r>
              <a:rPr lang="en-US" i="1" u="sng" dirty="0">
                <a:solidFill>
                  <a:schemeClr val="bg1"/>
                </a:solidFill>
              </a:rPr>
              <a:t>41 features</a:t>
            </a:r>
            <a:r>
              <a:rPr lang="en-US" i="1" dirty="0">
                <a:solidFill>
                  <a:schemeClr val="bg1"/>
                </a:solidFill>
              </a:rPr>
              <a:t>: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Each feature representing a state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Offspring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Can be split over </a:t>
            </a:r>
            <a:r>
              <a:rPr lang="en-US" i="1" u="sng" dirty="0">
                <a:solidFill>
                  <a:schemeClr val="bg1"/>
                </a:solidFill>
              </a:rPr>
              <a:t>3 features</a:t>
            </a:r>
            <a:r>
              <a:rPr lang="en-US" i="1" dirty="0">
                <a:solidFill>
                  <a:schemeClr val="bg1"/>
                </a:solidFill>
              </a:rPr>
              <a:t>, each of it being a Boolean (0 or 1):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b="1" i="1" dirty="0">
                <a:solidFill>
                  <a:schemeClr val="bg1"/>
                </a:solidFill>
              </a:rPr>
              <a:t>want kids</a:t>
            </a:r>
            <a:r>
              <a:rPr lang="en-US" i="1" dirty="0">
                <a:solidFill>
                  <a:schemeClr val="bg1"/>
                </a:solidFill>
              </a:rPr>
              <a:t>, </a:t>
            </a:r>
            <a:r>
              <a:rPr lang="en-US" b="1" i="1" dirty="0">
                <a:solidFill>
                  <a:schemeClr val="bg1"/>
                </a:solidFill>
              </a:rPr>
              <a:t>does not want kids </a:t>
            </a:r>
            <a:r>
              <a:rPr lang="en-US" i="1" dirty="0">
                <a:solidFill>
                  <a:schemeClr val="bg1"/>
                </a:solidFill>
              </a:rPr>
              <a:t>&amp; </a:t>
            </a:r>
            <a:r>
              <a:rPr lang="en-US" b="1" i="1" dirty="0">
                <a:solidFill>
                  <a:schemeClr val="bg1"/>
                </a:solidFill>
              </a:rPr>
              <a:t>had kids</a:t>
            </a:r>
            <a:endParaRPr lang="en-US" i="1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Pets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Can be split over </a:t>
            </a:r>
            <a:r>
              <a:rPr lang="en-US" i="1" u="sng" dirty="0">
                <a:solidFill>
                  <a:schemeClr val="bg1"/>
                </a:solidFill>
              </a:rPr>
              <a:t>2 features</a:t>
            </a:r>
            <a:r>
              <a:rPr lang="en-US" i="1" dirty="0">
                <a:solidFill>
                  <a:schemeClr val="bg1"/>
                </a:solidFill>
              </a:rPr>
              <a:t>, each of it having values: 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-1 (dislike), 0 (no preference), 1 (like or has):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b="1" i="1" dirty="0" err="1">
                <a:solidFill>
                  <a:schemeClr val="bg1"/>
                </a:solidFill>
              </a:rPr>
              <a:t>cat_preference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&amp; </a:t>
            </a:r>
            <a:r>
              <a:rPr lang="en-US" b="1" i="1" dirty="0" err="1">
                <a:solidFill>
                  <a:schemeClr val="bg1"/>
                </a:solidFill>
              </a:rPr>
              <a:t>dog_preference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Religion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Can be split over </a:t>
            </a:r>
            <a:r>
              <a:rPr lang="en-US" i="1" u="sng" dirty="0">
                <a:solidFill>
                  <a:schemeClr val="bg1"/>
                </a:solidFill>
              </a:rPr>
              <a:t>9 features</a:t>
            </a:r>
            <a:r>
              <a:rPr lang="en-US" i="1" dirty="0">
                <a:solidFill>
                  <a:schemeClr val="bg1"/>
                </a:solidFill>
              </a:rPr>
              <a:t>, each of it having a value, 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representing how serious religion is important (from 0 to 5):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Each feature represents a religion 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Sign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Can be split over </a:t>
            </a:r>
            <a:r>
              <a:rPr lang="en-US" i="1" u="sng" dirty="0">
                <a:solidFill>
                  <a:schemeClr val="bg1"/>
                </a:solidFill>
              </a:rPr>
              <a:t>12 features</a:t>
            </a:r>
            <a:r>
              <a:rPr lang="en-US" i="1" dirty="0">
                <a:solidFill>
                  <a:schemeClr val="bg1"/>
                </a:solidFill>
              </a:rPr>
              <a:t>, each of it having a value, representing how serious astrology is important (from 0 to 4):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Each feature represents a zodiac sign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Speaks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Can be split over </a:t>
            </a:r>
            <a:r>
              <a:rPr lang="en-US" i="1" u="sng" dirty="0">
                <a:solidFill>
                  <a:schemeClr val="bg1"/>
                </a:solidFill>
              </a:rPr>
              <a:t>77 features</a:t>
            </a:r>
            <a:r>
              <a:rPr lang="en-US" i="1" dirty="0">
                <a:solidFill>
                  <a:schemeClr val="bg1"/>
                </a:solidFill>
              </a:rPr>
              <a:t>, , each of it having a value, </a:t>
            </a:r>
            <a:r>
              <a:rPr lang="en-US" i="1" dirty="0" err="1">
                <a:solidFill>
                  <a:schemeClr val="bg1"/>
                </a:solidFill>
              </a:rPr>
              <a:t>repsenting</a:t>
            </a:r>
            <a:r>
              <a:rPr lang="en-US" i="1" dirty="0">
                <a:solidFill>
                  <a:schemeClr val="bg1"/>
                </a:solidFill>
              </a:rPr>
              <a:t> how fluent  (from 0 (none), 0.5 (poorly), 1 (</a:t>
            </a:r>
            <a:r>
              <a:rPr lang="en-US" i="1" dirty="0" err="1">
                <a:solidFill>
                  <a:schemeClr val="bg1"/>
                </a:solidFill>
              </a:rPr>
              <a:t>okey</a:t>
            </a:r>
            <a:r>
              <a:rPr lang="en-US" i="1" dirty="0">
                <a:solidFill>
                  <a:schemeClr val="bg1"/>
                </a:solidFill>
              </a:rPr>
              <a:t>), 1.5 (fluent):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Each feature represents a spoken language </a:t>
            </a:r>
            <a:endParaRPr lang="en-US" b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261A819-7769-49AF-8D0D-B7136046A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606" y="1383348"/>
            <a:ext cx="5734161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inherit"/>
                <a:cs typeface="Courier New" panose="02070309020205020404" pitchFamily="49" charset="0"/>
              </a:rPr>
              <a:t># By example, mapping “speaks” column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def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get_language_level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(language):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def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find_level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(row):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    speak = str(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row.speaks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    for level in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speak.split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(','):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        if language in level: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            if "poorly" in speak: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                return 0.5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            if "okay" in speak: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                return 1.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            if "fluently" in speak: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                return 1.5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            return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    return 0.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return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find_level</a:t>
            </a: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nherit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nherit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inherit"/>
                <a:cs typeface="Courier New" panose="02070309020205020404" pitchFamily="49" charset="0"/>
              </a:rPr>
              <a:t># Map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df.speaks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inherit"/>
                <a:cs typeface="Courier New" panose="02070309020205020404" pitchFamily="49" charset="0"/>
              </a:rPr>
              <a:t> values using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get_language_level</a:t>
            </a: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inherit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languages = ['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afrikaans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’, …, 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vietnamese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', 'welsh', 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yiddish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’]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nherit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for language in languages: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df[language + '_code']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df.apply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get_language_level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(language), axis=1)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FEC936-0D12-439E-BC11-73BE60D527FF}"/>
              </a:ext>
            </a:extLst>
          </p:cNvPr>
          <p:cNvCxnSpPr>
            <a:cxnSpLocks/>
          </p:cNvCxnSpPr>
          <p:nvPr/>
        </p:nvCxnSpPr>
        <p:spPr>
          <a:xfrm>
            <a:off x="5908010" y="1429092"/>
            <a:ext cx="38335" cy="52838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20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A56ACD-6BCA-45D9-BDB2-7087EB792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570" y="6079906"/>
            <a:ext cx="2181225" cy="59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9C9F74-0482-4E42-AEC9-F0D7BCB1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Augmenting the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D4C52-2447-4804-8857-11BFA060C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356"/>
            <a:ext cx="10515600" cy="507709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Columns that would </a:t>
            </a:r>
            <a:r>
              <a:rPr lang="en-US" sz="2000" b="1" dirty="0">
                <a:solidFill>
                  <a:schemeClr val="bg1"/>
                </a:solidFill>
              </a:rPr>
              <a:t>represent a trait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1800" b="1" dirty="0">
                <a:solidFill>
                  <a:schemeClr val="bg1"/>
                </a:solidFill>
              </a:rPr>
              <a:t>Essay 0..9 </a:t>
            </a:r>
            <a:r>
              <a:rPr lang="en-US" sz="1800" i="1" dirty="0">
                <a:solidFill>
                  <a:schemeClr val="bg1"/>
                </a:solidFill>
              </a:rPr>
              <a:t>(each essay must be interpreted according to the question asked)</a:t>
            </a:r>
          </a:p>
          <a:p>
            <a:pPr lvl="1"/>
            <a:endParaRPr lang="en-US" sz="18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Unusable</a:t>
            </a:r>
            <a:r>
              <a:rPr lang="en-US" sz="2000" dirty="0">
                <a:solidFill>
                  <a:schemeClr val="bg1"/>
                </a:solidFill>
              </a:rPr>
              <a:t> columns</a:t>
            </a:r>
          </a:p>
          <a:p>
            <a:pPr lvl="1"/>
            <a:r>
              <a:rPr lang="en-US" sz="1800" b="1" dirty="0">
                <a:solidFill>
                  <a:schemeClr val="bg1"/>
                </a:solidFill>
              </a:rPr>
              <a:t>Job </a:t>
            </a:r>
            <a:r>
              <a:rPr lang="en-US" sz="1800" i="1" dirty="0">
                <a:solidFill>
                  <a:schemeClr val="bg1"/>
                </a:solidFill>
              </a:rPr>
              <a:t>(this feature is hard to map as there is no linear correlation between each job category) </a:t>
            </a:r>
          </a:p>
          <a:p>
            <a:pPr lvl="1"/>
            <a:endParaRPr lang="en-US" sz="1800" i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Combining </a:t>
            </a:r>
            <a:r>
              <a:rPr lang="en-US" sz="2000" dirty="0">
                <a:solidFill>
                  <a:schemeClr val="bg1"/>
                </a:solidFill>
              </a:rPr>
              <a:t>columns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could lead to data augmentation</a:t>
            </a:r>
          </a:p>
          <a:p>
            <a:pPr lvl="1"/>
            <a:endParaRPr lang="en-US" i="1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DC192D0-77AA-430C-9B3D-B005DAC1B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007" y="3992039"/>
            <a:ext cx="8853345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inherit"/>
                <a:cs typeface="Courier New" panose="02070309020205020404" pitchFamily="49" charset="0"/>
              </a:rPr>
              <a:t># By example, of combining columns to augment our dataset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def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get_matching_gender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(row):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if (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row.sex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== 'm') &amp; (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row.orientation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== 'straight'): return 0.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elif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(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row.sex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== 'm') &amp; (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row.orientation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== 'bisexual'): return .5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elif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(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row.sex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== 'm') &amp; (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row.orientation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== 'gay'): return 1.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elif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(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row.sex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== 'f') &amp; (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row.orientation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== 'straight'): return 1.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elif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(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row.sex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== 'f') &amp; (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row.orientation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== 'bisexual'): return .5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elif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(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row.sex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== 'f') &amp; (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row.orientation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== 'gay'): return 0.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i="1" dirty="0">
              <a:solidFill>
                <a:schemeClr val="bg1"/>
              </a:solidFill>
              <a:latin typeface="inherit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inherit"/>
                <a:cs typeface="Courier New" panose="02070309020205020404" pitchFamily="49" charset="0"/>
              </a:rPr>
              <a:t># Map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df.</a:t>
            </a:r>
            <a:r>
              <a:rPr lang="en-US" altLang="en-US" sz="1600" i="1" dirty="0" err="1">
                <a:solidFill>
                  <a:schemeClr val="bg1"/>
                </a:solidFill>
                <a:latin typeface="inherit"/>
                <a:cs typeface="Courier New" panose="02070309020205020404" pitchFamily="49" charset="0"/>
              </a:rPr>
              <a:t>s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ex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&amp;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df.orientation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inherit"/>
                <a:cs typeface="Courier New" panose="02070309020205020404" pitchFamily="49" charset="0"/>
              </a:rPr>
              <a:t> into the type of gender they are looking to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df["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gender_code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"]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df.apply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get_matching_gender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Courier New" panose="02070309020205020404" pitchFamily="49" charset="0"/>
              </a:rPr>
              <a:t>, axis=1)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837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1032</Words>
  <Application>Microsoft Office PowerPoint</Application>
  <PresentationFormat>Widescreen</PresentationFormat>
  <Paragraphs>196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inherit</vt:lpstr>
      <vt:lpstr>Office Theme</vt:lpstr>
      <vt:lpstr>Date-A-Scientist</vt:lpstr>
      <vt:lpstr> Table of Contents</vt:lpstr>
      <vt:lpstr>Exploration of the Dataset</vt:lpstr>
      <vt:lpstr>Question(s) to Answer</vt:lpstr>
      <vt:lpstr>Augmenting the Dataset</vt:lpstr>
      <vt:lpstr>Augmenting the Dataset</vt:lpstr>
      <vt:lpstr>Augmenting the Dataset</vt:lpstr>
      <vt:lpstr>Augmenting the Dataset</vt:lpstr>
      <vt:lpstr>Augmenting the Dataset</vt:lpstr>
      <vt:lpstr>Regression Approaches (1/2)</vt:lpstr>
      <vt:lpstr>Regression Approaches (1/2)</vt:lpstr>
      <vt:lpstr>Regression Approaches (2/2)</vt:lpstr>
      <vt:lpstr>Regression Approaches (2/2)</vt:lpstr>
      <vt:lpstr>Classification Approaches</vt:lpstr>
      <vt:lpstr>Classification Approaches</vt:lpstr>
      <vt:lpstr>Classification Approaches</vt:lpstr>
      <vt:lpstr>Conclusions/Next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Date-A-Scientist</dc:title>
  <dc:creator>JULIEN AMAR</dc:creator>
  <cp:lastModifiedBy>JULIEN AMAR</cp:lastModifiedBy>
  <cp:revision>72</cp:revision>
  <dcterms:created xsi:type="dcterms:W3CDTF">2018-11-11T17:59:56Z</dcterms:created>
  <dcterms:modified xsi:type="dcterms:W3CDTF">2018-11-12T23:07:26Z</dcterms:modified>
</cp:coreProperties>
</file>