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58" r:id="rId5"/>
    <p:sldId id="264"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7732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9159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761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89974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4196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61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8258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872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130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377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345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796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174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665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265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1706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838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10/24/2021</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6379155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Server</a:t>
            </a:r>
          </a:p>
        </p:txBody>
      </p:sp>
      <p:sp>
        <p:nvSpPr>
          <p:cNvPr id="3" name="Rectangle 2">
            <a:extLst>
              <a:ext uri="{FF2B5EF4-FFF2-40B4-BE49-F238E27FC236}">
                <a16:creationId xmlns:a16="http://schemas.microsoft.com/office/drawing/2014/main" id="{B7F1D67E-B39D-461F-BFC0-70114111B848}"/>
              </a:ext>
            </a:extLst>
          </p:cNvPr>
          <p:cNvSpPr/>
          <p:nvPr/>
        </p:nvSpPr>
        <p:spPr>
          <a:xfrm>
            <a:off x="866442" y="5181600"/>
            <a:ext cx="3553158"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25-10-2021</a:t>
            </a:r>
          </a:p>
          <a:p>
            <a:r>
              <a:rPr lang="en-US" sz="2000" dirty="0"/>
              <a:t>Day 1</a:t>
            </a:r>
          </a:p>
          <a:p>
            <a:endParaRPr lang="en-IN" sz="2000" dirty="0"/>
          </a:p>
        </p:txBody>
      </p:sp>
    </p:spTree>
    <p:extLst>
      <p:ext uri="{BB962C8B-B14F-4D97-AF65-F5344CB8AC3E}">
        <p14:creationId xmlns:p14="http://schemas.microsoft.com/office/powerpoint/2010/main" val="328894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a:t>
            </a:r>
          </a:p>
        </p:txBody>
      </p:sp>
      <p:sp>
        <p:nvSpPr>
          <p:cNvPr id="3" name="Content Placeholder 2"/>
          <p:cNvSpPr>
            <a:spLocks noGrp="1"/>
          </p:cNvSpPr>
          <p:nvPr>
            <p:ph idx="1"/>
          </p:nvPr>
        </p:nvSpPr>
        <p:spPr/>
        <p:txBody>
          <a:bodyPr/>
          <a:lstStyle/>
          <a:p>
            <a:r>
              <a:rPr lang="en-US" b="1" dirty="0"/>
              <a:t>RDBMS</a:t>
            </a:r>
            <a:r>
              <a:rPr lang="en-US" dirty="0"/>
              <a:t> stands for </a:t>
            </a:r>
            <a:r>
              <a:rPr lang="en-US" i="1" dirty="0"/>
              <a:t>Relational Database Management Systems.</a:t>
            </a:r>
            <a:r>
              <a:rPr lang="en-US" dirty="0"/>
              <a:t>.</a:t>
            </a:r>
          </a:p>
          <a:p>
            <a:r>
              <a:rPr lang="en-US" dirty="0"/>
              <a:t>All modern database management systems like SQL, MS SQL Server, IBM DB2, ORACLE, My-SQL and Microsoft Access are based on RDBMS.</a:t>
            </a:r>
          </a:p>
          <a:p>
            <a:r>
              <a:rPr lang="en-US" dirty="0"/>
              <a:t>It is called Relational Data Base Management System (RDBMS) because it is based on relational model introduced by E.F. Codd.</a:t>
            </a:r>
          </a:p>
          <a:p>
            <a:endParaRPr lang="en-US" dirty="0"/>
          </a:p>
        </p:txBody>
      </p:sp>
    </p:spTree>
    <p:extLst>
      <p:ext uri="{BB962C8B-B14F-4D97-AF65-F5344CB8AC3E}">
        <p14:creationId xmlns:p14="http://schemas.microsoft.com/office/powerpoint/2010/main" val="2768105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a:t>
            </a:r>
          </a:p>
        </p:txBody>
      </p:sp>
      <p:sp>
        <p:nvSpPr>
          <p:cNvPr id="3" name="Content Placeholder 2"/>
          <p:cNvSpPr>
            <a:spLocks noGrp="1"/>
          </p:cNvSpPr>
          <p:nvPr>
            <p:ph idx="1"/>
          </p:nvPr>
        </p:nvSpPr>
        <p:spPr/>
        <p:txBody>
          <a:bodyPr/>
          <a:lstStyle/>
          <a:p>
            <a:r>
              <a:rPr lang="en-US" dirty="0"/>
              <a:t>Data is represented in terms of tuples (rows) in RDBMS.</a:t>
            </a:r>
          </a:p>
          <a:p>
            <a:r>
              <a:rPr lang="en-US" dirty="0"/>
              <a:t>Relational database is most commonly used database. It contains number of tables and each table has its own primary key.</a:t>
            </a:r>
          </a:p>
          <a:p>
            <a:r>
              <a:rPr lang="en-US" dirty="0"/>
              <a:t>Due to a collection of organized set of tables, data can be accessed easily in RDBMS</a:t>
            </a:r>
          </a:p>
          <a:p>
            <a:endParaRPr lang="en-US" dirty="0"/>
          </a:p>
        </p:txBody>
      </p:sp>
    </p:spTree>
    <p:extLst>
      <p:ext uri="{BB962C8B-B14F-4D97-AF65-F5344CB8AC3E}">
        <p14:creationId xmlns:p14="http://schemas.microsoft.com/office/powerpoint/2010/main" val="34918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a:t>
            </a:r>
          </a:p>
        </p:txBody>
      </p:sp>
      <p:sp>
        <p:nvSpPr>
          <p:cNvPr id="3" name="Content Placeholder 2"/>
          <p:cNvSpPr>
            <a:spLocks noGrp="1"/>
          </p:cNvSpPr>
          <p:nvPr>
            <p:ph idx="1"/>
          </p:nvPr>
        </p:nvSpPr>
        <p:spPr>
          <a:xfrm>
            <a:off x="457200" y="1600200"/>
            <a:ext cx="8229600" cy="4953000"/>
          </a:xfrm>
        </p:spPr>
        <p:txBody>
          <a:bodyPr>
            <a:normAutofit/>
          </a:bodyPr>
          <a:lstStyle/>
          <a:p>
            <a:r>
              <a:rPr lang="en-US" dirty="0"/>
              <a:t>What is table?</a:t>
            </a:r>
          </a:p>
          <a:p>
            <a:pPr marL="0" indent="0">
              <a:buNone/>
            </a:pPr>
            <a:r>
              <a:rPr lang="en-US" dirty="0"/>
              <a:t>	The RDBMS database uses tables to store data. A table is </a:t>
            </a:r>
            <a:r>
              <a:rPr lang="en-US"/>
              <a:t>a 	collection </a:t>
            </a:r>
            <a:r>
              <a:rPr lang="en-US" dirty="0"/>
              <a:t>of related data entries and contains rows </a:t>
            </a:r>
            <a:r>
              <a:rPr lang="en-US"/>
              <a:t>and 	columns </a:t>
            </a:r>
            <a:r>
              <a:rPr lang="en-US" dirty="0"/>
              <a:t>to store data.</a:t>
            </a:r>
          </a:p>
          <a:p>
            <a:r>
              <a:rPr lang="en-US" dirty="0"/>
              <a:t>A table is the simplest example of data storage in RDBMS.</a:t>
            </a:r>
          </a:p>
          <a:p>
            <a:endParaRPr lang="en-US" dirty="0"/>
          </a:p>
          <a:p>
            <a:endParaRPr lang="en-US" dirty="0"/>
          </a:p>
          <a:p>
            <a:endParaRPr lang="en-US" dirty="0"/>
          </a:p>
          <a:p>
            <a:r>
              <a:rPr lang="en-US" dirty="0"/>
              <a:t>Field </a:t>
            </a:r>
            <a:r>
              <a:rPr lang="en-US" dirty="0">
                <a:sym typeface="Wingdings" panose="05000000000000000000" pitchFamily="2" charset="2"/>
              </a:rPr>
              <a:t></a:t>
            </a:r>
            <a:r>
              <a:rPr lang="en-US" dirty="0"/>
              <a:t> Field is a smaller entity of the table which contains specific information about every record in the table. In the above example, the field in the student table consist of </a:t>
            </a:r>
            <a:r>
              <a:rPr lang="en-US" dirty="0" err="1"/>
              <a:t>stId</a:t>
            </a:r>
            <a:r>
              <a:rPr lang="en-US" dirty="0"/>
              <a:t>, </a:t>
            </a:r>
            <a:r>
              <a:rPr lang="en-US" dirty="0" err="1"/>
              <a:t>stName</a:t>
            </a:r>
            <a:r>
              <a:rPr lang="en-US" dirty="0"/>
              <a:t>, </a:t>
            </a:r>
            <a:r>
              <a:rPr lang="en-US" dirty="0" err="1"/>
              <a:t>stAge</a:t>
            </a:r>
            <a:r>
              <a:rPr lang="en-US" dirty="0"/>
              <a:t>, </a:t>
            </a:r>
            <a:r>
              <a:rPr lang="en-US" dirty="0" err="1"/>
              <a:t>stAddress</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05610265"/>
              </p:ext>
            </p:extLst>
          </p:nvPr>
        </p:nvGraphicFramePr>
        <p:xfrm>
          <a:off x="1295400" y="3610678"/>
          <a:ext cx="6096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err="1"/>
                        <a:t>stId</a:t>
                      </a:r>
                      <a:endParaRPr lang="en-US" dirty="0"/>
                    </a:p>
                  </a:txBody>
                  <a:tcPr/>
                </a:tc>
                <a:tc>
                  <a:txBody>
                    <a:bodyPr/>
                    <a:lstStyle/>
                    <a:p>
                      <a:r>
                        <a:rPr lang="en-US" dirty="0" err="1"/>
                        <a:t>stName</a:t>
                      </a:r>
                      <a:endParaRPr lang="en-US" dirty="0"/>
                    </a:p>
                  </a:txBody>
                  <a:tcPr/>
                </a:tc>
                <a:tc>
                  <a:txBody>
                    <a:bodyPr/>
                    <a:lstStyle/>
                    <a:p>
                      <a:r>
                        <a:rPr lang="en-US" dirty="0" err="1"/>
                        <a:t>stAge</a:t>
                      </a:r>
                      <a:endParaRPr lang="en-US" dirty="0"/>
                    </a:p>
                  </a:txBody>
                  <a:tcPr/>
                </a:tc>
                <a:tc>
                  <a:txBody>
                    <a:bodyPr/>
                    <a:lstStyle/>
                    <a:p>
                      <a:r>
                        <a:rPr lang="en-US" dirty="0" err="1"/>
                        <a:t>stAddress</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Bhushan</a:t>
                      </a:r>
                    </a:p>
                  </a:txBody>
                  <a:tcPr/>
                </a:tc>
                <a:tc>
                  <a:txBody>
                    <a:bodyPr/>
                    <a:lstStyle/>
                    <a:p>
                      <a:r>
                        <a:rPr lang="en-US" dirty="0"/>
                        <a:t>36</a:t>
                      </a:r>
                    </a:p>
                  </a:txBody>
                  <a:tcPr/>
                </a:tc>
                <a:tc>
                  <a:txBody>
                    <a:bodyPr/>
                    <a:lstStyle/>
                    <a:p>
                      <a:r>
                        <a:rPr lang="en-US" dirty="0"/>
                        <a:t>India</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Junaid</a:t>
                      </a:r>
                    </a:p>
                  </a:txBody>
                  <a:tcPr/>
                </a:tc>
                <a:tc>
                  <a:txBody>
                    <a:bodyPr/>
                    <a:lstStyle/>
                    <a:p>
                      <a:r>
                        <a:rPr lang="en-US" dirty="0"/>
                        <a:t>25</a:t>
                      </a:r>
                    </a:p>
                  </a:txBody>
                  <a:tcPr/>
                </a:tc>
                <a:tc>
                  <a:txBody>
                    <a:bodyPr/>
                    <a:lstStyle/>
                    <a:p>
                      <a:r>
                        <a:rPr lang="en-US" dirty="0"/>
                        <a:t>India</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3359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a:t>
            </a:r>
          </a:p>
        </p:txBody>
      </p:sp>
      <p:sp>
        <p:nvSpPr>
          <p:cNvPr id="3" name="Content Placeholder 2"/>
          <p:cNvSpPr>
            <a:spLocks noGrp="1"/>
          </p:cNvSpPr>
          <p:nvPr>
            <p:ph idx="1"/>
          </p:nvPr>
        </p:nvSpPr>
        <p:spPr>
          <a:xfrm>
            <a:off x="457200" y="1600200"/>
            <a:ext cx="8229600" cy="4953000"/>
          </a:xfrm>
        </p:spPr>
        <p:txBody>
          <a:bodyPr>
            <a:normAutofit/>
          </a:bodyPr>
          <a:lstStyle/>
          <a:p>
            <a:r>
              <a:rPr lang="en-US" dirty="0"/>
              <a:t>Row or Record</a:t>
            </a:r>
          </a:p>
          <a:p>
            <a:pPr lvl="1"/>
            <a:r>
              <a:rPr lang="en-US" dirty="0"/>
              <a:t>A row of a table is also called record. It contains the specific information of each individual entry in the table. It is a horizontal entity in the table. </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825" y="3143250"/>
            <a:ext cx="40195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263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8420"/>
            <a:ext cx="8915399" cy="6713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035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lstStyle/>
          <a:p>
            <a:r>
              <a:rPr lang="en-US" dirty="0"/>
              <a:t>Normalization is the process of organizing the data in the database.</a:t>
            </a:r>
          </a:p>
          <a:p>
            <a:r>
              <a:rPr lang="en-US" dirty="0"/>
              <a:t>Normalization is used to minimize the redundancy from a relation or set of relations. </a:t>
            </a:r>
          </a:p>
          <a:p>
            <a:r>
              <a:rPr lang="en-US" dirty="0"/>
              <a:t>Normalization divides the larger table into the smaller table and links them using relationship.</a:t>
            </a:r>
          </a:p>
          <a:p>
            <a:r>
              <a:rPr lang="en-US" dirty="0"/>
              <a:t>The normal form is used to reduce redundancy from the database table.</a:t>
            </a:r>
          </a:p>
          <a:p>
            <a:endParaRPr lang="en-US" dirty="0"/>
          </a:p>
        </p:txBody>
      </p:sp>
    </p:spTree>
    <p:extLst>
      <p:ext uri="{BB962C8B-B14F-4D97-AF65-F5344CB8AC3E}">
        <p14:creationId xmlns:p14="http://schemas.microsoft.com/office/powerpoint/2010/main" val="504893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3088" y="2267201"/>
            <a:ext cx="5929312" cy="3295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074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lstStyle/>
          <a:p>
            <a:r>
              <a:rPr lang="en-US" dirty="0"/>
              <a:t>First Normal Form (1NF)</a:t>
            </a:r>
          </a:p>
          <a:p>
            <a:pPr lvl="1"/>
            <a:r>
              <a:rPr lang="en-US" sz="2400" dirty="0">
                <a:solidFill>
                  <a:schemeClr val="tx1"/>
                </a:solidFill>
              </a:rPr>
              <a:t>A relation will be 1NF if it contains an atomic value.</a:t>
            </a:r>
          </a:p>
          <a:p>
            <a:pPr lvl="1"/>
            <a:r>
              <a:rPr lang="en-US" sz="2400" dirty="0">
                <a:solidFill>
                  <a:schemeClr val="tx1"/>
                </a:solidFill>
              </a:rPr>
              <a:t>It states that an attribute of a table cannot hold multiple values. It must hold only single-valued attribute.</a:t>
            </a:r>
          </a:p>
          <a:p>
            <a:pPr lvl="1"/>
            <a:r>
              <a:rPr lang="en-US" sz="2400" dirty="0">
                <a:solidFill>
                  <a:schemeClr val="tx1"/>
                </a:solidFill>
              </a:rPr>
              <a:t>First normal form disallows the multi-valued attribute, composite attribute, and their combinations.</a:t>
            </a:r>
          </a:p>
          <a:p>
            <a:endParaRPr lang="en-US" dirty="0"/>
          </a:p>
        </p:txBody>
      </p:sp>
    </p:spTree>
    <p:extLst>
      <p:ext uri="{BB962C8B-B14F-4D97-AF65-F5344CB8AC3E}">
        <p14:creationId xmlns:p14="http://schemas.microsoft.com/office/powerpoint/2010/main" val="4092544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p:txBody>
          <a:bodyPr/>
          <a:lstStyle/>
          <a:p>
            <a:r>
              <a:rPr lang="en-US" dirty="0"/>
              <a:t>First Normal Form (1NF)</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2907386"/>
              </p:ext>
            </p:extLst>
          </p:nvPr>
        </p:nvGraphicFramePr>
        <p:xfrm>
          <a:off x="914400" y="2743206"/>
          <a:ext cx="7696200" cy="165100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70840">
                <a:tc>
                  <a:txBody>
                    <a:bodyPr/>
                    <a:lstStyle/>
                    <a:p>
                      <a:r>
                        <a:rPr lang="en-US" dirty="0" err="1"/>
                        <a:t>stId</a:t>
                      </a:r>
                      <a:endParaRPr lang="en-US" dirty="0"/>
                    </a:p>
                  </a:txBody>
                  <a:tcPr/>
                </a:tc>
                <a:tc>
                  <a:txBody>
                    <a:bodyPr/>
                    <a:lstStyle/>
                    <a:p>
                      <a:r>
                        <a:rPr lang="en-US" dirty="0" err="1"/>
                        <a:t>stName</a:t>
                      </a:r>
                      <a:endParaRPr lang="en-US" dirty="0"/>
                    </a:p>
                  </a:txBody>
                  <a:tcPr/>
                </a:tc>
                <a:tc>
                  <a:txBody>
                    <a:bodyPr/>
                    <a:lstStyle/>
                    <a:p>
                      <a:r>
                        <a:rPr lang="en-US" dirty="0" err="1"/>
                        <a:t>stAge</a:t>
                      </a:r>
                      <a:endParaRPr lang="en-US" dirty="0"/>
                    </a:p>
                  </a:txBody>
                  <a:tcPr/>
                </a:tc>
                <a:tc>
                  <a:txBody>
                    <a:bodyPr/>
                    <a:lstStyle/>
                    <a:p>
                      <a:r>
                        <a:rPr lang="en-US" dirty="0" err="1"/>
                        <a:t>stAddress</a:t>
                      </a:r>
                      <a:endParaRPr lang="en-US" dirty="0"/>
                    </a:p>
                  </a:txBody>
                  <a:tcPr/>
                </a:tc>
                <a:tc>
                  <a:txBody>
                    <a:bodyPr/>
                    <a:lstStyle/>
                    <a:p>
                      <a:r>
                        <a:rPr lang="en-US" dirty="0" err="1"/>
                        <a:t>stPhone</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Bhushan</a:t>
                      </a:r>
                    </a:p>
                  </a:txBody>
                  <a:tcPr/>
                </a:tc>
                <a:tc>
                  <a:txBody>
                    <a:bodyPr/>
                    <a:lstStyle/>
                    <a:p>
                      <a:r>
                        <a:rPr lang="en-US" dirty="0"/>
                        <a:t>36</a:t>
                      </a:r>
                    </a:p>
                  </a:txBody>
                  <a:tcPr/>
                </a:tc>
                <a:tc>
                  <a:txBody>
                    <a:bodyPr/>
                    <a:lstStyle/>
                    <a:p>
                      <a:r>
                        <a:rPr lang="en-US" dirty="0"/>
                        <a:t>India</a:t>
                      </a:r>
                    </a:p>
                  </a:txBody>
                  <a:tcPr/>
                </a:tc>
                <a:tc>
                  <a:txBody>
                    <a:bodyPr/>
                    <a:lstStyle/>
                    <a:p>
                      <a:r>
                        <a:rPr lang="en-US" dirty="0"/>
                        <a:t>9975665249,</a:t>
                      </a:r>
                    </a:p>
                    <a:p>
                      <a:r>
                        <a:rPr lang="en-US" dirty="0"/>
                        <a:t>7709134676</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Junaid</a:t>
                      </a:r>
                    </a:p>
                  </a:txBody>
                  <a:tcPr/>
                </a:tc>
                <a:tc>
                  <a:txBody>
                    <a:bodyPr/>
                    <a:lstStyle/>
                    <a:p>
                      <a:r>
                        <a:rPr lang="en-US" dirty="0"/>
                        <a:t>25</a:t>
                      </a:r>
                    </a:p>
                  </a:txBody>
                  <a:tcPr/>
                </a:tc>
                <a:tc>
                  <a:txBody>
                    <a:bodyPr/>
                    <a:lstStyle/>
                    <a:p>
                      <a:r>
                        <a:rPr lang="en-US" dirty="0"/>
                        <a:t>India</a:t>
                      </a:r>
                    </a:p>
                  </a:txBody>
                  <a:tcPr/>
                </a:tc>
                <a:tc>
                  <a:txBody>
                    <a:bodyPr/>
                    <a:lstStyle/>
                    <a:p>
                      <a:r>
                        <a:rPr lang="en-US" dirty="0"/>
                        <a:t>7372737276,</a:t>
                      </a:r>
                    </a:p>
                    <a:p>
                      <a:r>
                        <a:rPr lang="en-US" dirty="0"/>
                        <a:t>5678232627</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42632367"/>
              </p:ext>
            </p:extLst>
          </p:nvPr>
        </p:nvGraphicFramePr>
        <p:xfrm>
          <a:off x="914400" y="4622809"/>
          <a:ext cx="7696200" cy="185420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70840">
                <a:tc>
                  <a:txBody>
                    <a:bodyPr/>
                    <a:lstStyle/>
                    <a:p>
                      <a:r>
                        <a:rPr lang="en-US" dirty="0" err="1"/>
                        <a:t>stId</a:t>
                      </a:r>
                      <a:endParaRPr lang="en-US" dirty="0"/>
                    </a:p>
                  </a:txBody>
                  <a:tcPr/>
                </a:tc>
                <a:tc>
                  <a:txBody>
                    <a:bodyPr/>
                    <a:lstStyle/>
                    <a:p>
                      <a:r>
                        <a:rPr lang="en-US" dirty="0" err="1"/>
                        <a:t>stName</a:t>
                      </a:r>
                      <a:endParaRPr lang="en-US" dirty="0"/>
                    </a:p>
                  </a:txBody>
                  <a:tcPr/>
                </a:tc>
                <a:tc>
                  <a:txBody>
                    <a:bodyPr/>
                    <a:lstStyle/>
                    <a:p>
                      <a:r>
                        <a:rPr lang="en-US" dirty="0" err="1"/>
                        <a:t>stAge</a:t>
                      </a:r>
                      <a:endParaRPr lang="en-US" dirty="0"/>
                    </a:p>
                  </a:txBody>
                  <a:tcPr/>
                </a:tc>
                <a:tc>
                  <a:txBody>
                    <a:bodyPr/>
                    <a:lstStyle/>
                    <a:p>
                      <a:r>
                        <a:rPr lang="en-US" dirty="0" err="1"/>
                        <a:t>stAddress</a:t>
                      </a:r>
                      <a:endParaRPr lang="en-US" dirty="0"/>
                    </a:p>
                  </a:txBody>
                  <a:tcPr/>
                </a:tc>
                <a:tc>
                  <a:txBody>
                    <a:bodyPr/>
                    <a:lstStyle/>
                    <a:p>
                      <a:r>
                        <a:rPr lang="en-US" dirty="0" err="1"/>
                        <a:t>stPhone</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Bhushan</a:t>
                      </a:r>
                    </a:p>
                  </a:txBody>
                  <a:tcPr/>
                </a:tc>
                <a:tc>
                  <a:txBody>
                    <a:bodyPr/>
                    <a:lstStyle/>
                    <a:p>
                      <a:r>
                        <a:rPr lang="en-US" dirty="0"/>
                        <a:t>36</a:t>
                      </a:r>
                    </a:p>
                  </a:txBody>
                  <a:tcPr/>
                </a:tc>
                <a:tc>
                  <a:txBody>
                    <a:bodyPr/>
                    <a:lstStyle/>
                    <a:p>
                      <a:r>
                        <a:rPr lang="en-US" dirty="0"/>
                        <a:t>India</a:t>
                      </a:r>
                    </a:p>
                  </a:txBody>
                  <a:tcPr/>
                </a:tc>
                <a:tc>
                  <a:txBody>
                    <a:bodyPr/>
                    <a:lstStyle/>
                    <a:p>
                      <a:r>
                        <a:rPr lang="en-US" dirty="0"/>
                        <a:t>9975665249</a:t>
                      </a:r>
                    </a:p>
                  </a:txBody>
                  <a:tcPr/>
                </a:tc>
                <a:extLst>
                  <a:ext uri="{0D108BD9-81ED-4DB2-BD59-A6C34878D82A}">
                    <a16:rowId xmlns:a16="http://schemas.microsoft.com/office/drawing/2014/main" val="10001"/>
                  </a:ext>
                </a:extLst>
              </a:tr>
              <a:tr h="370840">
                <a:tc>
                  <a:txBody>
                    <a:bodyPr/>
                    <a:lstStyle/>
                    <a:p>
                      <a:r>
                        <a:rPr lang="en-US" dirty="0"/>
                        <a:t>101</a:t>
                      </a:r>
                    </a:p>
                  </a:txBody>
                  <a:tcPr/>
                </a:tc>
                <a:tc>
                  <a:txBody>
                    <a:bodyPr/>
                    <a:lstStyle/>
                    <a:p>
                      <a:r>
                        <a:rPr lang="en-US" dirty="0"/>
                        <a:t>Bhushan</a:t>
                      </a:r>
                    </a:p>
                  </a:txBody>
                  <a:tcPr/>
                </a:tc>
                <a:tc>
                  <a:txBody>
                    <a:bodyPr/>
                    <a:lstStyle/>
                    <a:p>
                      <a:r>
                        <a:rPr lang="en-US" dirty="0"/>
                        <a:t>36</a:t>
                      </a:r>
                    </a:p>
                  </a:txBody>
                  <a:tcPr/>
                </a:tc>
                <a:tc>
                  <a:txBody>
                    <a:bodyPr/>
                    <a:lstStyle/>
                    <a:p>
                      <a:r>
                        <a:rPr lang="en-US" dirty="0"/>
                        <a:t>India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7709134676</a:t>
                      </a:r>
                    </a:p>
                  </a:txBody>
                  <a:tcPr/>
                </a:tc>
                <a:extLst>
                  <a:ext uri="{0D108BD9-81ED-4DB2-BD59-A6C34878D82A}">
                    <a16:rowId xmlns:a16="http://schemas.microsoft.com/office/drawing/2014/main" val="10002"/>
                  </a:ext>
                </a:extLst>
              </a:tr>
              <a:tr h="370840">
                <a:tc>
                  <a:txBody>
                    <a:bodyPr/>
                    <a:lstStyle/>
                    <a:p>
                      <a:r>
                        <a:rPr lang="en-US" dirty="0"/>
                        <a:t>102</a:t>
                      </a:r>
                    </a:p>
                  </a:txBody>
                  <a:tcPr/>
                </a:tc>
                <a:tc>
                  <a:txBody>
                    <a:bodyPr/>
                    <a:lstStyle/>
                    <a:p>
                      <a:r>
                        <a:rPr lang="en-US" dirty="0"/>
                        <a:t>Junaid</a:t>
                      </a:r>
                    </a:p>
                  </a:txBody>
                  <a:tcPr/>
                </a:tc>
                <a:tc>
                  <a:txBody>
                    <a:bodyPr/>
                    <a:lstStyle/>
                    <a:p>
                      <a:r>
                        <a:rPr lang="en-US" dirty="0"/>
                        <a:t>25</a:t>
                      </a:r>
                    </a:p>
                  </a:txBody>
                  <a:tcPr/>
                </a:tc>
                <a:tc>
                  <a:txBody>
                    <a:bodyPr/>
                    <a:lstStyle/>
                    <a:p>
                      <a:r>
                        <a:rPr lang="en-US" dirty="0"/>
                        <a:t>India</a:t>
                      </a:r>
                    </a:p>
                  </a:txBody>
                  <a:tcPr/>
                </a:tc>
                <a:tc>
                  <a:txBody>
                    <a:bodyPr/>
                    <a:lstStyle/>
                    <a:p>
                      <a:r>
                        <a:rPr lang="en-US" dirty="0"/>
                        <a:t>7372737276</a:t>
                      </a:r>
                    </a:p>
                  </a:txBody>
                  <a:tcPr/>
                </a:tc>
                <a:extLst>
                  <a:ext uri="{0D108BD9-81ED-4DB2-BD59-A6C34878D82A}">
                    <a16:rowId xmlns:a16="http://schemas.microsoft.com/office/drawing/2014/main" val="10003"/>
                  </a:ext>
                </a:extLst>
              </a:tr>
              <a:tr h="370840">
                <a:tc>
                  <a:txBody>
                    <a:bodyPr/>
                    <a:lstStyle/>
                    <a:p>
                      <a:r>
                        <a:rPr lang="en-US" dirty="0"/>
                        <a:t>102</a:t>
                      </a:r>
                    </a:p>
                  </a:txBody>
                  <a:tcPr/>
                </a:tc>
                <a:tc>
                  <a:txBody>
                    <a:bodyPr/>
                    <a:lstStyle/>
                    <a:p>
                      <a:r>
                        <a:rPr lang="en-US" dirty="0"/>
                        <a:t>Junaid</a:t>
                      </a:r>
                    </a:p>
                  </a:txBody>
                  <a:tcPr/>
                </a:tc>
                <a:tc>
                  <a:txBody>
                    <a:bodyPr/>
                    <a:lstStyle/>
                    <a:p>
                      <a:r>
                        <a:rPr lang="en-US" dirty="0"/>
                        <a:t>25</a:t>
                      </a:r>
                    </a:p>
                  </a:txBody>
                  <a:tcPr/>
                </a:tc>
                <a:tc>
                  <a:txBody>
                    <a:bodyPr/>
                    <a:lstStyle/>
                    <a:p>
                      <a:r>
                        <a:rPr lang="en-US" dirty="0"/>
                        <a:t>India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5678232627</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0948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a:xfrm>
            <a:off x="457200" y="1752600"/>
            <a:ext cx="8229600" cy="4724400"/>
          </a:xfrm>
        </p:spPr>
        <p:txBody>
          <a:bodyPr/>
          <a:lstStyle/>
          <a:p>
            <a:r>
              <a:rPr lang="en-US" dirty="0"/>
              <a:t>Second Normal Form (2NF)</a:t>
            </a:r>
          </a:p>
          <a:p>
            <a:r>
              <a:rPr lang="en-US" dirty="0"/>
              <a:t>In the 2NF, relational must be in 1NF.</a:t>
            </a:r>
          </a:p>
          <a:p>
            <a:r>
              <a:rPr lang="en-US" dirty="0"/>
              <a:t>In the second normal form, all non-key attributes are fully functional dependent on the primary key</a:t>
            </a:r>
          </a:p>
          <a:p>
            <a:endParaRPr lang="en-US" dirty="0"/>
          </a:p>
          <a:p>
            <a:endParaRPr lang="en-US" dirty="0"/>
          </a:p>
          <a:p>
            <a:endParaRPr lang="en-US" dirty="0"/>
          </a:p>
          <a:p>
            <a:endParaRPr lang="en-US" dirty="0"/>
          </a:p>
          <a:p>
            <a:endParaRPr lang="en-US" dirty="0"/>
          </a:p>
          <a:p>
            <a:r>
              <a:rPr lang="en-US" dirty="0"/>
              <a:t>In this table </a:t>
            </a:r>
            <a:r>
              <a:rPr lang="en-US" b="1" dirty="0" err="1"/>
              <a:t>stAge</a:t>
            </a:r>
            <a:r>
              <a:rPr lang="en-US" dirty="0"/>
              <a:t> and </a:t>
            </a:r>
            <a:r>
              <a:rPr lang="en-US" dirty="0" err="1"/>
              <a:t>stPhone</a:t>
            </a:r>
            <a:r>
              <a:rPr lang="en-US" dirty="0"/>
              <a:t> is associated with </a:t>
            </a:r>
            <a:r>
              <a:rPr lang="en-US" b="1" dirty="0" err="1"/>
              <a:t>stId</a:t>
            </a:r>
            <a:r>
              <a:rPr lang="en-US" b="1" dirty="0"/>
              <a:t> </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9727844"/>
              </p:ext>
            </p:extLst>
          </p:nvPr>
        </p:nvGraphicFramePr>
        <p:xfrm>
          <a:off x="914400" y="3581400"/>
          <a:ext cx="7696200" cy="185420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gridCol w="1539240">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539240">
                  <a:extLst>
                    <a:ext uri="{9D8B030D-6E8A-4147-A177-3AD203B41FA5}">
                      <a16:colId xmlns:a16="http://schemas.microsoft.com/office/drawing/2014/main" val="20004"/>
                    </a:ext>
                  </a:extLst>
                </a:gridCol>
              </a:tblGrid>
              <a:tr h="370840">
                <a:tc>
                  <a:txBody>
                    <a:bodyPr/>
                    <a:lstStyle/>
                    <a:p>
                      <a:r>
                        <a:rPr lang="en-US" dirty="0" err="1"/>
                        <a:t>stId</a:t>
                      </a:r>
                      <a:endParaRPr lang="en-US" dirty="0"/>
                    </a:p>
                  </a:txBody>
                  <a:tcPr/>
                </a:tc>
                <a:tc>
                  <a:txBody>
                    <a:bodyPr/>
                    <a:lstStyle/>
                    <a:p>
                      <a:r>
                        <a:rPr lang="en-US" dirty="0" err="1"/>
                        <a:t>stName</a:t>
                      </a:r>
                      <a:endParaRPr lang="en-US" dirty="0"/>
                    </a:p>
                  </a:txBody>
                  <a:tcPr/>
                </a:tc>
                <a:tc>
                  <a:txBody>
                    <a:bodyPr/>
                    <a:lstStyle/>
                    <a:p>
                      <a:r>
                        <a:rPr lang="en-US" dirty="0" err="1"/>
                        <a:t>stAge</a:t>
                      </a:r>
                      <a:endParaRPr lang="en-US" dirty="0"/>
                    </a:p>
                  </a:txBody>
                  <a:tcPr/>
                </a:tc>
                <a:tc>
                  <a:txBody>
                    <a:bodyPr/>
                    <a:lstStyle/>
                    <a:p>
                      <a:r>
                        <a:rPr lang="en-US" dirty="0" err="1"/>
                        <a:t>stAddress</a:t>
                      </a:r>
                      <a:endParaRPr lang="en-US" dirty="0"/>
                    </a:p>
                  </a:txBody>
                  <a:tcPr/>
                </a:tc>
                <a:tc>
                  <a:txBody>
                    <a:bodyPr/>
                    <a:lstStyle/>
                    <a:p>
                      <a:r>
                        <a:rPr lang="en-US" dirty="0" err="1"/>
                        <a:t>stPhone</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Bhushan</a:t>
                      </a:r>
                    </a:p>
                  </a:txBody>
                  <a:tcPr/>
                </a:tc>
                <a:tc>
                  <a:txBody>
                    <a:bodyPr/>
                    <a:lstStyle/>
                    <a:p>
                      <a:r>
                        <a:rPr lang="en-US" dirty="0"/>
                        <a:t>36</a:t>
                      </a:r>
                    </a:p>
                  </a:txBody>
                  <a:tcPr/>
                </a:tc>
                <a:tc>
                  <a:txBody>
                    <a:bodyPr/>
                    <a:lstStyle/>
                    <a:p>
                      <a:r>
                        <a:rPr lang="en-US" dirty="0"/>
                        <a:t>Mumbai</a:t>
                      </a:r>
                    </a:p>
                  </a:txBody>
                  <a:tcPr/>
                </a:tc>
                <a:tc>
                  <a:txBody>
                    <a:bodyPr/>
                    <a:lstStyle/>
                    <a:p>
                      <a:r>
                        <a:rPr lang="en-US" dirty="0"/>
                        <a:t>9975665249</a:t>
                      </a:r>
                    </a:p>
                  </a:txBody>
                  <a:tcPr/>
                </a:tc>
                <a:extLst>
                  <a:ext uri="{0D108BD9-81ED-4DB2-BD59-A6C34878D82A}">
                    <a16:rowId xmlns:a16="http://schemas.microsoft.com/office/drawing/2014/main" val="10001"/>
                  </a:ext>
                </a:extLst>
              </a:tr>
              <a:tr h="370840">
                <a:tc>
                  <a:txBody>
                    <a:bodyPr/>
                    <a:lstStyle/>
                    <a:p>
                      <a:r>
                        <a:rPr lang="en-US" dirty="0"/>
                        <a:t>101</a:t>
                      </a:r>
                    </a:p>
                  </a:txBody>
                  <a:tcPr/>
                </a:tc>
                <a:tc>
                  <a:txBody>
                    <a:bodyPr/>
                    <a:lstStyle/>
                    <a:p>
                      <a:r>
                        <a:rPr lang="en-US" dirty="0"/>
                        <a:t>Bhushan</a:t>
                      </a:r>
                    </a:p>
                  </a:txBody>
                  <a:tcPr/>
                </a:tc>
                <a:tc>
                  <a:txBody>
                    <a:bodyPr/>
                    <a:lstStyle/>
                    <a:p>
                      <a:r>
                        <a:rPr lang="en-US" dirty="0"/>
                        <a:t>36</a:t>
                      </a:r>
                    </a:p>
                  </a:txBody>
                  <a:tcPr/>
                </a:tc>
                <a:tc>
                  <a:txBody>
                    <a:bodyPr/>
                    <a:lstStyle/>
                    <a:p>
                      <a:r>
                        <a:rPr lang="en-US" dirty="0"/>
                        <a:t>Mumbai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7709134676</a:t>
                      </a:r>
                    </a:p>
                  </a:txBody>
                  <a:tcPr/>
                </a:tc>
                <a:extLst>
                  <a:ext uri="{0D108BD9-81ED-4DB2-BD59-A6C34878D82A}">
                    <a16:rowId xmlns:a16="http://schemas.microsoft.com/office/drawing/2014/main" val="10002"/>
                  </a:ext>
                </a:extLst>
              </a:tr>
              <a:tr h="370840">
                <a:tc>
                  <a:txBody>
                    <a:bodyPr/>
                    <a:lstStyle/>
                    <a:p>
                      <a:r>
                        <a:rPr lang="en-US" dirty="0"/>
                        <a:t>102</a:t>
                      </a:r>
                    </a:p>
                  </a:txBody>
                  <a:tcPr/>
                </a:tc>
                <a:tc>
                  <a:txBody>
                    <a:bodyPr/>
                    <a:lstStyle/>
                    <a:p>
                      <a:r>
                        <a:rPr lang="en-US" dirty="0"/>
                        <a:t>Junaid</a:t>
                      </a:r>
                    </a:p>
                  </a:txBody>
                  <a:tcPr/>
                </a:tc>
                <a:tc>
                  <a:txBody>
                    <a:bodyPr/>
                    <a:lstStyle/>
                    <a:p>
                      <a:r>
                        <a:rPr lang="en-US" dirty="0"/>
                        <a:t>25</a:t>
                      </a:r>
                    </a:p>
                  </a:txBody>
                  <a:tcPr/>
                </a:tc>
                <a:tc>
                  <a:txBody>
                    <a:bodyPr/>
                    <a:lstStyle/>
                    <a:p>
                      <a:r>
                        <a:rPr lang="en-US" dirty="0"/>
                        <a:t>Hyderabad</a:t>
                      </a:r>
                    </a:p>
                  </a:txBody>
                  <a:tcPr/>
                </a:tc>
                <a:tc>
                  <a:txBody>
                    <a:bodyPr/>
                    <a:lstStyle/>
                    <a:p>
                      <a:r>
                        <a:rPr lang="en-US" dirty="0"/>
                        <a:t>7372737276</a:t>
                      </a:r>
                    </a:p>
                  </a:txBody>
                  <a:tcPr/>
                </a:tc>
                <a:extLst>
                  <a:ext uri="{0D108BD9-81ED-4DB2-BD59-A6C34878D82A}">
                    <a16:rowId xmlns:a16="http://schemas.microsoft.com/office/drawing/2014/main" val="10003"/>
                  </a:ext>
                </a:extLst>
              </a:tr>
              <a:tr h="370840">
                <a:tc>
                  <a:txBody>
                    <a:bodyPr/>
                    <a:lstStyle/>
                    <a:p>
                      <a:r>
                        <a:rPr lang="en-US" dirty="0"/>
                        <a:t>102</a:t>
                      </a:r>
                    </a:p>
                  </a:txBody>
                  <a:tcPr/>
                </a:tc>
                <a:tc>
                  <a:txBody>
                    <a:bodyPr/>
                    <a:lstStyle/>
                    <a:p>
                      <a:r>
                        <a:rPr lang="en-US" dirty="0"/>
                        <a:t>Junaid</a:t>
                      </a:r>
                    </a:p>
                  </a:txBody>
                  <a:tcPr/>
                </a:tc>
                <a:tc>
                  <a:txBody>
                    <a:bodyPr/>
                    <a:lstStyle/>
                    <a:p>
                      <a:r>
                        <a:rPr lang="en-US" dirty="0"/>
                        <a:t>25</a:t>
                      </a:r>
                    </a:p>
                  </a:txBody>
                  <a:tcPr/>
                </a:tc>
                <a:tc>
                  <a:txBody>
                    <a:bodyPr/>
                    <a:lstStyle/>
                    <a:p>
                      <a:r>
                        <a:rPr lang="en-US" dirty="0"/>
                        <a:t>Hyderabad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5678232627</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863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DBMS</a:t>
            </a:r>
          </a:p>
          <a:p>
            <a:r>
              <a:rPr lang="en-US" dirty="0"/>
              <a:t>RDBMS</a:t>
            </a:r>
          </a:p>
          <a:p>
            <a:r>
              <a:rPr lang="en-US" dirty="0"/>
              <a:t>Normalization.</a:t>
            </a:r>
          </a:p>
        </p:txBody>
      </p:sp>
    </p:spTree>
    <p:extLst>
      <p:ext uri="{BB962C8B-B14F-4D97-AF65-F5344CB8AC3E}">
        <p14:creationId xmlns:p14="http://schemas.microsoft.com/office/powerpoint/2010/main" val="2273712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a:xfrm>
            <a:off x="457200" y="1752600"/>
            <a:ext cx="8229600" cy="4724400"/>
          </a:xfrm>
        </p:spPr>
        <p:txBody>
          <a:bodyPr/>
          <a:lstStyle/>
          <a:p>
            <a:r>
              <a:rPr lang="en-US" dirty="0"/>
              <a:t>After implementing second normal form</a:t>
            </a:r>
          </a:p>
          <a:p>
            <a:endParaRPr lang="en-US" dirty="0"/>
          </a:p>
          <a:p>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20858249"/>
              </p:ext>
            </p:extLst>
          </p:nvPr>
        </p:nvGraphicFramePr>
        <p:xfrm>
          <a:off x="914400" y="2362200"/>
          <a:ext cx="3078480" cy="111252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tblGrid>
              <a:tr h="370840">
                <a:tc>
                  <a:txBody>
                    <a:bodyPr/>
                    <a:lstStyle/>
                    <a:p>
                      <a:r>
                        <a:rPr lang="en-US" dirty="0" err="1"/>
                        <a:t>stId</a:t>
                      </a:r>
                      <a:endParaRPr lang="en-US" dirty="0"/>
                    </a:p>
                  </a:txBody>
                  <a:tcPr/>
                </a:tc>
                <a:tc>
                  <a:txBody>
                    <a:bodyPr/>
                    <a:lstStyle/>
                    <a:p>
                      <a:r>
                        <a:rPr lang="en-US" dirty="0" err="1"/>
                        <a:t>stAge</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36</a:t>
                      </a:r>
                    </a:p>
                  </a:txBody>
                  <a:tcPr/>
                </a:tc>
                <a:extLst>
                  <a:ext uri="{0D108BD9-81ED-4DB2-BD59-A6C34878D82A}">
                    <a16:rowId xmlns:a16="http://schemas.microsoft.com/office/drawing/2014/main" val="10001"/>
                  </a:ext>
                </a:extLst>
              </a:tr>
              <a:tr h="370840">
                <a:tc>
                  <a:txBody>
                    <a:bodyPr/>
                    <a:lstStyle/>
                    <a:p>
                      <a:r>
                        <a:rPr lang="en-US" dirty="0"/>
                        <a:t>102</a:t>
                      </a:r>
                    </a:p>
                  </a:txBody>
                  <a:tcPr/>
                </a:tc>
                <a:tc>
                  <a:txBody>
                    <a:bodyPr/>
                    <a:lstStyle/>
                    <a:p>
                      <a:r>
                        <a:rPr lang="en-US" dirty="0"/>
                        <a:t>25</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5994882"/>
              </p:ext>
            </p:extLst>
          </p:nvPr>
        </p:nvGraphicFramePr>
        <p:xfrm>
          <a:off x="4419600" y="2362200"/>
          <a:ext cx="3078480" cy="1854200"/>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20000"/>
                    </a:ext>
                  </a:extLst>
                </a:gridCol>
                <a:gridCol w="1539240">
                  <a:extLst>
                    <a:ext uri="{9D8B030D-6E8A-4147-A177-3AD203B41FA5}">
                      <a16:colId xmlns:a16="http://schemas.microsoft.com/office/drawing/2014/main" val="20001"/>
                    </a:ext>
                  </a:extLst>
                </a:gridCol>
              </a:tblGrid>
              <a:tr h="370840">
                <a:tc>
                  <a:txBody>
                    <a:bodyPr/>
                    <a:lstStyle/>
                    <a:p>
                      <a:r>
                        <a:rPr lang="en-US" dirty="0" err="1"/>
                        <a:t>stId</a:t>
                      </a:r>
                      <a:endParaRPr lang="en-US" dirty="0"/>
                    </a:p>
                  </a:txBody>
                  <a:tcPr/>
                </a:tc>
                <a:tc>
                  <a:txBody>
                    <a:bodyPr/>
                    <a:lstStyle/>
                    <a:p>
                      <a:r>
                        <a:rPr lang="en-US" dirty="0" err="1"/>
                        <a:t>stPhone</a:t>
                      </a:r>
                      <a:endParaRPr lang="en-US" dirty="0"/>
                    </a:p>
                  </a:txBody>
                  <a:tcPr/>
                </a:tc>
                <a:extLst>
                  <a:ext uri="{0D108BD9-81ED-4DB2-BD59-A6C34878D82A}">
                    <a16:rowId xmlns:a16="http://schemas.microsoft.com/office/drawing/2014/main" val="10000"/>
                  </a:ext>
                </a:extLst>
              </a:tr>
              <a:tr h="370840">
                <a:tc>
                  <a:txBody>
                    <a:bodyPr/>
                    <a:lstStyle/>
                    <a:p>
                      <a:r>
                        <a:rPr lang="en-US" dirty="0"/>
                        <a:t>101</a:t>
                      </a:r>
                    </a:p>
                  </a:txBody>
                  <a:tcPr/>
                </a:tc>
                <a:tc>
                  <a:txBody>
                    <a:bodyPr/>
                    <a:lstStyle/>
                    <a:p>
                      <a:r>
                        <a:rPr lang="en-US" dirty="0"/>
                        <a:t>9975665249</a:t>
                      </a:r>
                    </a:p>
                  </a:txBody>
                  <a:tcPr/>
                </a:tc>
                <a:extLst>
                  <a:ext uri="{0D108BD9-81ED-4DB2-BD59-A6C34878D82A}">
                    <a16:rowId xmlns:a16="http://schemas.microsoft.com/office/drawing/2014/main" val="10001"/>
                  </a:ext>
                </a:extLst>
              </a:tr>
              <a:tr h="370840">
                <a:tc>
                  <a:txBody>
                    <a:bodyPr/>
                    <a:lstStyle/>
                    <a:p>
                      <a:r>
                        <a:rPr lang="en-US" dirty="0"/>
                        <a:t>101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7709134676</a:t>
                      </a:r>
                    </a:p>
                  </a:txBody>
                  <a:tcPr/>
                </a:tc>
                <a:extLst>
                  <a:ext uri="{0D108BD9-81ED-4DB2-BD59-A6C34878D82A}">
                    <a16:rowId xmlns:a16="http://schemas.microsoft.com/office/drawing/2014/main" val="10002"/>
                  </a:ext>
                </a:extLst>
              </a:tr>
              <a:tr h="370840">
                <a:tc>
                  <a:txBody>
                    <a:bodyPr/>
                    <a:lstStyle/>
                    <a:p>
                      <a:r>
                        <a:rPr lang="en-US" dirty="0"/>
                        <a:t>102</a:t>
                      </a:r>
                    </a:p>
                  </a:txBody>
                  <a:tcPr/>
                </a:tc>
                <a:tc>
                  <a:txBody>
                    <a:bodyPr/>
                    <a:lstStyle/>
                    <a:p>
                      <a:r>
                        <a:rPr lang="en-US" dirty="0"/>
                        <a:t>7372737276</a:t>
                      </a:r>
                    </a:p>
                  </a:txBody>
                  <a:tcPr/>
                </a:tc>
                <a:extLst>
                  <a:ext uri="{0D108BD9-81ED-4DB2-BD59-A6C34878D82A}">
                    <a16:rowId xmlns:a16="http://schemas.microsoft.com/office/drawing/2014/main" val="10003"/>
                  </a:ext>
                </a:extLst>
              </a:tr>
              <a:tr h="370840">
                <a:tc>
                  <a:txBody>
                    <a:bodyPr/>
                    <a:lstStyle/>
                    <a:p>
                      <a:r>
                        <a:rPr lang="en-US" dirty="0"/>
                        <a:t>102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5678232627</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36468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a:xfrm>
            <a:off x="457200" y="1752600"/>
            <a:ext cx="8229600" cy="4724400"/>
          </a:xfrm>
        </p:spPr>
        <p:txBody>
          <a:bodyPr/>
          <a:lstStyle/>
          <a:p>
            <a:pPr lvl="0"/>
            <a:r>
              <a:rPr lang="en-US" b="1" dirty="0"/>
              <a:t>Third Normal Form-</a:t>
            </a:r>
            <a:r>
              <a:rPr lang="en-US" dirty="0"/>
              <a:t> Third normal form applies that every non-prime attribute of table must be dependent on primary key, or it shouldn’t be happen that non-prime attribute is determined by other non-prime attribute. (It should qualify second normal form first)</a:t>
            </a:r>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88471293"/>
              </p:ext>
            </p:extLst>
          </p:nvPr>
        </p:nvGraphicFramePr>
        <p:xfrm>
          <a:off x="762000" y="4495800"/>
          <a:ext cx="7924799" cy="609600"/>
        </p:xfrm>
        <a:graphic>
          <a:graphicData uri="http://schemas.openxmlformats.org/drawingml/2006/table">
            <a:tbl>
              <a:tblPr firstRow="1" firstCol="1" bandRow="1">
                <a:tableStyleId>{5C22544A-7EE6-4342-B048-85BDC9FD1C3A}</a:tableStyleId>
              </a:tblPr>
              <a:tblGrid>
                <a:gridCol w="1063557">
                  <a:extLst>
                    <a:ext uri="{9D8B030D-6E8A-4147-A177-3AD203B41FA5}">
                      <a16:colId xmlns:a16="http://schemas.microsoft.com/office/drawing/2014/main" val="20000"/>
                    </a:ext>
                  </a:extLst>
                </a:gridCol>
                <a:gridCol w="1488692">
                  <a:extLst>
                    <a:ext uri="{9D8B030D-6E8A-4147-A177-3AD203B41FA5}">
                      <a16:colId xmlns:a16="http://schemas.microsoft.com/office/drawing/2014/main" val="20001"/>
                    </a:ext>
                  </a:extLst>
                </a:gridCol>
                <a:gridCol w="1297021">
                  <a:extLst>
                    <a:ext uri="{9D8B030D-6E8A-4147-A177-3AD203B41FA5}">
                      <a16:colId xmlns:a16="http://schemas.microsoft.com/office/drawing/2014/main" val="20002"/>
                    </a:ext>
                  </a:extLst>
                </a:gridCol>
                <a:gridCol w="1297021">
                  <a:extLst>
                    <a:ext uri="{9D8B030D-6E8A-4147-A177-3AD203B41FA5}">
                      <a16:colId xmlns:a16="http://schemas.microsoft.com/office/drawing/2014/main" val="20003"/>
                    </a:ext>
                  </a:extLst>
                </a:gridCol>
                <a:gridCol w="1389254">
                  <a:extLst>
                    <a:ext uri="{9D8B030D-6E8A-4147-A177-3AD203B41FA5}">
                      <a16:colId xmlns:a16="http://schemas.microsoft.com/office/drawing/2014/main" val="20004"/>
                    </a:ext>
                  </a:extLst>
                </a:gridCol>
                <a:gridCol w="1389254">
                  <a:extLst>
                    <a:ext uri="{9D8B030D-6E8A-4147-A177-3AD203B41FA5}">
                      <a16:colId xmlns:a16="http://schemas.microsoft.com/office/drawing/2014/main" val="20005"/>
                    </a:ext>
                  </a:extLst>
                </a:gridCol>
              </a:tblGrid>
              <a:tr h="609600">
                <a:tc>
                  <a:txBody>
                    <a:bodyPr/>
                    <a:lstStyle/>
                    <a:p>
                      <a:pPr marL="0" marR="0">
                        <a:lnSpc>
                          <a:spcPct val="115000"/>
                        </a:lnSpc>
                        <a:spcBef>
                          <a:spcPts val="0"/>
                        </a:spcBef>
                        <a:spcAft>
                          <a:spcPts val="0"/>
                        </a:spcAft>
                      </a:pPr>
                      <a:r>
                        <a:rPr lang="en-US" sz="1800" dirty="0" err="1">
                          <a:effectLst/>
                        </a:rPr>
                        <a:t>St_ID</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err="1">
                          <a:effectLst/>
                        </a:rPr>
                        <a:t>St_Name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err="1">
                          <a:effectLst/>
                        </a:rPr>
                        <a:t>St_Dob</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err="1">
                          <a:effectLst/>
                        </a:rPr>
                        <a:t>St_City</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err="1">
                          <a:effectLst/>
                        </a:rPr>
                        <a:t>St_State</a:t>
                      </a:r>
                      <a:endParaRPr lang="en-US" sz="18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err="1">
                          <a:effectLst/>
                        </a:rPr>
                        <a:t>St_Zip</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21155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p:sp>
        <p:nvSpPr>
          <p:cNvPr id="3" name="Content Placeholder 2"/>
          <p:cNvSpPr>
            <a:spLocks noGrp="1"/>
          </p:cNvSpPr>
          <p:nvPr>
            <p:ph idx="1"/>
          </p:nvPr>
        </p:nvSpPr>
        <p:spPr>
          <a:xfrm>
            <a:off x="457200" y="1752600"/>
            <a:ext cx="8229600" cy="4724400"/>
          </a:xfrm>
        </p:spPr>
        <p:txBody>
          <a:bodyPr/>
          <a:lstStyle/>
          <a:p>
            <a:r>
              <a:rPr lang="en-US" dirty="0"/>
              <a:t>Here we can see for </a:t>
            </a:r>
            <a:r>
              <a:rPr lang="en-US" dirty="0" err="1"/>
              <a:t>St_name</a:t>
            </a:r>
            <a:r>
              <a:rPr lang="en-US" dirty="0"/>
              <a:t> and </a:t>
            </a:r>
            <a:r>
              <a:rPr lang="en-US" dirty="0" err="1"/>
              <a:t>St_DOb</a:t>
            </a:r>
            <a:r>
              <a:rPr lang="en-US" dirty="0"/>
              <a:t>, </a:t>
            </a:r>
            <a:r>
              <a:rPr lang="en-US" dirty="0" err="1"/>
              <a:t>St_Id</a:t>
            </a:r>
            <a:r>
              <a:rPr lang="en-US" dirty="0"/>
              <a:t> can be primary key but for </a:t>
            </a:r>
            <a:r>
              <a:rPr lang="en-US" dirty="0" err="1"/>
              <a:t>St_City</a:t>
            </a:r>
            <a:r>
              <a:rPr lang="en-US" dirty="0"/>
              <a:t> and </a:t>
            </a:r>
            <a:r>
              <a:rPr lang="en-US" dirty="0" err="1"/>
              <a:t>St_State</a:t>
            </a:r>
            <a:r>
              <a:rPr lang="en-US" dirty="0"/>
              <a:t> </a:t>
            </a:r>
            <a:r>
              <a:rPr lang="en-US" dirty="0" err="1"/>
              <a:t>St_Zip</a:t>
            </a:r>
            <a:r>
              <a:rPr lang="en-US" dirty="0"/>
              <a:t> can be primary key but here in above table it’s non-prime so it can’t qualify third normal form. So we will create a new Table in which </a:t>
            </a:r>
            <a:r>
              <a:rPr lang="en-US" dirty="0" err="1"/>
              <a:t>St_Zip</a:t>
            </a:r>
            <a:r>
              <a:rPr lang="en-US" dirty="0"/>
              <a:t> will be primary key. </a:t>
            </a:r>
          </a:p>
          <a:p>
            <a:r>
              <a:rPr lang="en-US" dirty="0"/>
              <a:t>Here are two tables to achieve Third normal form.</a:t>
            </a:r>
          </a:p>
          <a:p>
            <a:endParaRPr lang="en-US" dirty="0"/>
          </a:p>
          <a:p>
            <a:endParaRPr lang="en-US" dirty="0"/>
          </a:p>
          <a:p>
            <a:endParaRPr lang="en-US" dirty="0"/>
          </a:p>
          <a:p>
            <a:endParaRPr lang="en-US"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39930453"/>
              </p:ext>
            </p:extLst>
          </p:nvPr>
        </p:nvGraphicFramePr>
        <p:xfrm>
          <a:off x="152400" y="4648200"/>
          <a:ext cx="3047999" cy="457200"/>
        </p:xfrm>
        <a:graphic>
          <a:graphicData uri="http://schemas.openxmlformats.org/drawingml/2006/table">
            <a:tbl>
              <a:tblPr firstRow="1" firstCol="1" bandRow="1">
                <a:tableStyleId>{5C22544A-7EE6-4342-B048-85BDC9FD1C3A}</a:tableStyleId>
              </a:tblPr>
              <a:tblGrid>
                <a:gridCol w="1007669">
                  <a:extLst>
                    <a:ext uri="{9D8B030D-6E8A-4147-A177-3AD203B41FA5}">
                      <a16:colId xmlns:a16="http://schemas.microsoft.com/office/drawing/2014/main" val="20000"/>
                    </a:ext>
                  </a:extLst>
                </a:gridCol>
                <a:gridCol w="1032661">
                  <a:extLst>
                    <a:ext uri="{9D8B030D-6E8A-4147-A177-3AD203B41FA5}">
                      <a16:colId xmlns:a16="http://schemas.microsoft.com/office/drawing/2014/main" val="20001"/>
                    </a:ext>
                  </a:extLst>
                </a:gridCol>
                <a:gridCol w="1007669">
                  <a:extLst>
                    <a:ext uri="{9D8B030D-6E8A-4147-A177-3AD203B41FA5}">
                      <a16:colId xmlns:a16="http://schemas.microsoft.com/office/drawing/2014/main" val="20002"/>
                    </a:ext>
                  </a:extLst>
                </a:gridCol>
              </a:tblGrid>
              <a:tr h="457200">
                <a:tc>
                  <a:txBody>
                    <a:bodyPr/>
                    <a:lstStyle/>
                    <a:p>
                      <a:pPr marL="0" marR="0" algn="l">
                        <a:lnSpc>
                          <a:spcPct val="115000"/>
                        </a:lnSpc>
                        <a:spcBef>
                          <a:spcPts val="0"/>
                        </a:spcBef>
                        <a:spcAft>
                          <a:spcPts val="0"/>
                        </a:spcAft>
                      </a:pPr>
                      <a:r>
                        <a:rPr lang="en-US" sz="1600">
                          <a:effectLst/>
                        </a:rPr>
                        <a:t>St_ID</a:t>
                      </a:r>
                      <a:endParaRPr lang="en-US" sz="16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a:effectLst/>
                        </a:rPr>
                        <a:t>St_Name</a:t>
                      </a:r>
                      <a:endParaRPr lang="en-US" sz="16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600" dirty="0" err="1">
                          <a:effectLst/>
                        </a:rPr>
                        <a:t>St_Dob</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15503243"/>
              </p:ext>
            </p:extLst>
          </p:nvPr>
        </p:nvGraphicFramePr>
        <p:xfrm>
          <a:off x="3810000" y="4648200"/>
          <a:ext cx="4267200" cy="533400"/>
        </p:xfrm>
        <a:graphic>
          <a:graphicData uri="http://schemas.openxmlformats.org/drawingml/2006/table">
            <a:tbl>
              <a:tblPr firstRow="1" firstCol="1" bandRow="1">
                <a:tableStyleId>{5C22544A-7EE6-4342-B048-85BDC9FD1C3A}</a:tableStyleId>
              </a:tblPr>
              <a:tblGrid>
                <a:gridCol w="1410737">
                  <a:extLst>
                    <a:ext uri="{9D8B030D-6E8A-4147-A177-3AD203B41FA5}">
                      <a16:colId xmlns:a16="http://schemas.microsoft.com/office/drawing/2014/main" val="20000"/>
                    </a:ext>
                  </a:extLst>
                </a:gridCol>
                <a:gridCol w="1445726">
                  <a:extLst>
                    <a:ext uri="{9D8B030D-6E8A-4147-A177-3AD203B41FA5}">
                      <a16:colId xmlns:a16="http://schemas.microsoft.com/office/drawing/2014/main" val="20001"/>
                    </a:ext>
                  </a:extLst>
                </a:gridCol>
                <a:gridCol w="1410737">
                  <a:extLst>
                    <a:ext uri="{9D8B030D-6E8A-4147-A177-3AD203B41FA5}">
                      <a16:colId xmlns:a16="http://schemas.microsoft.com/office/drawing/2014/main" val="20002"/>
                    </a:ext>
                  </a:extLst>
                </a:gridCol>
              </a:tblGrid>
              <a:tr h="533400">
                <a:tc>
                  <a:txBody>
                    <a:bodyPr/>
                    <a:lstStyle/>
                    <a:p>
                      <a:pPr marL="0" marR="0" algn="l">
                        <a:lnSpc>
                          <a:spcPct val="115000"/>
                        </a:lnSpc>
                        <a:spcBef>
                          <a:spcPts val="0"/>
                        </a:spcBef>
                        <a:spcAft>
                          <a:spcPts val="0"/>
                        </a:spcAft>
                      </a:pPr>
                      <a:r>
                        <a:rPr lang="en-US" sz="1800">
                          <a:effectLst/>
                        </a:rPr>
                        <a:t>St_Zip</a:t>
                      </a:r>
                      <a:endParaRPr lang="en-US" sz="18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a:effectLst/>
                        </a:rPr>
                        <a:t>St_City</a:t>
                      </a:r>
                      <a:endParaRPr lang="en-US" sz="180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800" dirty="0" err="1">
                          <a:effectLst/>
                        </a:rPr>
                        <a:t>St_State</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172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p>
        </p:txBody>
      </p:sp>
      <p:sp>
        <p:nvSpPr>
          <p:cNvPr id="3" name="Content Placeholder 2"/>
          <p:cNvSpPr>
            <a:spLocks noGrp="1"/>
          </p:cNvSpPr>
          <p:nvPr>
            <p:ph idx="1"/>
          </p:nvPr>
        </p:nvSpPr>
        <p:spPr/>
        <p:txBody>
          <a:bodyPr/>
          <a:lstStyle/>
          <a:p>
            <a:r>
              <a:rPr lang="en-US" dirty="0"/>
              <a:t>The database is a collection of inter-related data which is used to retrieve, insert and delete the data efficiently. It is also used to organize the data in the form of a table, schema, views, and reports, etc.</a:t>
            </a:r>
          </a:p>
        </p:txBody>
      </p:sp>
    </p:spTree>
    <p:extLst>
      <p:ext uri="{BB962C8B-B14F-4D97-AF65-F5344CB8AC3E}">
        <p14:creationId xmlns:p14="http://schemas.microsoft.com/office/powerpoint/2010/main" val="230916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a:t>
            </a:r>
          </a:p>
        </p:txBody>
      </p:sp>
      <p:sp>
        <p:nvSpPr>
          <p:cNvPr id="3" name="Content Placeholder 2"/>
          <p:cNvSpPr>
            <a:spLocks noGrp="1"/>
          </p:cNvSpPr>
          <p:nvPr>
            <p:ph idx="1"/>
          </p:nvPr>
        </p:nvSpPr>
        <p:spPr/>
        <p:txBody>
          <a:bodyPr/>
          <a:lstStyle/>
          <a:p>
            <a:r>
              <a:rPr lang="en-US" dirty="0"/>
              <a:t>A database management system (DBMS) refers to the technology for creating and managing databases. DBMS is a software tool to organize (create, retrieve, update, and manage) data in a database.</a:t>
            </a:r>
          </a:p>
          <a:p>
            <a:r>
              <a:rPr lang="en-US" dirty="0"/>
              <a:t>Database systems are meant to handle an extensive collection of information. Management of data involves both defining structures for storage of information and providing mechanisms that can do the manipulation of those stored information.</a:t>
            </a:r>
          </a:p>
        </p:txBody>
      </p:sp>
    </p:spTree>
    <p:extLst>
      <p:ext uri="{BB962C8B-B14F-4D97-AF65-F5344CB8AC3E}">
        <p14:creationId xmlns:p14="http://schemas.microsoft.com/office/powerpoint/2010/main" val="217505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a:t>
            </a:r>
          </a:p>
        </p:txBody>
      </p:sp>
      <p:sp>
        <p:nvSpPr>
          <p:cNvPr id="3" name="Content Placeholder 2"/>
          <p:cNvSpPr>
            <a:spLocks noGrp="1"/>
          </p:cNvSpPr>
          <p:nvPr>
            <p:ph idx="1"/>
          </p:nvPr>
        </p:nvSpPr>
        <p:spPr/>
        <p:txBody>
          <a:bodyPr>
            <a:normAutofit/>
          </a:bodyPr>
          <a:lstStyle/>
          <a:p>
            <a:r>
              <a:rPr lang="en-US" dirty="0"/>
              <a:t>Database management system is a software which is used to manage the database. </a:t>
            </a:r>
          </a:p>
          <a:p>
            <a:pPr lvl="1"/>
            <a:r>
              <a:rPr lang="en-US" dirty="0"/>
              <a:t>For example: </a:t>
            </a:r>
            <a:r>
              <a:rPr lang="en-US" b="1" dirty="0"/>
              <a:t>MySQL</a:t>
            </a:r>
            <a:r>
              <a:rPr lang="en-US" dirty="0"/>
              <a:t>, </a:t>
            </a:r>
            <a:r>
              <a:rPr lang="en-US" b="1" dirty="0"/>
              <a:t>Oracle</a:t>
            </a:r>
            <a:r>
              <a:rPr lang="en-US" dirty="0"/>
              <a:t>, </a:t>
            </a:r>
            <a:r>
              <a:rPr lang="en-US" dirty="0" err="1"/>
              <a:t>etc</a:t>
            </a:r>
            <a:r>
              <a:rPr lang="en-US" dirty="0"/>
              <a:t> are a very popular commercial database which is used in different applications.</a:t>
            </a:r>
          </a:p>
          <a:p>
            <a:r>
              <a:rPr lang="en-US" dirty="0"/>
              <a:t>DBMS provides an interface to perform various operations like database creation, storing data in it, updating data, creating a table in the database and a lot more.</a:t>
            </a:r>
          </a:p>
          <a:p>
            <a:r>
              <a:rPr lang="en-US" dirty="0"/>
              <a:t>It provides protection and security to the database. In the case of multiple users, it also maintains data consistency.</a:t>
            </a:r>
          </a:p>
          <a:p>
            <a:endParaRPr lang="en-US" dirty="0"/>
          </a:p>
        </p:txBody>
      </p:sp>
    </p:spTree>
    <p:extLst>
      <p:ext uri="{BB962C8B-B14F-4D97-AF65-F5344CB8AC3E}">
        <p14:creationId xmlns:p14="http://schemas.microsoft.com/office/powerpoint/2010/main" val="40849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DBMS?</a:t>
            </a:r>
          </a:p>
        </p:txBody>
      </p:sp>
      <p:sp>
        <p:nvSpPr>
          <p:cNvPr id="3" name="Content Placeholder 2"/>
          <p:cNvSpPr>
            <a:spLocks noGrp="1"/>
          </p:cNvSpPr>
          <p:nvPr>
            <p:ph idx="1"/>
          </p:nvPr>
        </p:nvSpPr>
        <p:spPr/>
        <p:txBody>
          <a:bodyPr>
            <a:normAutofit/>
          </a:bodyPr>
          <a:lstStyle/>
          <a:p>
            <a:r>
              <a:rPr lang="en-US" dirty="0"/>
              <a:t>To develop software applications In less time.</a:t>
            </a:r>
          </a:p>
          <a:p>
            <a:r>
              <a:rPr lang="en-US" dirty="0"/>
              <a:t>Data independence and efficient use of data.</a:t>
            </a:r>
          </a:p>
          <a:p>
            <a:r>
              <a:rPr lang="en-US" dirty="0"/>
              <a:t>For uniform data administration.</a:t>
            </a:r>
          </a:p>
          <a:p>
            <a:r>
              <a:rPr lang="en-US" dirty="0"/>
              <a:t>For data integrity and security.</a:t>
            </a:r>
          </a:p>
          <a:p>
            <a:r>
              <a:rPr lang="en-US" dirty="0"/>
              <a:t>For concurrent access to data, and data recovery from crashes.</a:t>
            </a:r>
          </a:p>
          <a:p>
            <a:r>
              <a:rPr lang="en-US" dirty="0"/>
              <a:t>To use user-friendly declarative query language.</a:t>
            </a:r>
          </a:p>
          <a:p>
            <a:pPr marL="0" indent="0">
              <a:buNone/>
            </a:pPr>
            <a:br>
              <a:rPr lang="en-US" dirty="0"/>
            </a:br>
            <a:endParaRPr lang="en-US" dirty="0"/>
          </a:p>
        </p:txBody>
      </p:sp>
    </p:spTree>
    <p:extLst>
      <p:ext uri="{BB962C8B-B14F-4D97-AF65-F5344CB8AC3E}">
        <p14:creationId xmlns:p14="http://schemas.microsoft.com/office/powerpoint/2010/main" val="342776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DBMS being used?</a:t>
            </a:r>
          </a:p>
        </p:txBody>
      </p:sp>
      <p:sp>
        <p:nvSpPr>
          <p:cNvPr id="3" name="Content Placeholder 2"/>
          <p:cNvSpPr>
            <a:spLocks noGrp="1"/>
          </p:cNvSpPr>
          <p:nvPr>
            <p:ph idx="1"/>
          </p:nvPr>
        </p:nvSpPr>
        <p:spPr/>
        <p:txBody>
          <a:bodyPr/>
          <a:lstStyle/>
          <a:p>
            <a:r>
              <a:rPr lang="en-US" b="1" dirty="0"/>
              <a:t>Airlines</a:t>
            </a:r>
            <a:r>
              <a:rPr lang="en-US" dirty="0"/>
              <a:t>: reservations, schedules, </a:t>
            </a:r>
            <a:r>
              <a:rPr lang="en-US" dirty="0" err="1"/>
              <a:t>etc</a:t>
            </a:r>
            <a:endParaRPr lang="en-US" dirty="0"/>
          </a:p>
          <a:p>
            <a:r>
              <a:rPr lang="en-US" b="1" dirty="0"/>
              <a:t>Telecom</a:t>
            </a:r>
            <a:r>
              <a:rPr lang="en-US" dirty="0"/>
              <a:t>: calls made, customer details, network usage, </a:t>
            </a:r>
            <a:r>
              <a:rPr lang="en-US" dirty="0" err="1"/>
              <a:t>etc</a:t>
            </a:r>
            <a:endParaRPr lang="en-US" dirty="0"/>
          </a:p>
          <a:p>
            <a:r>
              <a:rPr lang="en-US" b="1" dirty="0"/>
              <a:t>Universities</a:t>
            </a:r>
            <a:r>
              <a:rPr lang="en-US" dirty="0"/>
              <a:t>: registration, results, grades, </a:t>
            </a:r>
            <a:r>
              <a:rPr lang="en-US" dirty="0" err="1"/>
              <a:t>etc</a:t>
            </a:r>
            <a:endParaRPr lang="en-US" dirty="0"/>
          </a:p>
          <a:p>
            <a:r>
              <a:rPr lang="en-US" b="1" dirty="0"/>
              <a:t>Sales</a:t>
            </a:r>
            <a:r>
              <a:rPr lang="en-US" dirty="0"/>
              <a:t>: products, purchases, customers, </a:t>
            </a:r>
            <a:r>
              <a:rPr lang="en-US" dirty="0" err="1"/>
              <a:t>etc</a:t>
            </a:r>
            <a:endParaRPr lang="en-US" dirty="0"/>
          </a:p>
          <a:p>
            <a:r>
              <a:rPr lang="en-US" b="1" dirty="0"/>
              <a:t>Banking</a:t>
            </a:r>
            <a:r>
              <a:rPr lang="en-US" dirty="0"/>
              <a:t>: all transactions </a:t>
            </a:r>
            <a:r>
              <a:rPr lang="en-US" dirty="0" err="1"/>
              <a:t>etc</a:t>
            </a:r>
            <a:endParaRPr lang="en-US" dirty="0"/>
          </a:p>
          <a:p>
            <a:r>
              <a:rPr lang="en-US" b="1" dirty="0"/>
              <a:t>Ecommerce</a:t>
            </a:r>
            <a:r>
              <a:rPr lang="en-US" dirty="0"/>
              <a:t>: Online Shopping</a:t>
            </a:r>
          </a:p>
        </p:txBody>
      </p:sp>
    </p:spTree>
    <p:extLst>
      <p:ext uri="{BB962C8B-B14F-4D97-AF65-F5344CB8AC3E}">
        <p14:creationId xmlns:p14="http://schemas.microsoft.com/office/powerpoint/2010/main" val="43344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DBMS</a:t>
            </a:r>
          </a:p>
        </p:txBody>
      </p:sp>
      <p:sp>
        <p:nvSpPr>
          <p:cNvPr id="3" name="Content Placeholder 2"/>
          <p:cNvSpPr>
            <a:spLocks noGrp="1"/>
          </p:cNvSpPr>
          <p:nvPr>
            <p:ph idx="1"/>
          </p:nvPr>
        </p:nvSpPr>
        <p:spPr>
          <a:xfrm>
            <a:off x="457200" y="1752600"/>
            <a:ext cx="8229600" cy="4724400"/>
          </a:xfrm>
        </p:spPr>
        <p:txBody>
          <a:bodyPr>
            <a:normAutofit/>
          </a:bodyPr>
          <a:lstStyle/>
          <a:p>
            <a:r>
              <a:rPr lang="en-US" b="1" dirty="0"/>
              <a:t>Users:</a:t>
            </a:r>
            <a:r>
              <a:rPr lang="en-US" dirty="0"/>
              <a:t> Users may be of any kind such as DB administrator, System developer, or database users.</a:t>
            </a:r>
          </a:p>
          <a:p>
            <a:r>
              <a:rPr lang="en-US" b="1" dirty="0"/>
              <a:t>Database application:</a:t>
            </a:r>
            <a:r>
              <a:rPr lang="en-US" dirty="0"/>
              <a:t> Database application may be Departmental, Personal, organization's and / or Internal.</a:t>
            </a:r>
          </a:p>
          <a:p>
            <a:r>
              <a:rPr lang="en-US" b="1" dirty="0"/>
              <a:t>DBMS:</a:t>
            </a:r>
            <a:r>
              <a:rPr lang="en-US" dirty="0"/>
              <a:t> Software that allows users to create and manipulate database access,</a:t>
            </a:r>
          </a:p>
          <a:p>
            <a:r>
              <a:rPr lang="en-US" b="1" dirty="0"/>
              <a:t>Database</a:t>
            </a:r>
            <a:r>
              <a:rPr lang="en-US" dirty="0"/>
              <a:t>: Collection of logical data as a single unit.</a:t>
            </a:r>
          </a:p>
          <a:p>
            <a:pPr marL="0" indent="0">
              <a:buNone/>
            </a:pPr>
            <a:endParaRPr lang="en-US" dirty="0"/>
          </a:p>
        </p:txBody>
      </p:sp>
    </p:spTree>
    <p:extLst>
      <p:ext uri="{BB962C8B-B14F-4D97-AF65-F5344CB8AC3E}">
        <p14:creationId xmlns:p14="http://schemas.microsoft.com/office/powerpoint/2010/main" val="39418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Tier Architecture </a:t>
            </a:r>
          </a:p>
        </p:txBody>
      </p:sp>
      <p:sp>
        <p:nvSpPr>
          <p:cNvPr id="3" name="Content Placeholder 2"/>
          <p:cNvSpPr>
            <a:spLocks noGrp="1"/>
          </p:cNvSpPr>
          <p:nvPr>
            <p:ph idx="1"/>
          </p:nvPr>
        </p:nvSpPr>
        <p:spPr>
          <a:xfrm>
            <a:off x="457200" y="1752600"/>
            <a:ext cx="8229600" cy="5105400"/>
          </a:xfrm>
        </p:spPr>
        <p:txBody>
          <a:bodyPr/>
          <a:lstStyle/>
          <a:p>
            <a:r>
              <a:rPr lang="en-US" dirty="0"/>
              <a:t>A 3-tier application is an application program that is structured into three major parts; each of them is distributed to a different place or places in a network. These three divisions are as follows:</a:t>
            </a:r>
          </a:p>
          <a:p>
            <a:r>
              <a:rPr lang="en-US" dirty="0"/>
              <a:t>The workstation or presentation layer</a:t>
            </a:r>
          </a:p>
          <a:p>
            <a:r>
              <a:rPr lang="en-US" dirty="0"/>
              <a:t>The business or application logic layer</a:t>
            </a:r>
          </a:p>
          <a:p>
            <a:r>
              <a:rPr lang="en-US" dirty="0"/>
              <a:t>The database and programming related to managing layer</a:t>
            </a:r>
          </a:p>
        </p:txBody>
      </p:sp>
    </p:spTree>
    <p:extLst>
      <p:ext uri="{BB962C8B-B14F-4D97-AF65-F5344CB8AC3E}">
        <p14:creationId xmlns:p14="http://schemas.microsoft.com/office/powerpoint/2010/main" val="1566831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184</TotalTime>
  <Words>1117</Words>
  <Application>Microsoft Office PowerPoint</Application>
  <PresentationFormat>On-screen Show (4:3)</PresentationFormat>
  <Paragraphs>207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Ion</vt:lpstr>
      <vt:lpstr>SQL Server</vt:lpstr>
      <vt:lpstr>Objectives</vt:lpstr>
      <vt:lpstr>Database</vt:lpstr>
      <vt:lpstr>DBMS</vt:lpstr>
      <vt:lpstr>DBMS</vt:lpstr>
      <vt:lpstr>Why DBMS?</vt:lpstr>
      <vt:lpstr>Where DBMS being used?</vt:lpstr>
      <vt:lpstr>Components of DBMS</vt:lpstr>
      <vt:lpstr>3 Tier Architecture </vt:lpstr>
      <vt:lpstr>RDBMS</vt:lpstr>
      <vt:lpstr>RDBMS</vt:lpstr>
      <vt:lpstr>RDBMS</vt:lpstr>
      <vt:lpstr>RDBMS</vt:lpstr>
      <vt:lpstr>PowerPoint Presentation</vt:lpstr>
      <vt:lpstr>Normalization</vt:lpstr>
      <vt:lpstr>Normalization</vt:lpstr>
      <vt:lpstr>Normalization</vt:lpstr>
      <vt:lpstr>Normalization</vt:lpstr>
      <vt:lpstr>Normalization</vt:lpstr>
      <vt:lpstr>Normalization</vt:lpstr>
      <vt:lpstr>Normalization</vt:lpstr>
      <vt:lpstr>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7</dc:title>
  <dc:creator>Bhushan Paradkar</dc:creator>
  <cp:lastModifiedBy>Bhushan Paradkar</cp:lastModifiedBy>
  <cp:revision>57</cp:revision>
  <dcterms:created xsi:type="dcterms:W3CDTF">2006-08-16T00:00:00Z</dcterms:created>
  <dcterms:modified xsi:type="dcterms:W3CDTF">2021-10-24T19:07:43Z</dcterms:modified>
</cp:coreProperties>
</file>