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6"/>
  </p:notesMasterIdLst>
  <p:sldIdLst>
    <p:sldId id="256" r:id="rId2"/>
    <p:sldId id="257" r:id="rId3"/>
    <p:sldId id="258" r:id="rId4"/>
    <p:sldId id="259" r:id="rId5"/>
    <p:sldId id="260" r:id="rId6"/>
    <p:sldId id="261" r:id="rId7"/>
    <p:sldId id="262" r:id="rId8"/>
    <p:sldId id="264" r:id="rId9"/>
    <p:sldId id="265" r:id="rId10"/>
    <p:sldId id="263" r:id="rId11"/>
    <p:sldId id="266"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4C4F1-6D1A-49CE-9CF4-D37F62388C46}" type="datetimeFigureOut">
              <a:rPr lang="en-IN" smtClean="0"/>
              <a:t>26-10-2021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CFBCDD-0748-4E1F-A2B8-3B5509A9F583}" type="slidenum">
              <a:rPr lang="en-IN" smtClean="0"/>
              <a:t>‹#›</a:t>
            </a:fld>
            <a:endParaRPr lang="en-IN"/>
          </a:p>
        </p:txBody>
      </p:sp>
    </p:spTree>
    <p:extLst>
      <p:ext uri="{BB962C8B-B14F-4D97-AF65-F5344CB8AC3E}">
        <p14:creationId xmlns:p14="http://schemas.microsoft.com/office/powerpoint/2010/main" val="222798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ACFBCDD-0748-4E1F-A2B8-3B5509A9F583}" type="slidenum">
              <a:rPr lang="en-IN" smtClean="0"/>
              <a:t>38</a:t>
            </a:fld>
            <a:endParaRPr lang="en-IN"/>
          </a:p>
        </p:txBody>
      </p:sp>
    </p:spTree>
    <p:extLst>
      <p:ext uri="{BB962C8B-B14F-4D97-AF65-F5344CB8AC3E}">
        <p14:creationId xmlns:p14="http://schemas.microsoft.com/office/powerpoint/2010/main" val="211482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4898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151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6901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23117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0498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1383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02742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0467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829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247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6177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8158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529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660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049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819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4486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10/26/2021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4824553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SQ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a:t>
            </a:r>
          </a:p>
        </p:txBody>
      </p:sp>
      <p:sp>
        <p:nvSpPr>
          <p:cNvPr id="3" name="Rectangle 2">
            <a:extLst>
              <a:ext uri="{FF2B5EF4-FFF2-40B4-BE49-F238E27FC236}">
                <a16:creationId xmlns:a16="http://schemas.microsoft.com/office/drawing/2014/main" id="{35B9D62F-5C7D-492C-8500-6DB0BACD47FD}"/>
              </a:ext>
            </a:extLst>
          </p:cNvPr>
          <p:cNvSpPr/>
          <p:nvPr/>
        </p:nvSpPr>
        <p:spPr>
          <a:xfrm>
            <a:off x="838200" y="4876800"/>
            <a:ext cx="32004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6753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dirty="0"/>
              <a:t>ER -Model</a:t>
            </a:r>
          </a:p>
        </p:txBody>
      </p:sp>
      <p:sp>
        <p:nvSpPr>
          <p:cNvPr id="3" name="Content Placeholder 2"/>
          <p:cNvSpPr>
            <a:spLocks noGrp="1"/>
          </p:cNvSpPr>
          <p:nvPr>
            <p:ph idx="1"/>
          </p:nvPr>
        </p:nvSpPr>
        <p:spPr>
          <a:xfrm>
            <a:off x="457200" y="609600"/>
            <a:ext cx="7467600" cy="5867400"/>
          </a:xfrm>
        </p:spPr>
        <p:txBody>
          <a:bodyPr/>
          <a:lstStyle/>
          <a:p>
            <a:r>
              <a:rPr lang="en-US" b="1" dirty="0"/>
              <a:t>Relationship Type and Relationship Set:</a:t>
            </a:r>
            <a:r>
              <a:rPr lang="en-US" dirty="0"/>
              <a:t> </a:t>
            </a:r>
          </a:p>
          <a:p>
            <a:pPr lvl="1"/>
            <a:r>
              <a:rPr lang="en-US" dirty="0"/>
              <a:t>A relationship type represents the </a:t>
            </a:r>
            <a:r>
              <a:rPr lang="en-US" b="1" dirty="0"/>
              <a:t>association between entity types</a:t>
            </a:r>
            <a:r>
              <a:rPr lang="en-US" dirty="0"/>
              <a:t>. For example, ‘Enrolled in’ is a relationship type that exists between entity type Student and Course. In ER diagram, relationship type is represented by a diamond and connecting the entities with lines.</a:t>
            </a:r>
          </a:p>
          <a:p>
            <a:pPr lvl="1"/>
            <a:endParaRPr lang="en-US" dirty="0"/>
          </a:p>
          <a:p>
            <a:pPr lvl="1"/>
            <a:endParaRPr lang="en-US" dirty="0"/>
          </a:p>
          <a:p>
            <a:pPr lvl="1"/>
            <a:endParaRPr lang="en-US" dirty="0"/>
          </a:p>
          <a:p>
            <a:pPr lvl="1"/>
            <a:r>
              <a:rPr lang="en-US" dirty="0"/>
              <a:t> A set of relationships of same type is known as relationship set. The following relationship set depicts S1 is enrolled in C2, S2 is enrolled in C1 and S3 is enrolled in C3.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438400"/>
            <a:ext cx="46482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800600"/>
            <a:ext cx="322357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761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Degree of a relationship set:</a:t>
            </a:r>
            <a:r>
              <a:rPr lang="en-US" dirty="0"/>
              <a:t> </a:t>
            </a:r>
          </a:p>
        </p:txBody>
      </p:sp>
      <p:sp>
        <p:nvSpPr>
          <p:cNvPr id="3" name="Content Placeholder 2"/>
          <p:cNvSpPr>
            <a:spLocks noGrp="1"/>
          </p:cNvSpPr>
          <p:nvPr>
            <p:ph idx="1"/>
          </p:nvPr>
        </p:nvSpPr>
        <p:spPr/>
        <p:txBody>
          <a:bodyPr/>
          <a:lstStyle/>
          <a:p>
            <a:pPr fontAlgn="base"/>
            <a:r>
              <a:rPr lang="en-US" dirty="0"/>
              <a:t>The number of different entity sets </a:t>
            </a:r>
            <a:r>
              <a:rPr lang="en-US" b="1" dirty="0"/>
              <a:t>participating in a relationship</a:t>
            </a:r>
            <a:r>
              <a:rPr lang="en-US" dirty="0"/>
              <a:t> set is called as degree of a relationship set.  </a:t>
            </a:r>
          </a:p>
          <a:p>
            <a:pPr lvl="1" fontAlgn="base"/>
            <a:r>
              <a:rPr lang="en-US" b="1" dirty="0"/>
              <a:t>1. Unary Relationship –</a:t>
            </a:r>
            <a:r>
              <a:rPr lang="en-US" dirty="0"/>
              <a:t> </a:t>
            </a:r>
            <a:br>
              <a:rPr lang="en-US" dirty="0"/>
            </a:br>
            <a:r>
              <a:rPr lang="en-US" dirty="0"/>
              <a:t>When there is </a:t>
            </a:r>
            <a:r>
              <a:rPr lang="en-US" b="1" dirty="0"/>
              <a:t>only ONE entity set participating in a relation</a:t>
            </a:r>
            <a:r>
              <a:rPr lang="en-US" dirty="0"/>
              <a:t>, the relationship is called as unary relationship. </a:t>
            </a:r>
          </a:p>
          <a:p>
            <a:pPr marL="365760" lvl="1" indent="0" fontAlgn="base">
              <a:buNone/>
            </a:pPr>
            <a:r>
              <a:rPr lang="en-US" dirty="0"/>
              <a:t>For example, one person is married to only one person. </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657725"/>
            <a:ext cx="645795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479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Degree of a relationship set:</a:t>
            </a:r>
            <a:r>
              <a:rPr lang="en-US" dirty="0"/>
              <a:t> </a:t>
            </a:r>
          </a:p>
        </p:txBody>
      </p:sp>
      <p:sp>
        <p:nvSpPr>
          <p:cNvPr id="3" name="Content Placeholder 2"/>
          <p:cNvSpPr>
            <a:spLocks noGrp="1"/>
          </p:cNvSpPr>
          <p:nvPr>
            <p:ph idx="1"/>
          </p:nvPr>
        </p:nvSpPr>
        <p:spPr/>
        <p:txBody>
          <a:bodyPr>
            <a:normAutofit fontScale="92500" lnSpcReduction="20000"/>
          </a:bodyPr>
          <a:lstStyle/>
          <a:p>
            <a:r>
              <a:rPr lang="en-US" b="1" dirty="0"/>
              <a:t>2. Binary Relationship –</a:t>
            </a:r>
            <a:r>
              <a:rPr lang="en-US" dirty="0"/>
              <a:t> </a:t>
            </a:r>
            <a:br>
              <a:rPr lang="en-US" dirty="0"/>
            </a:br>
            <a:r>
              <a:rPr lang="en-US" dirty="0"/>
              <a:t>When there are </a:t>
            </a:r>
            <a:r>
              <a:rPr lang="en-US" b="1" dirty="0"/>
              <a:t>TWO entities set participating in a relation</a:t>
            </a:r>
            <a:r>
              <a:rPr lang="en-US" dirty="0"/>
              <a:t>, the relationship is called as binary relationship.</a:t>
            </a:r>
          </a:p>
          <a:p>
            <a:pPr marL="365760" lvl="1" indent="0">
              <a:buNone/>
            </a:pPr>
            <a:r>
              <a:rPr lang="en-US" dirty="0"/>
              <a:t>For example, Student is enrolled in Course. </a:t>
            </a:r>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r>
              <a:rPr lang="en-US" b="1" dirty="0"/>
              <a:t>3. n-</a:t>
            </a:r>
            <a:r>
              <a:rPr lang="en-US" b="1" dirty="0" err="1"/>
              <a:t>ary</a:t>
            </a:r>
            <a:r>
              <a:rPr lang="en-US" b="1" dirty="0"/>
              <a:t> Relationship –</a:t>
            </a:r>
            <a:r>
              <a:rPr lang="en-US" dirty="0"/>
              <a:t> </a:t>
            </a:r>
            <a:br>
              <a:rPr lang="en-US" dirty="0"/>
            </a:br>
            <a:r>
              <a:rPr lang="en-US" dirty="0"/>
              <a:t>When there are n entities set participating in a relation, the relationship is called as n-</a:t>
            </a:r>
            <a:r>
              <a:rPr lang="en-US" dirty="0" err="1"/>
              <a:t>ary</a:t>
            </a:r>
            <a:r>
              <a:rPr lang="en-US" dirty="0"/>
              <a:t> relationship.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3" y="3429000"/>
            <a:ext cx="661987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876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Cardinality in ER-model</a:t>
            </a:r>
            <a:endParaRPr lang="en-US" dirty="0"/>
          </a:p>
        </p:txBody>
      </p:sp>
      <p:sp>
        <p:nvSpPr>
          <p:cNvPr id="3" name="Content Placeholder 2"/>
          <p:cNvSpPr>
            <a:spLocks noGrp="1"/>
          </p:cNvSpPr>
          <p:nvPr>
            <p:ph idx="1"/>
          </p:nvPr>
        </p:nvSpPr>
        <p:spPr/>
        <p:txBody>
          <a:bodyPr/>
          <a:lstStyle/>
          <a:p>
            <a:r>
              <a:rPr lang="en-US" dirty="0"/>
              <a:t>The </a:t>
            </a:r>
            <a:r>
              <a:rPr lang="en-US" b="1" dirty="0"/>
              <a:t>number of times an entity of an entity set participates in a relationship</a:t>
            </a:r>
            <a:r>
              <a:rPr lang="en-US" dirty="0"/>
              <a:t> set is known as cardinality. Cardinality can be of different types: </a:t>
            </a:r>
          </a:p>
          <a:p>
            <a:pPr lvl="1"/>
            <a:r>
              <a:rPr lang="en-US" b="1" dirty="0"/>
              <a:t>One to one</a:t>
            </a:r>
          </a:p>
          <a:p>
            <a:pPr lvl="1"/>
            <a:r>
              <a:rPr lang="en-US" b="1" dirty="0"/>
              <a:t>Many to one</a:t>
            </a:r>
          </a:p>
          <a:p>
            <a:pPr lvl="1"/>
            <a:r>
              <a:rPr lang="en-US" b="1" dirty="0"/>
              <a:t>Many to many </a:t>
            </a:r>
            <a:endParaRPr lang="en-US" dirty="0"/>
          </a:p>
        </p:txBody>
      </p:sp>
    </p:spTree>
    <p:extLst>
      <p:ext uri="{BB962C8B-B14F-4D97-AF65-F5344CB8AC3E}">
        <p14:creationId xmlns:p14="http://schemas.microsoft.com/office/powerpoint/2010/main" val="2578793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b="1" dirty="0"/>
              <a:t>Cardinality in ER-model</a:t>
            </a:r>
            <a:endParaRPr lang="en-US" dirty="0"/>
          </a:p>
        </p:txBody>
      </p:sp>
      <p:sp>
        <p:nvSpPr>
          <p:cNvPr id="3" name="Content Placeholder 2"/>
          <p:cNvSpPr>
            <a:spLocks noGrp="1"/>
          </p:cNvSpPr>
          <p:nvPr>
            <p:ph idx="1"/>
          </p:nvPr>
        </p:nvSpPr>
        <p:spPr>
          <a:xfrm>
            <a:off x="457200" y="990600"/>
            <a:ext cx="7467600" cy="4873752"/>
          </a:xfrm>
        </p:spPr>
        <p:txBody>
          <a:bodyPr/>
          <a:lstStyle/>
          <a:p>
            <a:r>
              <a:rPr lang="en-US" b="1" dirty="0"/>
              <a:t>One to one</a:t>
            </a:r>
          </a:p>
          <a:p>
            <a:pPr lvl="1"/>
            <a:r>
              <a:rPr lang="en-US" dirty="0"/>
              <a:t> When each entity in each entity set can take part </a:t>
            </a:r>
            <a:r>
              <a:rPr lang="en-US" b="1" dirty="0"/>
              <a:t>only once in the relationship</a:t>
            </a:r>
            <a:r>
              <a:rPr lang="en-US" dirty="0"/>
              <a:t>, the cardinality is one to one. Let us assume that a male can marry to one female and a female can marry to one male. So the relationship will be one to one. </a:t>
            </a:r>
          </a:p>
          <a:p>
            <a:pPr lvl="1"/>
            <a:endParaRPr lang="en-US" dirty="0"/>
          </a:p>
          <a:p>
            <a:pPr lvl="1"/>
            <a:endParaRPr lang="en-US" dirty="0"/>
          </a:p>
          <a:p>
            <a:pPr lvl="1"/>
            <a:endParaRPr lang="en-US" dirty="0"/>
          </a:p>
          <a:p>
            <a:pPr lvl="1"/>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00400"/>
            <a:ext cx="6328656"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5712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b="1" dirty="0"/>
              <a:t>Cardinality in ER-model</a:t>
            </a:r>
            <a:endParaRPr lang="en-US" dirty="0"/>
          </a:p>
        </p:txBody>
      </p:sp>
      <p:sp>
        <p:nvSpPr>
          <p:cNvPr id="3" name="Content Placeholder 2"/>
          <p:cNvSpPr>
            <a:spLocks noGrp="1"/>
          </p:cNvSpPr>
          <p:nvPr>
            <p:ph idx="1"/>
          </p:nvPr>
        </p:nvSpPr>
        <p:spPr>
          <a:xfrm>
            <a:off x="457200" y="990600"/>
            <a:ext cx="7467600" cy="4873752"/>
          </a:xfrm>
        </p:spPr>
        <p:txBody>
          <a:bodyPr/>
          <a:lstStyle/>
          <a:p>
            <a:r>
              <a:rPr lang="en-US" b="1" dirty="0"/>
              <a:t> Many to one –</a:t>
            </a:r>
            <a:r>
              <a:rPr lang="en-US" dirty="0"/>
              <a:t> </a:t>
            </a:r>
          </a:p>
          <a:p>
            <a:pPr lvl="1"/>
            <a:r>
              <a:rPr lang="en-US" dirty="0"/>
              <a:t>When entities in one entity set </a:t>
            </a:r>
            <a:r>
              <a:rPr lang="en-US" b="1" dirty="0"/>
              <a:t>can take part only once in the relationship set and entities in other entity set can take part more than once in the relationship set,</a:t>
            </a:r>
            <a:r>
              <a:rPr lang="en-US" dirty="0"/>
              <a:t> cardinality is many to one. Let us assume that a student can take only one course but one course can be taken by many students. So the cardinality will be n to 1. It means that for one course there can be n students but for one student, there will be only one course. </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8" y="4419600"/>
            <a:ext cx="667702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2921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b="1" dirty="0"/>
              <a:t>Cardinality in ER-model</a:t>
            </a:r>
            <a:endParaRPr lang="en-US" dirty="0"/>
          </a:p>
        </p:txBody>
      </p:sp>
      <p:sp>
        <p:nvSpPr>
          <p:cNvPr id="3" name="Content Placeholder 2"/>
          <p:cNvSpPr>
            <a:spLocks noGrp="1"/>
          </p:cNvSpPr>
          <p:nvPr>
            <p:ph idx="1"/>
          </p:nvPr>
        </p:nvSpPr>
        <p:spPr>
          <a:xfrm>
            <a:off x="457200" y="990600"/>
            <a:ext cx="7467600" cy="4873752"/>
          </a:xfrm>
        </p:spPr>
        <p:txBody>
          <a:bodyPr/>
          <a:lstStyle/>
          <a:p>
            <a:r>
              <a:rPr lang="en-US" b="1" dirty="0"/>
              <a:t>  Many to many –</a:t>
            </a:r>
            <a:r>
              <a:rPr lang="en-US" dirty="0"/>
              <a:t> </a:t>
            </a:r>
          </a:p>
          <a:p>
            <a:pPr lvl="1"/>
            <a:r>
              <a:rPr lang="en-US" dirty="0"/>
              <a:t>When entities in all entity sets can </a:t>
            </a:r>
            <a:r>
              <a:rPr lang="en-US" b="1" dirty="0"/>
              <a:t>take part more than once in the relationship</a:t>
            </a:r>
            <a:r>
              <a:rPr lang="en-US" dirty="0"/>
              <a:t> cardinality is many to many. Let us assume that a student can take more than one course and one course can be taken by many students. So the relationship will be many to many. </a:t>
            </a:r>
          </a:p>
          <a:p>
            <a:pPr lvl="1"/>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00400"/>
            <a:ext cx="6686550"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863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b="1" dirty="0"/>
              <a:t>ER-model - Activity</a:t>
            </a:r>
            <a:endParaRPr lang="en-US" dirty="0"/>
          </a:p>
        </p:txBody>
      </p:sp>
      <p:sp>
        <p:nvSpPr>
          <p:cNvPr id="3" name="Content Placeholder 2"/>
          <p:cNvSpPr>
            <a:spLocks noGrp="1"/>
          </p:cNvSpPr>
          <p:nvPr>
            <p:ph idx="1"/>
          </p:nvPr>
        </p:nvSpPr>
        <p:spPr>
          <a:xfrm>
            <a:off x="457200" y="762000"/>
            <a:ext cx="8305800" cy="5715000"/>
          </a:xfrm>
        </p:spPr>
        <p:txBody>
          <a:bodyPr>
            <a:normAutofit fontScale="92500" lnSpcReduction="20000"/>
          </a:bodyPr>
          <a:lstStyle/>
          <a:p>
            <a:r>
              <a:rPr lang="en-US" b="1" dirty="0"/>
              <a:t> We have to consider an application that is amazon</a:t>
            </a:r>
          </a:p>
          <a:p>
            <a:r>
              <a:rPr lang="en-US" b="1" dirty="0"/>
              <a:t>Consider there is database of amazon which having Entities are as follows –</a:t>
            </a:r>
          </a:p>
          <a:p>
            <a:pPr lvl="1"/>
            <a:r>
              <a:rPr lang="en-US" b="1" dirty="0"/>
              <a:t>Customer </a:t>
            </a:r>
            <a:r>
              <a:rPr lang="en-US" b="1" dirty="0">
                <a:sym typeface="Wingdings" panose="05000000000000000000" pitchFamily="2" charset="2"/>
              </a:rPr>
              <a:t></a:t>
            </a:r>
          </a:p>
          <a:p>
            <a:pPr lvl="2"/>
            <a:r>
              <a:rPr lang="en-US" b="1" dirty="0" err="1">
                <a:sym typeface="Wingdings" panose="05000000000000000000" pitchFamily="2" charset="2"/>
              </a:rPr>
              <a:t>custId</a:t>
            </a:r>
            <a:r>
              <a:rPr lang="en-US" b="1" dirty="0">
                <a:sym typeface="Wingdings" panose="05000000000000000000" pitchFamily="2" charset="2"/>
              </a:rPr>
              <a:t> – primary key</a:t>
            </a:r>
          </a:p>
          <a:p>
            <a:pPr lvl="2"/>
            <a:r>
              <a:rPr lang="en-US" b="1" dirty="0" err="1">
                <a:sym typeface="Wingdings" panose="05000000000000000000" pitchFamily="2" charset="2"/>
              </a:rPr>
              <a:t>custName</a:t>
            </a:r>
            <a:endParaRPr lang="en-US" b="1" dirty="0">
              <a:sym typeface="Wingdings" panose="05000000000000000000" pitchFamily="2" charset="2"/>
            </a:endParaRPr>
          </a:p>
          <a:p>
            <a:pPr lvl="2"/>
            <a:r>
              <a:rPr lang="en-US" b="1" dirty="0" err="1">
                <a:sym typeface="Wingdings" panose="05000000000000000000" pitchFamily="2" charset="2"/>
              </a:rPr>
              <a:t>custAddress</a:t>
            </a:r>
            <a:r>
              <a:rPr lang="en-US" b="1" dirty="0">
                <a:sym typeface="Wingdings" panose="05000000000000000000" pitchFamily="2" charset="2"/>
              </a:rPr>
              <a:t> – composite key</a:t>
            </a:r>
          </a:p>
          <a:p>
            <a:pPr lvl="2"/>
            <a:r>
              <a:rPr lang="en-US" b="1" dirty="0" err="1">
                <a:sym typeface="Wingdings" panose="05000000000000000000" pitchFamily="2" charset="2"/>
              </a:rPr>
              <a:t>custPhone</a:t>
            </a:r>
            <a:r>
              <a:rPr lang="en-US" b="1" dirty="0">
                <a:sym typeface="Wingdings" panose="05000000000000000000" pitchFamily="2" charset="2"/>
              </a:rPr>
              <a:t> – </a:t>
            </a:r>
            <a:endParaRPr lang="en-US" b="1" dirty="0"/>
          </a:p>
          <a:p>
            <a:pPr lvl="1"/>
            <a:r>
              <a:rPr lang="en-US" b="1" dirty="0"/>
              <a:t>Products </a:t>
            </a:r>
            <a:r>
              <a:rPr lang="en-US" b="1" dirty="0">
                <a:sym typeface="Wingdings" panose="05000000000000000000" pitchFamily="2" charset="2"/>
              </a:rPr>
              <a:t></a:t>
            </a:r>
          </a:p>
          <a:p>
            <a:pPr lvl="2"/>
            <a:r>
              <a:rPr lang="en-US" b="1" dirty="0" err="1">
                <a:sym typeface="Wingdings" panose="05000000000000000000" pitchFamily="2" charset="2"/>
              </a:rPr>
              <a:t>prod_Id</a:t>
            </a:r>
            <a:r>
              <a:rPr lang="en-US" b="1" dirty="0">
                <a:sym typeface="Wingdings" panose="05000000000000000000" pitchFamily="2" charset="2"/>
              </a:rPr>
              <a:t> – primary key</a:t>
            </a:r>
          </a:p>
          <a:p>
            <a:pPr lvl="2"/>
            <a:r>
              <a:rPr lang="en-US" b="1" dirty="0" err="1">
                <a:sym typeface="Wingdings" panose="05000000000000000000" pitchFamily="2" charset="2"/>
              </a:rPr>
              <a:t>prod_Name</a:t>
            </a:r>
            <a:endParaRPr lang="en-US" b="1" dirty="0">
              <a:sym typeface="Wingdings" panose="05000000000000000000" pitchFamily="2" charset="2"/>
            </a:endParaRPr>
          </a:p>
          <a:p>
            <a:pPr lvl="2"/>
            <a:r>
              <a:rPr lang="en-US" b="1" dirty="0" err="1">
                <a:sym typeface="Wingdings" panose="05000000000000000000" pitchFamily="2" charset="2"/>
              </a:rPr>
              <a:t>prod_price</a:t>
            </a:r>
            <a:endParaRPr lang="en-US" b="1" dirty="0">
              <a:sym typeface="Wingdings" panose="05000000000000000000" pitchFamily="2" charset="2"/>
            </a:endParaRPr>
          </a:p>
          <a:p>
            <a:pPr lvl="2"/>
            <a:r>
              <a:rPr lang="en-US" b="1" dirty="0" err="1"/>
              <a:t>prod_Category</a:t>
            </a:r>
            <a:endParaRPr lang="en-US" b="1" dirty="0"/>
          </a:p>
          <a:p>
            <a:pPr lvl="1"/>
            <a:r>
              <a:rPr lang="en-US" b="1" dirty="0"/>
              <a:t>Order</a:t>
            </a:r>
          </a:p>
          <a:p>
            <a:pPr lvl="2"/>
            <a:r>
              <a:rPr lang="en-US" b="1" dirty="0" err="1"/>
              <a:t>order_id</a:t>
            </a:r>
            <a:r>
              <a:rPr lang="en-US" b="1" dirty="0"/>
              <a:t> –primary key</a:t>
            </a:r>
          </a:p>
          <a:p>
            <a:pPr lvl="2"/>
            <a:r>
              <a:rPr lang="en-US" b="1" dirty="0" err="1"/>
              <a:t>order_Date</a:t>
            </a:r>
            <a:endParaRPr lang="en-US" b="1" dirty="0"/>
          </a:p>
          <a:p>
            <a:pPr lvl="2"/>
            <a:r>
              <a:rPr lang="en-US" b="1" dirty="0" err="1"/>
              <a:t>order_Price</a:t>
            </a:r>
            <a:r>
              <a:rPr lang="en-US" b="1" dirty="0"/>
              <a:t>.</a:t>
            </a:r>
          </a:p>
          <a:p>
            <a:pPr lvl="2"/>
            <a:r>
              <a:rPr lang="en-US" b="1" dirty="0" err="1"/>
              <a:t>cust_id</a:t>
            </a:r>
            <a:r>
              <a:rPr lang="en-US" b="1" dirty="0"/>
              <a:t> – foreign key</a:t>
            </a:r>
          </a:p>
          <a:p>
            <a:pPr lvl="2"/>
            <a:endParaRPr lang="en-US" b="1" dirty="0"/>
          </a:p>
        </p:txBody>
      </p:sp>
      <p:sp>
        <p:nvSpPr>
          <p:cNvPr id="4" name="Rectangle 3"/>
          <p:cNvSpPr/>
          <p:nvPr/>
        </p:nvSpPr>
        <p:spPr>
          <a:xfrm>
            <a:off x="4876800" y="1905000"/>
            <a:ext cx="37338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r>
              <a:rPr lang="en-US" b="1" dirty="0">
                <a:solidFill>
                  <a:schemeClr val="tx1"/>
                </a:solidFill>
              </a:rPr>
              <a:t>Consider following point</a:t>
            </a:r>
          </a:p>
          <a:p>
            <a:pPr marL="342900" indent="-342900">
              <a:buAutoNum type="arabicPeriod"/>
            </a:pPr>
            <a:r>
              <a:rPr lang="en-US" dirty="0">
                <a:solidFill>
                  <a:schemeClr val="tx1"/>
                </a:solidFill>
              </a:rPr>
              <a:t>One Customer can buy many products</a:t>
            </a:r>
          </a:p>
          <a:p>
            <a:pPr marL="342900" indent="-342900">
              <a:buAutoNum type="arabicPeriod"/>
            </a:pPr>
            <a:r>
              <a:rPr lang="en-US" dirty="0">
                <a:solidFill>
                  <a:schemeClr val="tx1"/>
                </a:solidFill>
              </a:rPr>
              <a:t>One product purchase can have one orderDetails</a:t>
            </a:r>
          </a:p>
          <a:p>
            <a:pPr marL="342900" indent="-342900">
              <a:buAutoNum type="arabicPeriod"/>
            </a:pPr>
            <a:r>
              <a:rPr lang="en-US" dirty="0">
                <a:solidFill>
                  <a:schemeClr val="tx1"/>
                </a:solidFill>
              </a:rPr>
              <a:t>One Product can be buy by many customer</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1528737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7467600" cy="1066800"/>
          </a:xfrm>
        </p:spPr>
        <p:txBody>
          <a:bodyPr>
            <a:noAutofit/>
          </a:bodyPr>
          <a:lstStyle/>
          <a:p>
            <a:pPr algn="ctr"/>
            <a:r>
              <a:rPr lang="en-US" sz="4800" dirty="0">
                <a:solidFill>
                  <a:schemeClr val="tx1"/>
                </a:solidFill>
              </a:rPr>
              <a:t>SQL</a:t>
            </a:r>
            <a:br>
              <a:rPr lang="en-US" sz="4800" dirty="0">
                <a:solidFill>
                  <a:schemeClr val="tx1"/>
                </a:solidFill>
              </a:rPr>
            </a:br>
            <a:endParaRPr lang="en-US" sz="4800" dirty="0">
              <a:solidFill>
                <a:schemeClr val="tx1"/>
              </a:solidFill>
            </a:endParaRPr>
          </a:p>
        </p:txBody>
      </p:sp>
    </p:spTree>
    <p:extLst>
      <p:ext uri="{BB962C8B-B14F-4D97-AF65-F5344CB8AC3E}">
        <p14:creationId xmlns:p14="http://schemas.microsoft.com/office/powerpoint/2010/main" val="725795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SQL?</a:t>
            </a:r>
          </a:p>
        </p:txBody>
      </p:sp>
      <p:sp>
        <p:nvSpPr>
          <p:cNvPr id="3" name="Content Placeholder 2"/>
          <p:cNvSpPr>
            <a:spLocks noGrp="1"/>
          </p:cNvSpPr>
          <p:nvPr>
            <p:ph idx="1"/>
          </p:nvPr>
        </p:nvSpPr>
        <p:spPr/>
        <p:txBody>
          <a:bodyPr>
            <a:normAutofit fontScale="92500" lnSpcReduction="20000"/>
          </a:bodyPr>
          <a:lstStyle/>
          <a:p>
            <a:r>
              <a:rPr lang="en-US" dirty="0"/>
              <a:t>SQL is a standard language for accessing and manipulating databases.</a:t>
            </a:r>
          </a:p>
          <a:p>
            <a:r>
              <a:rPr lang="en-US" dirty="0"/>
              <a:t>What Can SQL do?</a:t>
            </a:r>
          </a:p>
          <a:p>
            <a:pPr lvl="2"/>
            <a:r>
              <a:rPr lang="en-US" dirty="0"/>
              <a:t>SQL can execute queries against a database</a:t>
            </a:r>
          </a:p>
          <a:p>
            <a:pPr lvl="2"/>
            <a:r>
              <a:rPr lang="en-US" dirty="0"/>
              <a:t>SQL can retrieve data from a database</a:t>
            </a:r>
          </a:p>
          <a:p>
            <a:pPr lvl="2"/>
            <a:r>
              <a:rPr lang="en-US" dirty="0"/>
              <a:t>SQL can insert records in a database</a:t>
            </a:r>
          </a:p>
          <a:p>
            <a:pPr lvl="2"/>
            <a:r>
              <a:rPr lang="en-US" dirty="0"/>
              <a:t>SQL can update records in a database</a:t>
            </a:r>
          </a:p>
          <a:p>
            <a:pPr lvl="2"/>
            <a:r>
              <a:rPr lang="en-US" dirty="0"/>
              <a:t>SQL can delete records from a database</a:t>
            </a:r>
          </a:p>
          <a:p>
            <a:pPr lvl="2"/>
            <a:r>
              <a:rPr lang="en-US" dirty="0"/>
              <a:t>SQL can create new databases</a:t>
            </a:r>
          </a:p>
          <a:p>
            <a:pPr lvl="2"/>
            <a:r>
              <a:rPr lang="en-US" dirty="0"/>
              <a:t>SQL can create new tables in a database</a:t>
            </a:r>
          </a:p>
          <a:p>
            <a:pPr lvl="2"/>
            <a:r>
              <a:rPr lang="en-US" dirty="0"/>
              <a:t>SQL can create stored procedures in a database</a:t>
            </a:r>
          </a:p>
          <a:p>
            <a:pPr lvl="2"/>
            <a:r>
              <a:rPr lang="en-US" dirty="0"/>
              <a:t>SQL can create views in a database</a:t>
            </a:r>
          </a:p>
          <a:p>
            <a:pPr lvl="2"/>
            <a:r>
              <a:rPr lang="en-US" dirty="0"/>
              <a:t>SQL can set permissions on tables, procedures, and views</a:t>
            </a:r>
          </a:p>
          <a:p>
            <a:endParaRPr lang="en-US" dirty="0"/>
          </a:p>
        </p:txBody>
      </p:sp>
    </p:spTree>
    <p:extLst>
      <p:ext uri="{BB962C8B-B14F-4D97-AF65-F5344CB8AC3E}">
        <p14:creationId xmlns:p14="http://schemas.microsoft.com/office/powerpoint/2010/main" val="447509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br>
              <a:rPr lang="en-US" dirty="0"/>
            </a:br>
            <a:endParaRPr lang="en-US" dirty="0"/>
          </a:p>
        </p:txBody>
      </p:sp>
      <p:sp>
        <p:nvSpPr>
          <p:cNvPr id="3" name="Content Placeholder 2"/>
          <p:cNvSpPr>
            <a:spLocks noGrp="1"/>
          </p:cNvSpPr>
          <p:nvPr>
            <p:ph idx="1"/>
          </p:nvPr>
        </p:nvSpPr>
        <p:spPr/>
        <p:txBody>
          <a:bodyPr/>
          <a:lstStyle/>
          <a:p>
            <a:r>
              <a:rPr lang="en-US" b="1"/>
              <a:t>SQL </a:t>
            </a:r>
            <a:r>
              <a:rPr lang="en-US" b="1" dirty="0"/>
              <a:t>Sublanguages</a:t>
            </a:r>
          </a:p>
          <a:p>
            <a:pPr lvl="1"/>
            <a:r>
              <a:rPr lang="en-US" dirty="0"/>
              <a:t>DDL</a:t>
            </a:r>
          </a:p>
          <a:p>
            <a:pPr lvl="1"/>
            <a:r>
              <a:rPr lang="en-US" dirty="0"/>
              <a:t>DML</a:t>
            </a:r>
          </a:p>
          <a:p>
            <a:pPr lvl="1"/>
            <a:r>
              <a:rPr lang="en-US" dirty="0"/>
              <a:t>DQL</a:t>
            </a:r>
          </a:p>
          <a:p>
            <a:pPr marL="342900" lvl="1" indent="-342900">
              <a:buFont typeface="Courier New" panose="02070309020205020404" pitchFamily="49" charset="0"/>
              <a:buChar char="o"/>
            </a:pPr>
            <a:r>
              <a:rPr lang="en-US" sz="2800" b="1" dirty="0"/>
              <a:t>View</a:t>
            </a:r>
          </a:p>
          <a:p>
            <a:pPr marL="342900" lvl="1" indent="-342900">
              <a:buFont typeface="Courier New" panose="02070309020205020404" pitchFamily="49" charset="0"/>
              <a:buChar char="o"/>
            </a:pPr>
            <a:r>
              <a:rPr lang="en-US" sz="2800" b="1" dirty="0"/>
              <a:t>User</a:t>
            </a:r>
          </a:p>
        </p:txBody>
      </p:sp>
    </p:spTree>
    <p:extLst>
      <p:ext uri="{BB962C8B-B14F-4D97-AF65-F5344CB8AC3E}">
        <p14:creationId xmlns:p14="http://schemas.microsoft.com/office/powerpoint/2010/main" val="3908487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language in sql</a:t>
            </a:r>
          </a:p>
        </p:txBody>
      </p:sp>
      <p:sp>
        <p:nvSpPr>
          <p:cNvPr id="3" name="Content Placeholder 2"/>
          <p:cNvSpPr>
            <a:spLocks noGrp="1"/>
          </p:cNvSpPr>
          <p:nvPr>
            <p:ph idx="1"/>
          </p:nvPr>
        </p:nvSpPr>
        <p:spPr/>
        <p:txBody>
          <a:bodyPr>
            <a:normAutofit/>
          </a:bodyPr>
          <a:lstStyle/>
          <a:p>
            <a:r>
              <a:rPr lang="en-US" dirty="0">
                <a:hlinkClick r:id="rId2" tooltip="SQL"/>
              </a:rPr>
              <a:t>SQL</a:t>
            </a:r>
            <a:r>
              <a:rPr lang="en-US" dirty="0"/>
              <a:t> (Structured Query Language) statements are classified in various ways,</a:t>
            </a:r>
            <a:r>
              <a:rPr lang="en-US" baseline="30000" dirty="0"/>
              <a:t> </a:t>
            </a:r>
            <a:r>
              <a:rPr lang="en-US" dirty="0"/>
              <a:t>which can be grouped into sublanguages, commonly: </a:t>
            </a:r>
          </a:p>
          <a:p>
            <a:pPr lvl="1"/>
            <a:r>
              <a:rPr lang="en-US" dirty="0"/>
              <a:t>data query language(DQL)</a:t>
            </a:r>
          </a:p>
          <a:p>
            <a:pPr lvl="1"/>
            <a:r>
              <a:rPr lang="en-US" dirty="0"/>
              <a:t>data definition language (DDL) </a:t>
            </a:r>
          </a:p>
          <a:p>
            <a:pPr lvl="1"/>
            <a:r>
              <a:rPr lang="en-US" dirty="0"/>
              <a:t>data control language(DCL)</a:t>
            </a:r>
          </a:p>
          <a:p>
            <a:pPr lvl="1"/>
            <a:r>
              <a:rPr lang="en-US" dirty="0"/>
              <a:t>data manipulation language(DML)</a:t>
            </a:r>
          </a:p>
        </p:txBody>
      </p:sp>
    </p:spTree>
    <p:extLst>
      <p:ext uri="{BB962C8B-B14F-4D97-AF65-F5344CB8AC3E}">
        <p14:creationId xmlns:p14="http://schemas.microsoft.com/office/powerpoint/2010/main" val="2248605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dirty="0"/>
              <a:t>Data types in sql</a:t>
            </a:r>
          </a:p>
        </p:txBody>
      </p:sp>
      <p:sp>
        <p:nvSpPr>
          <p:cNvPr id="3" name="Content Placeholder 2"/>
          <p:cNvSpPr>
            <a:spLocks noGrp="1"/>
          </p:cNvSpPr>
          <p:nvPr>
            <p:ph idx="1"/>
          </p:nvPr>
        </p:nvSpPr>
        <p:spPr>
          <a:xfrm>
            <a:off x="457200" y="838200"/>
            <a:ext cx="7467600" cy="4873752"/>
          </a:xfrm>
        </p:spPr>
        <p:txBody>
          <a:bodyPr/>
          <a:lstStyle/>
          <a:p>
            <a:r>
              <a:rPr lang="en-US" dirty="0"/>
              <a:t>String Data Types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14543575"/>
              </p:ext>
            </p:extLst>
          </p:nvPr>
        </p:nvGraphicFramePr>
        <p:xfrm>
          <a:off x="228600" y="1336040"/>
          <a:ext cx="8534400" cy="488188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0840">
                <a:tc>
                  <a:txBody>
                    <a:bodyPr/>
                    <a:lstStyle/>
                    <a:p>
                      <a:r>
                        <a:rPr kumimoji="0" lang="en-US" b="1" i="0" kern="1200" dirty="0">
                          <a:solidFill>
                            <a:schemeClr val="lt1"/>
                          </a:solidFill>
                          <a:effectLst/>
                          <a:latin typeface="+mn-lt"/>
                          <a:ea typeface="+mn-ea"/>
                          <a:cs typeface="+mn-cs"/>
                        </a:rPr>
                        <a:t>Data type</a:t>
                      </a:r>
                      <a:endParaRPr lang="en-US" dirty="0"/>
                    </a:p>
                  </a:txBody>
                  <a:tcPr/>
                </a:tc>
                <a:tc>
                  <a:txBody>
                    <a:bodyPr/>
                    <a:lstStyle/>
                    <a:p>
                      <a:r>
                        <a:rPr kumimoji="0" lang="en-US" b="1" i="0" kern="1200" dirty="0">
                          <a:solidFill>
                            <a:schemeClr val="lt1"/>
                          </a:solidFill>
                          <a:effectLst/>
                          <a:latin typeface="+mn-lt"/>
                          <a:ea typeface="+mn-ea"/>
                          <a:cs typeface="+mn-cs"/>
                        </a:rPr>
                        <a:t>Description</a:t>
                      </a:r>
                      <a:endParaRPr lang="en-US" dirty="0"/>
                    </a:p>
                  </a:txBody>
                  <a:tcPr/>
                </a:tc>
                <a:extLst>
                  <a:ext uri="{0D108BD9-81ED-4DB2-BD59-A6C34878D82A}">
                    <a16:rowId xmlns:a16="http://schemas.microsoft.com/office/drawing/2014/main" val="10000"/>
                  </a:ext>
                </a:extLst>
              </a:tr>
              <a:tr h="370840">
                <a:tc>
                  <a:txBody>
                    <a:bodyPr/>
                    <a:lstStyle/>
                    <a:p>
                      <a:pPr algn="l" fontAlgn="t"/>
                      <a:r>
                        <a:rPr lang="en-US" dirty="0">
                          <a:effectLst/>
                        </a:rPr>
                        <a:t>CHAR</a:t>
                      </a:r>
                    </a:p>
                  </a:txBody>
                  <a:tcPr marL="152400" marR="76200" marT="76200" marB="76200"/>
                </a:tc>
                <a:tc>
                  <a:txBody>
                    <a:bodyPr/>
                    <a:lstStyle/>
                    <a:p>
                      <a:pPr algn="l" fontAlgn="t"/>
                      <a:r>
                        <a:rPr lang="en-US" sz="1600" dirty="0">
                          <a:effectLst/>
                        </a:rPr>
                        <a:t>A FIXED length string (can contain letters, numbers, and special characters). The </a:t>
                      </a:r>
                      <a:r>
                        <a:rPr lang="en-US" sz="1600" i="1" dirty="0">
                          <a:effectLst/>
                        </a:rPr>
                        <a:t>size</a:t>
                      </a:r>
                      <a:r>
                        <a:rPr lang="en-US" sz="1600" dirty="0">
                          <a:effectLst/>
                        </a:rPr>
                        <a:t> parameter specifies the column length in characters - can be from 0 to 255. Default is 1</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sz="1600" dirty="0">
                          <a:effectLst/>
                        </a:rPr>
                        <a:t>VARCHAR(size)</a:t>
                      </a:r>
                    </a:p>
                  </a:txBody>
                  <a:tcPr marL="152400" marR="76200" marT="76200" marB="76200"/>
                </a:tc>
                <a:tc>
                  <a:txBody>
                    <a:bodyPr/>
                    <a:lstStyle/>
                    <a:p>
                      <a:pPr algn="l" fontAlgn="t"/>
                      <a:r>
                        <a:rPr lang="en-US" sz="1600" dirty="0">
                          <a:effectLst/>
                        </a:rPr>
                        <a:t>A VARIABLE length string (can contain letters, numbers, and special characters). The </a:t>
                      </a:r>
                      <a:r>
                        <a:rPr lang="en-US" sz="1600" i="1" dirty="0">
                          <a:effectLst/>
                        </a:rPr>
                        <a:t>size</a:t>
                      </a:r>
                      <a:r>
                        <a:rPr lang="en-US" sz="1600" dirty="0">
                          <a:effectLst/>
                        </a:rPr>
                        <a:t> parameter specifies the maximum column length in characters - can be from 0 to 65535</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sz="1600" dirty="0">
                          <a:effectLst/>
                        </a:rPr>
                        <a:t>LONGTEXT</a:t>
                      </a:r>
                    </a:p>
                  </a:txBody>
                  <a:tcPr marL="152400" marR="76200" marT="76200" marB="76200"/>
                </a:tc>
                <a:tc>
                  <a:txBody>
                    <a:bodyPr/>
                    <a:lstStyle/>
                    <a:p>
                      <a:pPr algn="l" fontAlgn="t"/>
                      <a:r>
                        <a:rPr lang="en-US" sz="1600" dirty="0">
                          <a:effectLst/>
                        </a:rPr>
                        <a:t>Holds a string with a maximum length of 4,294,967,295 characters</a:t>
                      </a:r>
                    </a:p>
                  </a:txBody>
                  <a:tcPr marL="76200" marR="76200" marT="76200" marB="76200"/>
                </a:tc>
                <a:extLst>
                  <a:ext uri="{0D108BD9-81ED-4DB2-BD59-A6C34878D82A}">
                    <a16:rowId xmlns:a16="http://schemas.microsoft.com/office/drawing/2014/main" val="10003"/>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US" sz="1600" kern="1200" dirty="0">
                          <a:solidFill>
                            <a:schemeClr val="dk1"/>
                          </a:solidFill>
                          <a:effectLst/>
                          <a:latin typeface="+mn-lt"/>
                          <a:ea typeface="+mn-ea"/>
                          <a:cs typeface="+mn-cs"/>
                        </a:rPr>
                        <a:t>NVARCHAR(MAX) </a:t>
                      </a:r>
                      <a:endParaRPr lang="en-US" sz="1600" dirty="0">
                        <a:effectLst/>
                      </a:endParaRPr>
                    </a:p>
                  </a:txBody>
                  <a:tcPr marL="152400" marR="76200" marT="76200" marB="76200"/>
                </a:tc>
                <a:tc>
                  <a:txBody>
                    <a:bodyPr/>
                    <a:lstStyle/>
                    <a:p>
                      <a:pPr marL="0" marR="0" lvl="1" indent="0" algn="l" defTabSz="914400" rtl="0" eaLnBrk="1" fontAlgn="t" latinLnBrk="0" hangingPunct="1">
                        <a:lnSpc>
                          <a:spcPct val="100000"/>
                        </a:lnSpc>
                        <a:spcBef>
                          <a:spcPts val="0"/>
                        </a:spcBef>
                        <a:spcAft>
                          <a:spcPts val="0"/>
                        </a:spcAft>
                        <a:buClrTx/>
                        <a:buSzTx/>
                        <a:buFontTx/>
                        <a:buNone/>
                        <a:tabLst/>
                        <a:defRPr/>
                      </a:pPr>
                      <a:r>
                        <a:rPr kumimoji="0" lang="en-US" sz="1600" kern="1200" dirty="0">
                          <a:solidFill>
                            <a:schemeClr val="dk1"/>
                          </a:solidFill>
                          <a:effectLst/>
                          <a:latin typeface="+mn-lt"/>
                          <a:ea typeface="+mn-ea"/>
                          <a:cs typeface="+mn-cs"/>
                        </a:rPr>
                        <a:t>n in nvarchar stands for Unicode characters, ex. Characters apart from English.</a:t>
                      </a:r>
                    </a:p>
                    <a:p>
                      <a:pPr algn="l" fontAlgn="t"/>
                      <a:endParaRPr lang="en-US" sz="1600" dirty="0">
                        <a:effectLst/>
                      </a:endParaRPr>
                    </a:p>
                  </a:txBody>
                  <a:tcPr marL="76200" marR="76200" marT="76200"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39008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dirty="0"/>
              <a:t>Data types in sql</a:t>
            </a:r>
          </a:p>
        </p:txBody>
      </p:sp>
      <p:sp>
        <p:nvSpPr>
          <p:cNvPr id="3" name="Content Placeholder 2"/>
          <p:cNvSpPr>
            <a:spLocks noGrp="1"/>
          </p:cNvSpPr>
          <p:nvPr>
            <p:ph idx="1"/>
          </p:nvPr>
        </p:nvSpPr>
        <p:spPr>
          <a:xfrm>
            <a:off x="457200" y="838200"/>
            <a:ext cx="7467600" cy="4873752"/>
          </a:xfrm>
        </p:spPr>
        <p:txBody>
          <a:bodyPr/>
          <a:lstStyle/>
          <a:p>
            <a:r>
              <a:rPr lang="en-US" dirty="0"/>
              <a:t>Numeric Data Types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51230937"/>
              </p:ext>
            </p:extLst>
          </p:nvPr>
        </p:nvGraphicFramePr>
        <p:xfrm>
          <a:off x="228600" y="1503680"/>
          <a:ext cx="8534400" cy="39065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370840">
                <a:tc>
                  <a:txBody>
                    <a:bodyPr/>
                    <a:lstStyle/>
                    <a:p>
                      <a:r>
                        <a:rPr kumimoji="0" lang="en-US" b="1" i="0" kern="1200" dirty="0">
                          <a:solidFill>
                            <a:schemeClr val="lt1"/>
                          </a:solidFill>
                          <a:effectLst/>
                          <a:latin typeface="+mn-lt"/>
                          <a:ea typeface="+mn-ea"/>
                          <a:cs typeface="+mn-cs"/>
                        </a:rPr>
                        <a:t>Data type</a:t>
                      </a:r>
                      <a:endParaRPr lang="en-US" dirty="0"/>
                    </a:p>
                  </a:txBody>
                  <a:tcPr/>
                </a:tc>
                <a:tc>
                  <a:txBody>
                    <a:bodyPr/>
                    <a:lstStyle/>
                    <a:p>
                      <a:r>
                        <a:rPr kumimoji="0" lang="en-US" b="1" i="0" kern="1200" dirty="0">
                          <a:solidFill>
                            <a:schemeClr val="lt1"/>
                          </a:solidFill>
                          <a:effectLst/>
                          <a:latin typeface="+mn-lt"/>
                          <a:ea typeface="+mn-ea"/>
                          <a:cs typeface="+mn-cs"/>
                        </a:rPr>
                        <a:t>Description</a:t>
                      </a:r>
                      <a:endParaRPr lang="en-US" dirty="0"/>
                    </a:p>
                  </a:txBody>
                  <a:tcPr/>
                </a:tc>
                <a:extLst>
                  <a:ext uri="{0D108BD9-81ED-4DB2-BD59-A6C34878D82A}">
                    <a16:rowId xmlns:a16="http://schemas.microsoft.com/office/drawing/2014/main" val="10000"/>
                  </a:ext>
                </a:extLst>
              </a:tr>
              <a:tr h="370840">
                <a:tc>
                  <a:txBody>
                    <a:bodyPr/>
                    <a:lstStyle/>
                    <a:p>
                      <a:pPr algn="l" fontAlgn="t"/>
                      <a:r>
                        <a:rPr lang="en-US" sz="1600">
                          <a:effectLst/>
                        </a:rPr>
                        <a:t>INT(</a:t>
                      </a:r>
                      <a:r>
                        <a:rPr lang="en-US" sz="1600" i="1">
                          <a:effectLst/>
                        </a:rPr>
                        <a:t>size</a:t>
                      </a:r>
                      <a:r>
                        <a:rPr lang="en-US" sz="1600">
                          <a:effectLst/>
                        </a:rPr>
                        <a:t>)</a:t>
                      </a:r>
                    </a:p>
                  </a:txBody>
                  <a:tcPr marL="152400" marR="76200" marT="76200" marB="76200"/>
                </a:tc>
                <a:tc>
                  <a:txBody>
                    <a:bodyPr/>
                    <a:lstStyle/>
                    <a:p>
                      <a:pPr algn="l" fontAlgn="t"/>
                      <a:r>
                        <a:rPr lang="en-US" sz="1600" dirty="0">
                          <a:effectLst/>
                        </a:rPr>
                        <a:t>A medium integer. Signed range is from -2147483648 to 2147483647. Unsigned range is from 0 to 4294967295. The </a:t>
                      </a:r>
                      <a:r>
                        <a:rPr lang="en-US" sz="1600" i="1" dirty="0">
                          <a:effectLst/>
                        </a:rPr>
                        <a:t>size</a:t>
                      </a:r>
                      <a:r>
                        <a:rPr lang="en-US" sz="1600" dirty="0">
                          <a:effectLst/>
                        </a:rPr>
                        <a:t> parameter specifies the maximum display width (which is 255)</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sz="1600">
                          <a:effectLst/>
                        </a:rPr>
                        <a:t>BIGINT(</a:t>
                      </a:r>
                      <a:r>
                        <a:rPr lang="en-US" sz="1600" i="1">
                          <a:effectLst/>
                        </a:rPr>
                        <a:t>size</a:t>
                      </a:r>
                      <a:r>
                        <a:rPr lang="en-US" sz="1600">
                          <a:effectLst/>
                        </a:rPr>
                        <a:t>)</a:t>
                      </a:r>
                    </a:p>
                  </a:txBody>
                  <a:tcPr marL="152400" marR="76200" marT="76200" marB="76200"/>
                </a:tc>
                <a:tc>
                  <a:txBody>
                    <a:bodyPr/>
                    <a:lstStyle/>
                    <a:p>
                      <a:pPr algn="l" fontAlgn="t"/>
                      <a:r>
                        <a:rPr lang="en-US" sz="1600" dirty="0">
                          <a:effectLst/>
                        </a:rPr>
                        <a:t>A large integer. Signed range is from -9223372036854775808 to 9223372036854775807. Unsigned range is from 0 to 18446744073709551615. The </a:t>
                      </a:r>
                      <a:r>
                        <a:rPr lang="en-US" sz="1600" i="1" dirty="0">
                          <a:effectLst/>
                        </a:rPr>
                        <a:t>size</a:t>
                      </a:r>
                      <a:r>
                        <a:rPr lang="en-US" sz="1600" dirty="0">
                          <a:effectLst/>
                        </a:rPr>
                        <a:t> parameter specifies the maximum display width (which is 255)</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sz="1600" dirty="0">
                          <a:effectLst/>
                        </a:rPr>
                        <a:t>FLOAT(</a:t>
                      </a:r>
                      <a:r>
                        <a:rPr lang="en-US" sz="1600" i="1" dirty="0">
                          <a:effectLst/>
                        </a:rPr>
                        <a:t>size</a:t>
                      </a:r>
                      <a:r>
                        <a:rPr lang="en-US" sz="1600" dirty="0">
                          <a:effectLst/>
                        </a:rPr>
                        <a:t>)</a:t>
                      </a:r>
                    </a:p>
                  </a:txBody>
                  <a:tcPr marL="152400" marR="76200" marT="76200" marB="76200"/>
                </a:tc>
                <a:tc>
                  <a:txBody>
                    <a:bodyPr/>
                    <a:lstStyle/>
                    <a:p>
                      <a:pPr algn="l" fontAlgn="t"/>
                      <a:r>
                        <a:rPr lang="en-US" sz="1600" dirty="0">
                          <a:effectLst/>
                        </a:rPr>
                        <a:t>A floating point number. The total number of digits is specified in </a:t>
                      </a:r>
                      <a:r>
                        <a:rPr lang="en-US" sz="1600" i="1" dirty="0">
                          <a:effectLst/>
                        </a:rPr>
                        <a:t>size</a:t>
                      </a:r>
                      <a:r>
                        <a:rPr lang="en-US" sz="1600" dirty="0">
                          <a:effectLst/>
                        </a:rPr>
                        <a:t>. </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sz="1600" dirty="0">
                          <a:effectLst/>
                        </a:rPr>
                        <a:t>DOUBLE(</a:t>
                      </a:r>
                      <a:r>
                        <a:rPr lang="en-US" sz="1600" i="1" dirty="0">
                          <a:effectLst/>
                        </a:rPr>
                        <a:t>size</a:t>
                      </a:r>
                      <a:r>
                        <a:rPr lang="en-US" sz="1600" dirty="0">
                          <a:effectLst/>
                        </a:rPr>
                        <a:t>)</a:t>
                      </a:r>
                    </a:p>
                  </a:txBody>
                  <a:tcPr marL="152400" marR="76200" marT="76200" marB="76200"/>
                </a:tc>
                <a:tc>
                  <a:txBody>
                    <a:bodyPr/>
                    <a:lstStyle/>
                    <a:p>
                      <a:pPr algn="l" fontAlgn="t"/>
                      <a:r>
                        <a:rPr lang="en-US" sz="1600" dirty="0">
                          <a:effectLst/>
                        </a:rPr>
                        <a:t>A normal-size floating point number. The total number of digits is specified in </a:t>
                      </a:r>
                      <a:r>
                        <a:rPr lang="en-US" sz="1600" i="1" dirty="0">
                          <a:effectLst/>
                        </a:rPr>
                        <a:t>size</a:t>
                      </a:r>
                      <a:r>
                        <a:rPr lang="en-US" sz="1600" dirty="0">
                          <a:effectLst/>
                        </a:rPr>
                        <a:t>. </a:t>
                      </a:r>
                    </a:p>
                  </a:txBody>
                  <a:tcPr marL="76200" marR="76200" marT="76200"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97438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a:t>Data types in sql</a:t>
            </a:r>
          </a:p>
        </p:txBody>
      </p:sp>
      <p:sp>
        <p:nvSpPr>
          <p:cNvPr id="3" name="Content Placeholder 2"/>
          <p:cNvSpPr>
            <a:spLocks noGrp="1"/>
          </p:cNvSpPr>
          <p:nvPr>
            <p:ph idx="1"/>
          </p:nvPr>
        </p:nvSpPr>
        <p:spPr>
          <a:xfrm>
            <a:off x="457200" y="838200"/>
            <a:ext cx="7467600" cy="4873752"/>
          </a:xfrm>
        </p:spPr>
        <p:txBody>
          <a:bodyPr/>
          <a:lstStyle/>
          <a:p>
            <a:r>
              <a:rPr lang="en-US" dirty="0"/>
              <a:t>Date and Time Data Types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56733568"/>
              </p:ext>
            </p:extLst>
          </p:nvPr>
        </p:nvGraphicFramePr>
        <p:xfrm>
          <a:off x="228600" y="1503680"/>
          <a:ext cx="8534400" cy="36626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370840">
                <a:tc>
                  <a:txBody>
                    <a:bodyPr/>
                    <a:lstStyle/>
                    <a:p>
                      <a:r>
                        <a:rPr kumimoji="0" lang="en-US" b="1" i="0" kern="1200" dirty="0">
                          <a:solidFill>
                            <a:schemeClr val="lt1"/>
                          </a:solidFill>
                          <a:effectLst/>
                          <a:latin typeface="+mn-lt"/>
                          <a:ea typeface="+mn-ea"/>
                          <a:cs typeface="+mn-cs"/>
                        </a:rPr>
                        <a:t>Data type</a:t>
                      </a:r>
                      <a:endParaRPr lang="en-US" dirty="0"/>
                    </a:p>
                  </a:txBody>
                  <a:tcPr/>
                </a:tc>
                <a:tc>
                  <a:txBody>
                    <a:bodyPr/>
                    <a:lstStyle/>
                    <a:p>
                      <a:r>
                        <a:rPr kumimoji="0" lang="en-US" b="1" i="0" kern="1200" dirty="0">
                          <a:solidFill>
                            <a:schemeClr val="lt1"/>
                          </a:solidFill>
                          <a:effectLst/>
                          <a:latin typeface="+mn-lt"/>
                          <a:ea typeface="+mn-ea"/>
                          <a:cs typeface="+mn-cs"/>
                        </a:rPr>
                        <a:t>Description</a:t>
                      </a:r>
                      <a:endParaRPr lang="en-US" dirty="0"/>
                    </a:p>
                  </a:txBody>
                  <a:tcPr/>
                </a:tc>
                <a:extLst>
                  <a:ext uri="{0D108BD9-81ED-4DB2-BD59-A6C34878D82A}">
                    <a16:rowId xmlns:a16="http://schemas.microsoft.com/office/drawing/2014/main" val="10000"/>
                  </a:ext>
                </a:extLst>
              </a:tr>
              <a:tr h="370840">
                <a:tc>
                  <a:txBody>
                    <a:bodyPr/>
                    <a:lstStyle/>
                    <a:p>
                      <a:pPr algn="l" fontAlgn="t"/>
                      <a:r>
                        <a:rPr lang="en-US" sz="1600">
                          <a:effectLst/>
                        </a:rPr>
                        <a:t>DATE</a:t>
                      </a:r>
                    </a:p>
                  </a:txBody>
                  <a:tcPr marL="152400" marR="76200" marT="76200" marB="76200"/>
                </a:tc>
                <a:tc>
                  <a:txBody>
                    <a:bodyPr/>
                    <a:lstStyle/>
                    <a:p>
                      <a:pPr algn="l" fontAlgn="t"/>
                      <a:r>
                        <a:rPr lang="en-US" sz="1600" dirty="0">
                          <a:effectLst/>
                        </a:rPr>
                        <a:t>A date. Format: YYYY-MM-DD. The supported range is from '1000-01-01' to '9999-12-31'</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sz="1600">
                          <a:effectLst/>
                        </a:rPr>
                        <a:t>DATETIME(</a:t>
                      </a:r>
                      <a:r>
                        <a:rPr lang="en-US" sz="1600" i="1">
                          <a:effectLst/>
                        </a:rPr>
                        <a:t>fsp</a:t>
                      </a:r>
                      <a:r>
                        <a:rPr lang="en-US" sz="1600">
                          <a:effectLst/>
                        </a:rPr>
                        <a:t>)</a:t>
                      </a:r>
                    </a:p>
                  </a:txBody>
                  <a:tcPr marL="152400" marR="76200" marT="76200" marB="76200"/>
                </a:tc>
                <a:tc>
                  <a:txBody>
                    <a:bodyPr/>
                    <a:lstStyle/>
                    <a:p>
                      <a:pPr algn="l" fontAlgn="t"/>
                      <a:r>
                        <a:rPr lang="en-US" sz="1600" dirty="0">
                          <a:effectLst/>
                        </a:rPr>
                        <a:t>A date and time combination. Format: YYYY-MM-DD </a:t>
                      </a:r>
                      <a:r>
                        <a:rPr lang="en-US" sz="1600" dirty="0" err="1">
                          <a:effectLst/>
                        </a:rPr>
                        <a:t>hh:mm:ss</a:t>
                      </a:r>
                      <a:r>
                        <a:rPr lang="en-US" sz="1600" dirty="0">
                          <a:effectLst/>
                        </a:rPr>
                        <a:t>. The supported range is from '1000-01-01 00:00:00' to '9999-12-31 23:59:59'. Adding DEFAULT and ON UPDATE in the column definition to get automatic initialization and updating to the current date and time</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sz="1600">
                          <a:effectLst/>
                        </a:rPr>
                        <a:t>TIME(</a:t>
                      </a:r>
                      <a:r>
                        <a:rPr lang="en-US" sz="1600" i="1">
                          <a:effectLst/>
                        </a:rPr>
                        <a:t>fsp</a:t>
                      </a:r>
                      <a:r>
                        <a:rPr lang="en-US" sz="1600">
                          <a:effectLst/>
                        </a:rPr>
                        <a:t>)</a:t>
                      </a:r>
                    </a:p>
                  </a:txBody>
                  <a:tcPr marL="152400" marR="76200" marT="76200" marB="76200"/>
                </a:tc>
                <a:tc>
                  <a:txBody>
                    <a:bodyPr/>
                    <a:lstStyle/>
                    <a:p>
                      <a:pPr algn="l" fontAlgn="t"/>
                      <a:r>
                        <a:rPr lang="en-US" sz="1600" dirty="0">
                          <a:effectLst/>
                        </a:rPr>
                        <a:t>A time. Format: </a:t>
                      </a:r>
                      <a:r>
                        <a:rPr lang="en-US" sz="1600" dirty="0" err="1">
                          <a:effectLst/>
                        </a:rPr>
                        <a:t>hh:mm:ss</a:t>
                      </a:r>
                      <a:r>
                        <a:rPr lang="en-US" sz="1600" dirty="0">
                          <a:effectLst/>
                        </a:rPr>
                        <a:t>. The supported range is from '-838:59:59' to '838:59:59'</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sz="1600">
                          <a:effectLst/>
                        </a:rPr>
                        <a:t>YEAR</a:t>
                      </a:r>
                    </a:p>
                  </a:txBody>
                  <a:tcPr marL="152400" marR="76200" marT="76200" marB="76200"/>
                </a:tc>
                <a:tc>
                  <a:txBody>
                    <a:bodyPr/>
                    <a:lstStyle/>
                    <a:p>
                      <a:pPr algn="l" fontAlgn="t"/>
                      <a:r>
                        <a:rPr lang="en-US" sz="1600" dirty="0">
                          <a:effectLst/>
                        </a:rPr>
                        <a:t>A year in four-digit format. Values allowed in four-digit format: 1901 to 2155, and 0000.</a:t>
                      </a:r>
                    </a:p>
                  </a:txBody>
                  <a:tcPr marL="76200" marR="76200" marT="76200"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27621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dirty="0"/>
              <a:t>Data sub language</a:t>
            </a:r>
          </a:p>
        </p:txBody>
      </p:sp>
      <p:sp>
        <p:nvSpPr>
          <p:cNvPr id="3" name="Content Placeholder 2"/>
          <p:cNvSpPr>
            <a:spLocks noGrp="1"/>
          </p:cNvSpPr>
          <p:nvPr>
            <p:ph idx="1"/>
          </p:nvPr>
        </p:nvSpPr>
        <p:spPr>
          <a:xfrm>
            <a:off x="457200" y="838200"/>
            <a:ext cx="7467600" cy="4873752"/>
          </a:xfrm>
        </p:spPr>
        <p:txBody>
          <a:bodyPr/>
          <a:lstStyle/>
          <a:p>
            <a:pPr marL="0" lvl="0" indent="0">
              <a:buNone/>
            </a:pPr>
            <a:r>
              <a:rPr lang="en-US" b="1" dirty="0"/>
              <a:t>SQL Queries Categories -</a:t>
            </a:r>
            <a:endParaRPr lang="en-US" dirty="0"/>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07202113"/>
              </p:ext>
            </p:extLst>
          </p:nvPr>
        </p:nvGraphicFramePr>
        <p:xfrm>
          <a:off x="152400" y="1600201"/>
          <a:ext cx="8534401" cy="3459100"/>
        </p:xfrm>
        <a:graphic>
          <a:graphicData uri="http://schemas.openxmlformats.org/drawingml/2006/table">
            <a:tbl>
              <a:tblPr firstRow="1" firstCol="1" bandRow="1">
                <a:tableStyleId>{B301B821-A1FF-4177-AEE7-76D212191A09}</a:tableStyleId>
              </a:tblPr>
              <a:tblGrid>
                <a:gridCol w="2220897">
                  <a:extLst>
                    <a:ext uri="{9D8B030D-6E8A-4147-A177-3AD203B41FA5}">
                      <a16:colId xmlns:a16="http://schemas.microsoft.com/office/drawing/2014/main" val="20000"/>
                    </a:ext>
                  </a:extLst>
                </a:gridCol>
                <a:gridCol w="2064138">
                  <a:extLst>
                    <a:ext uri="{9D8B030D-6E8A-4147-A177-3AD203B41FA5}">
                      <a16:colId xmlns:a16="http://schemas.microsoft.com/office/drawing/2014/main" val="20001"/>
                    </a:ext>
                  </a:extLst>
                </a:gridCol>
                <a:gridCol w="2028469">
                  <a:extLst>
                    <a:ext uri="{9D8B030D-6E8A-4147-A177-3AD203B41FA5}">
                      <a16:colId xmlns:a16="http://schemas.microsoft.com/office/drawing/2014/main" val="20002"/>
                    </a:ext>
                  </a:extLst>
                </a:gridCol>
                <a:gridCol w="2220897">
                  <a:extLst>
                    <a:ext uri="{9D8B030D-6E8A-4147-A177-3AD203B41FA5}">
                      <a16:colId xmlns:a16="http://schemas.microsoft.com/office/drawing/2014/main" val="20003"/>
                    </a:ext>
                  </a:extLst>
                </a:gridCol>
              </a:tblGrid>
              <a:tr h="1035487">
                <a:tc>
                  <a:txBody>
                    <a:bodyPr/>
                    <a:lstStyle/>
                    <a:p>
                      <a:pPr marL="0" marR="0" algn="ctr">
                        <a:lnSpc>
                          <a:spcPct val="115000"/>
                        </a:lnSpc>
                        <a:spcBef>
                          <a:spcPts val="0"/>
                        </a:spcBef>
                        <a:spcAft>
                          <a:spcPts val="0"/>
                        </a:spcAft>
                        <a:tabLst>
                          <a:tab pos="753745" algn="l"/>
                        </a:tabLst>
                      </a:pPr>
                      <a:r>
                        <a:rPr lang="en-US" sz="1400" dirty="0">
                          <a:effectLst/>
                        </a:rPr>
                        <a:t>Data Definition Lang.</a:t>
                      </a:r>
                    </a:p>
                    <a:p>
                      <a:pPr marL="0" marR="0" algn="ctr">
                        <a:lnSpc>
                          <a:spcPct val="115000"/>
                        </a:lnSpc>
                        <a:spcBef>
                          <a:spcPts val="0"/>
                        </a:spcBef>
                        <a:spcAft>
                          <a:spcPts val="0"/>
                        </a:spcAft>
                        <a:tabLst>
                          <a:tab pos="753745" algn="l"/>
                        </a:tabLst>
                      </a:pPr>
                      <a:r>
                        <a:rPr lang="en-US" sz="1400" dirty="0">
                          <a:effectLst/>
                        </a:rPr>
                        <a:t>(DDL)</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tabLst>
                          <a:tab pos="753745" algn="l"/>
                        </a:tabLst>
                      </a:pPr>
                      <a:r>
                        <a:rPr lang="en-US" sz="1400">
                          <a:effectLst/>
                        </a:rPr>
                        <a:t>Data Manipulation</a:t>
                      </a:r>
                    </a:p>
                    <a:p>
                      <a:pPr marL="0" marR="0" algn="ctr">
                        <a:lnSpc>
                          <a:spcPct val="115000"/>
                        </a:lnSpc>
                        <a:spcBef>
                          <a:spcPts val="0"/>
                        </a:spcBef>
                        <a:spcAft>
                          <a:spcPts val="0"/>
                        </a:spcAft>
                        <a:tabLst>
                          <a:tab pos="753745" algn="l"/>
                        </a:tabLst>
                      </a:pPr>
                      <a:r>
                        <a:rPr lang="en-US" sz="1400">
                          <a:effectLst/>
                        </a:rPr>
                        <a:t>(DML)</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tabLst>
                          <a:tab pos="753745" algn="l"/>
                        </a:tabLst>
                      </a:pPr>
                      <a:r>
                        <a:rPr lang="en-US" sz="1400">
                          <a:effectLst/>
                        </a:rPr>
                        <a:t>Data Control</a:t>
                      </a:r>
                    </a:p>
                    <a:p>
                      <a:pPr marL="0" marR="0" algn="ctr">
                        <a:lnSpc>
                          <a:spcPct val="115000"/>
                        </a:lnSpc>
                        <a:spcBef>
                          <a:spcPts val="0"/>
                        </a:spcBef>
                        <a:spcAft>
                          <a:spcPts val="0"/>
                        </a:spcAft>
                        <a:tabLst>
                          <a:tab pos="753745" algn="l"/>
                        </a:tabLst>
                      </a:pPr>
                      <a:r>
                        <a:rPr lang="en-US" sz="1400">
                          <a:effectLst/>
                        </a:rPr>
                        <a:t>(DCL)</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tabLst>
                          <a:tab pos="753745" algn="l"/>
                        </a:tabLst>
                      </a:pPr>
                      <a:r>
                        <a:rPr lang="en-US" sz="1400" dirty="0">
                          <a:effectLst/>
                        </a:rPr>
                        <a:t>Data Query Language</a:t>
                      </a:r>
                    </a:p>
                    <a:p>
                      <a:pPr marL="0" marR="0" algn="ctr">
                        <a:lnSpc>
                          <a:spcPct val="115000"/>
                        </a:lnSpc>
                        <a:spcBef>
                          <a:spcPts val="0"/>
                        </a:spcBef>
                        <a:spcAft>
                          <a:spcPts val="0"/>
                        </a:spcAft>
                        <a:tabLst>
                          <a:tab pos="753745" algn="l"/>
                        </a:tabLst>
                      </a:pPr>
                      <a:r>
                        <a:rPr lang="en-US" sz="1400" dirty="0">
                          <a:effectLst/>
                          <a:latin typeface="Calibri"/>
                          <a:ea typeface="Calibri"/>
                          <a:cs typeface="Times New Roman"/>
                        </a:rPr>
                        <a:t>(DQL)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35487">
                <a:tc>
                  <a:txBody>
                    <a:bodyPr/>
                    <a:lstStyle/>
                    <a:p>
                      <a:pPr marL="0" marR="0" algn="ctr">
                        <a:lnSpc>
                          <a:spcPct val="115000"/>
                        </a:lnSpc>
                        <a:spcBef>
                          <a:spcPts val="0"/>
                        </a:spcBef>
                        <a:spcAft>
                          <a:spcPts val="0"/>
                        </a:spcAft>
                        <a:tabLst>
                          <a:tab pos="753745" algn="l"/>
                        </a:tabLst>
                      </a:pPr>
                      <a:r>
                        <a:rPr lang="en-US" sz="1400" b="1" dirty="0">
                          <a:effectLst/>
                        </a:rPr>
                        <a:t>Deals with Database, How data will resides</a:t>
                      </a:r>
                      <a:endParaRPr lang="en-US" sz="1400" b="1"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tabLst>
                          <a:tab pos="753745" algn="l"/>
                        </a:tabLst>
                      </a:pPr>
                      <a:r>
                        <a:rPr lang="en-US" sz="1400" b="1" dirty="0">
                          <a:effectLst/>
                        </a:rPr>
                        <a:t>Deals with data manipulation, very common operations</a:t>
                      </a:r>
                      <a:endParaRPr lang="en-US" sz="1400" b="1"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tabLst>
                          <a:tab pos="753745" algn="l"/>
                        </a:tabLst>
                      </a:pPr>
                      <a:r>
                        <a:rPr lang="en-US" sz="1400" b="1">
                          <a:effectLst/>
                        </a:rPr>
                        <a:t>Deals with control system of database like grant, revoke</a:t>
                      </a:r>
                      <a:endParaRPr lang="en-US" sz="1400" b="1">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tabLst>
                          <a:tab pos="753745" algn="l"/>
                        </a:tabLst>
                      </a:pPr>
                      <a:r>
                        <a:rPr lang="en-US" sz="1400" b="1" dirty="0">
                          <a:effectLst/>
                        </a:rPr>
                        <a:t>Deals with querying database</a:t>
                      </a:r>
                      <a:endParaRPr lang="en-US" sz="1400" b="1"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388126">
                <a:tc>
                  <a:txBody>
                    <a:bodyPr/>
                    <a:lstStyle/>
                    <a:p>
                      <a:pPr marL="342900" marR="0" lvl="0" indent="-342900" algn="l">
                        <a:lnSpc>
                          <a:spcPct val="115000"/>
                        </a:lnSpc>
                        <a:spcBef>
                          <a:spcPts val="0"/>
                        </a:spcBef>
                        <a:spcAft>
                          <a:spcPts val="0"/>
                        </a:spcAft>
                        <a:buFont typeface="Symbol"/>
                        <a:buChar char=""/>
                        <a:tabLst>
                          <a:tab pos="753745" algn="l"/>
                        </a:tabLst>
                      </a:pPr>
                      <a:r>
                        <a:rPr lang="en-US" sz="1400">
                          <a:effectLst/>
                        </a:rPr>
                        <a:t>Create</a:t>
                      </a:r>
                    </a:p>
                    <a:p>
                      <a:pPr marL="342900" marR="0" lvl="0" indent="-342900" algn="l">
                        <a:lnSpc>
                          <a:spcPct val="115000"/>
                        </a:lnSpc>
                        <a:spcBef>
                          <a:spcPts val="0"/>
                        </a:spcBef>
                        <a:spcAft>
                          <a:spcPts val="0"/>
                        </a:spcAft>
                        <a:buFont typeface="Symbol"/>
                        <a:buChar char=""/>
                        <a:tabLst>
                          <a:tab pos="753745" algn="l"/>
                        </a:tabLst>
                      </a:pPr>
                      <a:r>
                        <a:rPr lang="en-US" sz="1400">
                          <a:effectLst/>
                        </a:rPr>
                        <a:t>Alter</a:t>
                      </a:r>
                    </a:p>
                    <a:p>
                      <a:pPr marL="342900" marR="0" lvl="0" indent="-342900" algn="l">
                        <a:lnSpc>
                          <a:spcPct val="115000"/>
                        </a:lnSpc>
                        <a:spcBef>
                          <a:spcPts val="0"/>
                        </a:spcBef>
                        <a:spcAft>
                          <a:spcPts val="0"/>
                        </a:spcAft>
                        <a:buFont typeface="Symbol"/>
                        <a:buChar char=""/>
                        <a:tabLst>
                          <a:tab pos="753745" algn="l"/>
                        </a:tabLst>
                      </a:pPr>
                      <a:r>
                        <a:rPr lang="en-US" sz="1400">
                          <a:effectLst/>
                        </a:rPr>
                        <a:t>Drop</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a:lnSpc>
                          <a:spcPct val="115000"/>
                        </a:lnSpc>
                        <a:spcBef>
                          <a:spcPts val="0"/>
                        </a:spcBef>
                        <a:spcAft>
                          <a:spcPts val="0"/>
                        </a:spcAft>
                        <a:buFont typeface="Symbol"/>
                        <a:buChar char=""/>
                        <a:tabLst>
                          <a:tab pos="753745" algn="l"/>
                        </a:tabLst>
                      </a:pPr>
                      <a:r>
                        <a:rPr lang="en-US" sz="1400" dirty="0">
                          <a:effectLst/>
                        </a:rPr>
                        <a:t>Insert</a:t>
                      </a:r>
                    </a:p>
                    <a:p>
                      <a:pPr marL="342900" marR="0" lvl="0" indent="-342900" algn="l">
                        <a:lnSpc>
                          <a:spcPct val="115000"/>
                        </a:lnSpc>
                        <a:spcBef>
                          <a:spcPts val="0"/>
                        </a:spcBef>
                        <a:spcAft>
                          <a:spcPts val="0"/>
                        </a:spcAft>
                        <a:buFont typeface="Symbol"/>
                        <a:buChar char=""/>
                        <a:tabLst>
                          <a:tab pos="753745" algn="l"/>
                        </a:tabLst>
                      </a:pPr>
                      <a:r>
                        <a:rPr lang="en-US" sz="1400" dirty="0">
                          <a:effectLst/>
                        </a:rPr>
                        <a:t>Update</a:t>
                      </a:r>
                    </a:p>
                    <a:p>
                      <a:pPr marL="342900" marR="0" lvl="0" indent="-342900" algn="l">
                        <a:lnSpc>
                          <a:spcPct val="115000"/>
                        </a:lnSpc>
                        <a:spcBef>
                          <a:spcPts val="0"/>
                        </a:spcBef>
                        <a:spcAft>
                          <a:spcPts val="0"/>
                        </a:spcAft>
                        <a:buFont typeface="Symbol"/>
                        <a:buChar char=""/>
                        <a:tabLst>
                          <a:tab pos="753745" algn="l"/>
                        </a:tabLst>
                      </a:pPr>
                      <a:r>
                        <a:rPr lang="en-US" sz="1400" dirty="0">
                          <a:effectLst/>
                        </a:rPr>
                        <a:t>Delete</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a:lnSpc>
                          <a:spcPct val="115000"/>
                        </a:lnSpc>
                        <a:spcBef>
                          <a:spcPts val="0"/>
                        </a:spcBef>
                        <a:spcAft>
                          <a:spcPts val="0"/>
                        </a:spcAft>
                        <a:buFont typeface="Symbol"/>
                        <a:buChar char=""/>
                        <a:tabLst>
                          <a:tab pos="753745" algn="l"/>
                        </a:tabLst>
                      </a:pPr>
                      <a:r>
                        <a:rPr lang="en-US" sz="1400" dirty="0">
                          <a:effectLst/>
                        </a:rPr>
                        <a:t>Grant</a:t>
                      </a:r>
                    </a:p>
                    <a:p>
                      <a:pPr marL="342900" marR="0" lvl="0" indent="-342900" algn="l">
                        <a:lnSpc>
                          <a:spcPct val="115000"/>
                        </a:lnSpc>
                        <a:spcBef>
                          <a:spcPts val="0"/>
                        </a:spcBef>
                        <a:spcAft>
                          <a:spcPts val="0"/>
                        </a:spcAft>
                        <a:buFont typeface="Symbol"/>
                        <a:buChar char=""/>
                        <a:tabLst>
                          <a:tab pos="753745" algn="l"/>
                        </a:tabLst>
                      </a:pPr>
                      <a:r>
                        <a:rPr lang="en-US" sz="1400" dirty="0">
                          <a:effectLst/>
                        </a:rPr>
                        <a:t>Invoke</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a:lnSpc>
                          <a:spcPct val="115000"/>
                        </a:lnSpc>
                        <a:spcBef>
                          <a:spcPts val="0"/>
                        </a:spcBef>
                        <a:spcAft>
                          <a:spcPts val="0"/>
                        </a:spcAft>
                        <a:buFont typeface="Symbol"/>
                        <a:buChar char=""/>
                        <a:tabLst>
                          <a:tab pos="753745" algn="l"/>
                        </a:tabLst>
                      </a:pPr>
                      <a:r>
                        <a:rPr lang="en-US" sz="1400" dirty="0">
                          <a:effectLst/>
                        </a:rPr>
                        <a:t>select</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67126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(Data definition language)</a:t>
            </a:r>
          </a:p>
        </p:txBody>
      </p:sp>
      <p:sp>
        <p:nvSpPr>
          <p:cNvPr id="3" name="Content Placeholder 2"/>
          <p:cNvSpPr>
            <a:spLocks noGrp="1"/>
          </p:cNvSpPr>
          <p:nvPr>
            <p:ph idx="1"/>
          </p:nvPr>
        </p:nvSpPr>
        <p:spPr/>
        <p:txBody>
          <a:bodyPr>
            <a:normAutofit fontScale="92500" lnSpcReduction="20000"/>
          </a:bodyPr>
          <a:lstStyle/>
          <a:p>
            <a:r>
              <a:rPr lang="en-US" dirty="0"/>
              <a:t>There are three keywords use for data definition language.</a:t>
            </a:r>
          </a:p>
          <a:p>
            <a:pPr lvl="1"/>
            <a:r>
              <a:rPr lang="en-US" dirty="0"/>
              <a:t>Create</a:t>
            </a:r>
          </a:p>
          <a:p>
            <a:pPr lvl="1"/>
            <a:r>
              <a:rPr lang="en-US" dirty="0"/>
              <a:t>Alter </a:t>
            </a:r>
          </a:p>
          <a:p>
            <a:pPr lvl="1"/>
            <a:r>
              <a:rPr lang="en-US" dirty="0"/>
              <a:t>Drop</a:t>
            </a:r>
          </a:p>
          <a:p>
            <a:pPr marL="401638" lvl="1" indent="-342900">
              <a:buFont typeface="Courier New" panose="02070309020205020404" pitchFamily="49" charset="0"/>
              <a:buChar char="o"/>
            </a:pPr>
            <a:r>
              <a:rPr lang="en-US" sz="2400" dirty="0"/>
              <a:t>Create </a:t>
            </a:r>
            <a:r>
              <a:rPr lang="en-US" sz="2400" dirty="0">
                <a:sym typeface="Wingdings" panose="05000000000000000000" pitchFamily="2" charset="2"/>
              </a:rPr>
              <a:t> </a:t>
            </a:r>
          </a:p>
          <a:p>
            <a:pPr marL="675958" lvl="2" indent="-342900">
              <a:buFont typeface="Courier New" panose="02070309020205020404" pitchFamily="49" charset="0"/>
              <a:buChar char="o"/>
            </a:pPr>
            <a:r>
              <a:rPr lang="en-US" dirty="0">
                <a:sym typeface="Wingdings" panose="05000000000000000000" pitchFamily="2" charset="2"/>
              </a:rPr>
              <a:t>It is use to create database and table into database. </a:t>
            </a:r>
          </a:p>
          <a:p>
            <a:pPr marL="675958" lvl="2" indent="-342900">
              <a:buFont typeface="Courier New" panose="02070309020205020404" pitchFamily="49" charset="0"/>
              <a:buChar char="o"/>
            </a:pPr>
            <a:r>
              <a:rPr lang="en-US" dirty="0">
                <a:sym typeface="Wingdings" panose="05000000000000000000" pitchFamily="2" charset="2"/>
              </a:rPr>
              <a:t>Syntax</a:t>
            </a:r>
          </a:p>
          <a:p>
            <a:pPr marL="675958" lvl="2" indent="-342900">
              <a:buFont typeface="+mj-lt"/>
              <a:buAutoNum type="arabicPeriod"/>
            </a:pPr>
            <a:r>
              <a:rPr lang="en-US" dirty="0">
                <a:sym typeface="Wingdings" panose="05000000000000000000" pitchFamily="2" charset="2"/>
              </a:rPr>
              <a:t>Create database </a:t>
            </a:r>
            <a:r>
              <a:rPr lang="en-US" dirty="0" err="1">
                <a:sym typeface="Wingdings" panose="05000000000000000000" pitchFamily="2" charset="2"/>
              </a:rPr>
              <a:t>database_Name</a:t>
            </a:r>
            <a:r>
              <a:rPr lang="en-US" dirty="0">
                <a:sym typeface="Wingdings" panose="05000000000000000000" pitchFamily="2" charset="2"/>
              </a:rPr>
              <a:t>;</a:t>
            </a:r>
          </a:p>
          <a:p>
            <a:pPr marL="333058" lvl="2" indent="0">
              <a:buNone/>
            </a:pPr>
            <a:endParaRPr lang="en-US" dirty="0">
              <a:sym typeface="Wingdings" panose="05000000000000000000" pitchFamily="2" charset="2"/>
            </a:endParaRPr>
          </a:p>
          <a:p>
            <a:pPr marL="675958" lvl="2" indent="-342900">
              <a:buFont typeface="+mj-lt"/>
              <a:buAutoNum type="arabicPeriod"/>
            </a:pPr>
            <a:r>
              <a:rPr lang="en-US" dirty="0">
                <a:sym typeface="Wingdings" panose="05000000000000000000" pitchFamily="2" charset="2"/>
              </a:rPr>
              <a:t>Create table table_Name{</a:t>
            </a:r>
          </a:p>
          <a:p>
            <a:pPr marL="682625" lvl="2" indent="0">
              <a:buNone/>
            </a:pPr>
            <a:r>
              <a:rPr lang="en-US" dirty="0">
                <a:sym typeface="Wingdings" panose="05000000000000000000" pitchFamily="2" charset="2"/>
              </a:rPr>
              <a:t>Attributes……..</a:t>
            </a:r>
          </a:p>
          <a:p>
            <a:pPr marL="682625" lvl="2" indent="0">
              <a:buNone/>
            </a:pPr>
            <a:r>
              <a:rPr lang="en-US" dirty="0">
                <a:sym typeface="Wingdings" panose="05000000000000000000" pitchFamily="2" charset="2"/>
              </a:rPr>
              <a:t>}</a:t>
            </a:r>
          </a:p>
          <a:p>
            <a:pPr marL="401638" lvl="1" indent="-342900">
              <a:buFont typeface="Courier New" panose="02070309020205020404" pitchFamily="49" charset="0"/>
              <a:buChar char="o"/>
            </a:pPr>
            <a:endParaRPr lang="en-US" sz="2400" dirty="0"/>
          </a:p>
        </p:txBody>
      </p:sp>
    </p:spTree>
    <p:extLst>
      <p:ext uri="{BB962C8B-B14F-4D97-AF65-F5344CB8AC3E}">
        <p14:creationId xmlns:p14="http://schemas.microsoft.com/office/powerpoint/2010/main" val="869854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Ddl</a:t>
            </a:r>
            <a:r>
              <a:rPr lang="en-US" dirty="0"/>
              <a:t> (Data definition language)</a:t>
            </a:r>
          </a:p>
        </p:txBody>
      </p:sp>
      <p:sp>
        <p:nvSpPr>
          <p:cNvPr id="3" name="Content Placeholder 2"/>
          <p:cNvSpPr>
            <a:spLocks noGrp="1"/>
          </p:cNvSpPr>
          <p:nvPr>
            <p:ph idx="1"/>
          </p:nvPr>
        </p:nvSpPr>
        <p:spPr/>
        <p:txBody>
          <a:bodyPr>
            <a:normAutofit fontScale="92500" lnSpcReduction="10000"/>
          </a:bodyPr>
          <a:lstStyle/>
          <a:p>
            <a:pPr marL="401638" lvl="1" indent="-342900">
              <a:buFont typeface="Courier New" panose="02070309020205020404" pitchFamily="49" charset="0"/>
              <a:buChar char="o"/>
            </a:pPr>
            <a:r>
              <a:rPr lang="en-US" sz="2800" b="1" dirty="0"/>
              <a:t>Alter</a:t>
            </a:r>
            <a:r>
              <a:rPr lang="en-US" sz="2400" dirty="0"/>
              <a:t> </a:t>
            </a:r>
            <a:r>
              <a:rPr lang="en-US" sz="2400" dirty="0">
                <a:sym typeface="Wingdings" panose="05000000000000000000" pitchFamily="2" charset="2"/>
              </a:rPr>
              <a:t> </a:t>
            </a:r>
          </a:p>
          <a:p>
            <a:pPr lvl="1"/>
            <a:r>
              <a:rPr lang="en-US" sz="2400" b="1" dirty="0"/>
              <a:t>Add Column-</a:t>
            </a:r>
            <a:r>
              <a:rPr lang="en-US" sz="2400" dirty="0"/>
              <a:t> </a:t>
            </a:r>
            <a:r>
              <a:rPr lang="en-US" sz="2400" dirty="0">
                <a:solidFill>
                  <a:srgbClr val="FF0000"/>
                </a:solidFill>
              </a:rPr>
              <a:t>alter table Customer add </a:t>
            </a:r>
            <a:r>
              <a:rPr lang="en-US" sz="2400" dirty="0" err="1">
                <a:solidFill>
                  <a:srgbClr val="FF0000"/>
                </a:solidFill>
              </a:rPr>
              <a:t>custAddress</a:t>
            </a:r>
            <a:r>
              <a:rPr lang="en-US" sz="2400" dirty="0">
                <a:solidFill>
                  <a:srgbClr val="FF0000"/>
                </a:solidFill>
              </a:rPr>
              <a:t> varchar(50); </a:t>
            </a:r>
            <a:r>
              <a:rPr lang="en-US" sz="2400" dirty="0"/>
              <a:t>this will add a column </a:t>
            </a:r>
            <a:r>
              <a:rPr lang="en-US" sz="2400" dirty="0" err="1">
                <a:solidFill>
                  <a:srgbClr val="FF0000"/>
                </a:solidFill>
              </a:rPr>
              <a:t>custAddress</a:t>
            </a:r>
            <a:r>
              <a:rPr lang="en-US" sz="2400" dirty="0">
                <a:solidFill>
                  <a:srgbClr val="FF0000"/>
                </a:solidFill>
              </a:rPr>
              <a:t> </a:t>
            </a:r>
            <a:r>
              <a:rPr lang="en-US" sz="2400" dirty="0"/>
              <a:t>in Customer table.</a:t>
            </a:r>
          </a:p>
          <a:p>
            <a:pPr lvl="1"/>
            <a:r>
              <a:rPr lang="en-US" sz="2400" b="1" dirty="0"/>
              <a:t>Drop Column- </a:t>
            </a:r>
            <a:r>
              <a:rPr lang="en-US" sz="2400" dirty="0">
                <a:solidFill>
                  <a:srgbClr val="FF0000"/>
                </a:solidFill>
              </a:rPr>
              <a:t>alter table Customer drop </a:t>
            </a:r>
            <a:r>
              <a:rPr lang="en-US" sz="2400" dirty="0" err="1">
                <a:solidFill>
                  <a:srgbClr val="FF0000"/>
                </a:solidFill>
              </a:rPr>
              <a:t>custAddress</a:t>
            </a:r>
            <a:r>
              <a:rPr lang="en-US" sz="2400" dirty="0">
                <a:solidFill>
                  <a:srgbClr val="FF0000"/>
                </a:solidFill>
              </a:rPr>
              <a:t>; </a:t>
            </a:r>
            <a:r>
              <a:rPr lang="en-US" sz="2400" dirty="0"/>
              <a:t>this command will delete column </a:t>
            </a:r>
            <a:r>
              <a:rPr lang="en-US" sz="2400" dirty="0" err="1">
                <a:solidFill>
                  <a:srgbClr val="FF0000"/>
                </a:solidFill>
              </a:rPr>
              <a:t>custAddress</a:t>
            </a:r>
            <a:r>
              <a:rPr lang="en-US" sz="2400" dirty="0">
                <a:solidFill>
                  <a:srgbClr val="FF0000"/>
                </a:solidFill>
              </a:rPr>
              <a:t> </a:t>
            </a:r>
            <a:r>
              <a:rPr lang="en-US" sz="2400" dirty="0"/>
              <a:t>in Customer table.</a:t>
            </a:r>
          </a:p>
          <a:p>
            <a:pPr lvl="1"/>
            <a:r>
              <a:rPr lang="en-US" sz="2400" b="1" dirty="0"/>
              <a:t>Alter Column- </a:t>
            </a:r>
            <a:r>
              <a:rPr lang="en-US" sz="2400" dirty="0">
                <a:solidFill>
                  <a:srgbClr val="FF0000"/>
                </a:solidFill>
              </a:rPr>
              <a:t>alter table Customer modify </a:t>
            </a:r>
            <a:r>
              <a:rPr lang="en-US" sz="2400" dirty="0" err="1">
                <a:solidFill>
                  <a:srgbClr val="FF0000"/>
                </a:solidFill>
              </a:rPr>
              <a:t>custName</a:t>
            </a:r>
            <a:r>
              <a:rPr lang="en-US" sz="2400" dirty="0">
                <a:solidFill>
                  <a:srgbClr val="FF0000"/>
                </a:solidFill>
              </a:rPr>
              <a:t> nvarchar(50); </a:t>
            </a:r>
            <a:r>
              <a:rPr lang="en-US" sz="2400" dirty="0"/>
              <a:t>this command will modify data type of </a:t>
            </a:r>
            <a:r>
              <a:rPr lang="en-US" sz="2400" dirty="0" err="1">
                <a:solidFill>
                  <a:srgbClr val="FF0000"/>
                </a:solidFill>
              </a:rPr>
              <a:t>custName</a:t>
            </a:r>
            <a:r>
              <a:rPr lang="en-US" sz="2400" dirty="0">
                <a:solidFill>
                  <a:srgbClr val="FF0000"/>
                </a:solidFill>
              </a:rPr>
              <a:t> </a:t>
            </a:r>
            <a:r>
              <a:rPr lang="en-US" sz="2400" dirty="0"/>
              <a:t>from varchar(50) to nvarchar(50). </a:t>
            </a:r>
            <a:endParaRPr lang="en-US" dirty="0">
              <a:sym typeface="Wingdings" panose="05000000000000000000" pitchFamily="2" charset="2"/>
            </a:endParaRPr>
          </a:p>
          <a:p>
            <a:pPr marL="333058" lvl="2" indent="0">
              <a:buNone/>
            </a:pPr>
            <a:endParaRPr lang="en-US" dirty="0">
              <a:sym typeface="Wingdings" panose="05000000000000000000" pitchFamily="2" charset="2"/>
            </a:endParaRPr>
          </a:p>
        </p:txBody>
      </p:sp>
    </p:spTree>
    <p:extLst>
      <p:ext uri="{BB962C8B-B14F-4D97-AF65-F5344CB8AC3E}">
        <p14:creationId xmlns:p14="http://schemas.microsoft.com/office/powerpoint/2010/main" val="139954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Ddl</a:t>
            </a:r>
            <a:r>
              <a:rPr lang="en-US" dirty="0"/>
              <a:t> (Data definition language)</a:t>
            </a:r>
          </a:p>
        </p:txBody>
      </p:sp>
      <p:sp>
        <p:nvSpPr>
          <p:cNvPr id="3" name="Content Placeholder 2"/>
          <p:cNvSpPr>
            <a:spLocks noGrp="1"/>
          </p:cNvSpPr>
          <p:nvPr>
            <p:ph idx="1"/>
          </p:nvPr>
        </p:nvSpPr>
        <p:spPr/>
        <p:txBody>
          <a:bodyPr/>
          <a:lstStyle/>
          <a:p>
            <a:pPr lvl="0"/>
            <a:r>
              <a:rPr lang="en-US" b="1" dirty="0"/>
              <a:t>Drop- </a:t>
            </a:r>
            <a:r>
              <a:rPr lang="en-US" dirty="0"/>
              <a:t>Drop table is command use to drop specific table from given database.</a:t>
            </a:r>
          </a:p>
          <a:p>
            <a:pPr lvl="0"/>
            <a:endParaRPr lang="en-US" dirty="0"/>
          </a:p>
          <a:p>
            <a:pPr lvl="1"/>
            <a:r>
              <a:rPr lang="en-US" dirty="0"/>
              <a:t>drop table Customer; </a:t>
            </a:r>
            <a:r>
              <a:rPr lang="en-US" dirty="0">
                <a:sym typeface="Wingdings" panose="05000000000000000000" pitchFamily="2" charset="2"/>
              </a:rPr>
              <a:t> It will delete table </a:t>
            </a:r>
          </a:p>
          <a:p>
            <a:pPr lvl="1"/>
            <a:endParaRPr lang="en-US" dirty="0">
              <a:sym typeface="Wingdings" panose="05000000000000000000" pitchFamily="2" charset="2"/>
            </a:endParaRPr>
          </a:p>
          <a:p>
            <a:r>
              <a:rPr lang="en-US" dirty="0"/>
              <a:t>TRUNCATE TABLE</a:t>
            </a:r>
          </a:p>
          <a:p>
            <a:pPr lvl="1"/>
            <a:r>
              <a:rPr lang="en-US" dirty="0"/>
              <a:t>The TRUNCATE TABLE command deletes the data inside a table, but not the table itself.</a:t>
            </a:r>
          </a:p>
          <a:p>
            <a:pPr marL="365760" lvl="1" indent="0">
              <a:buNone/>
            </a:pPr>
            <a:endParaRPr lang="en-US" dirty="0"/>
          </a:p>
          <a:p>
            <a:pPr lvl="1"/>
            <a:r>
              <a:rPr lang="en-US" dirty="0"/>
              <a:t>TRUNCATE TABLE </a:t>
            </a:r>
            <a:r>
              <a:rPr lang="en-US" dirty="0" err="1"/>
              <a:t>tableName</a:t>
            </a:r>
            <a:r>
              <a:rPr lang="en-US" dirty="0"/>
              <a:t>; -&gt; delete all data in table.</a:t>
            </a:r>
          </a:p>
        </p:txBody>
      </p:sp>
    </p:spTree>
    <p:extLst>
      <p:ext uri="{BB962C8B-B14F-4D97-AF65-F5344CB8AC3E}">
        <p14:creationId xmlns:p14="http://schemas.microsoft.com/office/powerpoint/2010/main" val="1554030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Constraints</a:t>
            </a:r>
            <a:r>
              <a:rPr lang="en-US" dirty="0"/>
              <a:t> </a:t>
            </a:r>
          </a:p>
        </p:txBody>
      </p:sp>
      <p:sp>
        <p:nvSpPr>
          <p:cNvPr id="4" name="Content Placeholder 3"/>
          <p:cNvSpPr>
            <a:spLocks noGrp="1"/>
          </p:cNvSpPr>
          <p:nvPr>
            <p:ph idx="1"/>
          </p:nvPr>
        </p:nvSpPr>
        <p:spPr/>
        <p:txBody>
          <a:bodyPr>
            <a:normAutofit lnSpcReduction="10000"/>
          </a:bodyPr>
          <a:lstStyle/>
          <a:p>
            <a:pPr marL="274320" lvl="1">
              <a:spcBef>
                <a:spcPts val="600"/>
              </a:spcBef>
              <a:buSzPct val="70000"/>
              <a:buFont typeface="Wingdings"/>
              <a:buChar char=""/>
            </a:pPr>
            <a:r>
              <a:rPr lang="en-US" sz="2400" dirty="0"/>
              <a:t>These are set of rule applied on table in order to perform insert, update ,delete commands. </a:t>
            </a:r>
          </a:p>
          <a:p>
            <a:pPr marL="274320" lvl="1">
              <a:spcBef>
                <a:spcPts val="600"/>
              </a:spcBef>
              <a:buSzPct val="70000"/>
              <a:buFont typeface="Wingdings"/>
              <a:buChar char=""/>
            </a:pPr>
            <a:r>
              <a:rPr lang="en-US" dirty="0"/>
              <a:t>Define constraint at column or table level. </a:t>
            </a:r>
          </a:p>
          <a:p>
            <a:pPr marL="274320" lvl="1">
              <a:spcBef>
                <a:spcPts val="600"/>
              </a:spcBef>
              <a:buSzPct val="70000"/>
              <a:buFont typeface="Wingdings"/>
              <a:buChar char=""/>
            </a:pPr>
            <a:r>
              <a:rPr lang="en-US" dirty="0"/>
              <a:t>Constraint can be defined at the time of creation or can be created using alter. </a:t>
            </a:r>
          </a:p>
          <a:p>
            <a:pPr marL="0" indent="0">
              <a:buNone/>
            </a:pPr>
            <a:endParaRPr lang="en-US" dirty="0"/>
          </a:p>
          <a:p>
            <a:r>
              <a:rPr lang="en-US" dirty="0"/>
              <a:t>There are three types of constraints</a:t>
            </a:r>
          </a:p>
          <a:p>
            <a:pPr lvl="1"/>
            <a:r>
              <a:rPr lang="en-US" dirty="0"/>
              <a:t>Primary Key</a:t>
            </a:r>
          </a:p>
          <a:p>
            <a:pPr lvl="1"/>
            <a:r>
              <a:rPr lang="en-US" dirty="0"/>
              <a:t>Foreign Key</a:t>
            </a:r>
          </a:p>
          <a:p>
            <a:pPr lvl="1"/>
            <a:r>
              <a:rPr lang="en-US" dirty="0"/>
              <a:t>Unique</a:t>
            </a:r>
          </a:p>
          <a:p>
            <a:pPr lvl="1"/>
            <a:endParaRPr lang="en-US" dirty="0"/>
          </a:p>
          <a:p>
            <a:pPr lvl="1"/>
            <a:endParaRPr lang="en-US" dirty="0"/>
          </a:p>
        </p:txBody>
      </p:sp>
    </p:spTree>
    <p:extLst>
      <p:ext uri="{BB962C8B-B14F-4D97-AF65-F5344CB8AC3E}">
        <p14:creationId xmlns:p14="http://schemas.microsoft.com/office/powerpoint/2010/main" val="582639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Constraints</a:t>
            </a:r>
            <a:r>
              <a:rPr lang="en-US" dirty="0"/>
              <a:t> </a:t>
            </a:r>
          </a:p>
        </p:txBody>
      </p:sp>
      <p:sp>
        <p:nvSpPr>
          <p:cNvPr id="4" name="Content Placeholder 3"/>
          <p:cNvSpPr>
            <a:spLocks noGrp="1"/>
          </p:cNvSpPr>
          <p:nvPr>
            <p:ph idx="1"/>
          </p:nvPr>
        </p:nvSpPr>
        <p:spPr/>
        <p:txBody>
          <a:bodyPr/>
          <a:lstStyle/>
          <a:p>
            <a:r>
              <a:rPr lang="en-US" dirty="0"/>
              <a:t>Primary Key </a:t>
            </a:r>
            <a:r>
              <a:rPr lang="en-US" dirty="0">
                <a:sym typeface="Wingdings" panose="05000000000000000000" pitchFamily="2" charset="2"/>
              </a:rPr>
              <a:t> </a:t>
            </a:r>
            <a:r>
              <a:rPr lang="en-US" dirty="0"/>
              <a:t>A primary key, also called a primary keyword, is </a:t>
            </a:r>
            <a:r>
              <a:rPr lang="en-US" b="1" dirty="0"/>
              <a:t>a key in a relational database that is unique for each record</a:t>
            </a:r>
            <a:r>
              <a:rPr lang="en-US" dirty="0"/>
              <a:t>. It is a unique identifier</a:t>
            </a:r>
          </a:p>
          <a:p>
            <a:r>
              <a:rPr lang="en-US" dirty="0"/>
              <a:t>we can simply add primary key constraints using three ways</a:t>
            </a:r>
          </a:p>
          <a:p>
            <a:pPr lvl="1"/>
            <a:endParaRPr lang="en-US" dirty="0"/>
          </a:p>
          <a:p>
            <a:pPr lvl="1"/>
            <a:endParaRPr lang="en-US" dirty="0"/>
          </a:p>
        </p:txBody>
      </p:sp>
    </p:spTree>
    <p:extLst>
      <p:ext uri="{BB962C8B-B14F-4D97-AF65-F5344CB8AC3E}">
        <p14:creationId xmlns:p14="http://schemas.microsoft.com/office/powerpoint/2010/main" val="154686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dirty="0"/>
              <a:t>ER - Model</a:t>
            </a:r>
          </a:p>
        </p:txBody>
      </p:sp>
      <p:sp>
        <p:nvSpPr>
          <p:cNvPr id="3" name="Content Placeholder 2"/>
          <p:cNvSpPr>
            <a:spLocks noGrp="1"/>
          </p:cNvSpPr>
          <p:nvPr>
            <p:ph idx="1"/>
          </p:nvPr>
        </p:nvSpPr>
        <p:spPr>
          <a:xfrm>
            <a:off x="457200" y="762000"/>
            <a:ext cx="7467600" cy="5791200"/>
          </a:xfrm>
        </p:spPr>
        <p:txBody>
          <a:bodyPr>
            <a:normAutofit/>
          </a:bodyPr>
          <a:lstStyle/>
          <a:p>
            <a:r>
              <a:rPr lang="en-US" b="1" dirty="0"/>
              <a:t>Introduction of ER Model</a:t>
            </a:r>
          </a:p>
          <a:p>
            <a:pPr lvl="1"/>
            <a:r>
              <a:rPr lang="en-US" dirty="0"/>
              <a:t>ER Model is used to model the logical view of the system from data perspective which consists of these components: </a:t>
            </a:r>
          </a:p>
          <a:p>
            <a:pPr lvl="2"/>
            <a:r>
              <a:rPr lang="en-US" b="1" dirty="0"/>
              <a:t>Entity, </a:t>
            </a:r>
          </a:p>
          <a:p>
            <a:pPr lvl="2"/>
            <a:r>
              <a:rPr lang="en-US" b="1" dirty="0"/>
              <a:t>Entity Type, </a:t>
            </a:r>
          </a:p>
          <a:p>
            <a:pPr lvl="2"/>
            <a:r>
              <a:rPr lang="en-US" b="1" dirty="0"/>
              <a:t>Entity Set </a:t>
            </a:r>
            <a:r>
              <a:rPr lang="en-US" dirty="0"/>
              <a:t> </a:t>
            </a:r>
          </a:p>
          <a:p>
            <a:pPr lvl="3"/>
            <a:r>
              <a:rPr lang="en-US" dirty="0"/>
              <a:t>An </a:t>
            </a:r>
            <a:r>
              <a:rPr lang="en-US" b="1" dirty="0"/>
              <a:t>Entity</a:t>
            </a:r>
            <a:r>
              <a:rPr lang="en-US" dirty="0"/>
              <a:t> may be an object with a physical existence – a particular </a:t>
            </a:r>
            <a:r>
              <a:rPr lang="en-US" b="1" dirty="0"/>
              <a:t>Student</a:t>
            </a:r>
            <a:r>
              <a:rPr lang="en-US" dirty="0"/>
              <a:t>, </a:t>
            </a:r>
            <a:r>
              <a:rPr lang="en-US" b="1" dirty="0"/>
              <a:t>person</a:t>
            </a:r>
            <a:r>
              <a:rPr lang="en-US" dirty="0"/>
              <a:t>, </a:t>
            </a:r>
            <a:r>
              <a:rPr lang="en-US" b="1" dirty="0"/>
              <a:t>car</a:t>
            </a:r>
            <a:r>
              <a:rPr lang="en-US" dirty="0"/>
              <a:t>, </a:t>
            </a:r>
            <a:r>
              <a:rPr lang="en-US" b="1" dirty="0"/>
              <a:t>house</a:t>
            </a:r>
            <a:r>
              <a:rPr lang="en-US" dirty="0"/>
              <a:t>, or </a:t>
            </a:r>
            <a:r>
              <a:rPr lang="en-US" b="1" dirty="0"/>
              <a:t>employee</a:t>
            </a:r>
            <a:r>
              <a:rPr lang="en-US" dirty="0"/>
              <a:t> – or it may be an object with a conceptual existence – a </a:t>
            </a:r>
            <a:r>
              <a:rPr lang="en-US" b="1" dirty="0"/>
              <a:t>company</a:t>
            </a:r>
            <a:r>
              <a:rPr lang="en-US" dirty="0"/>
              <a:t>, a </a:t>
            </a:r>
            <a:r>
              <a:rPr lang="en-US" b="1" dirty="0"/>
              <a:t>job</a:t>
            </a:r>
            <a:r>
              <a:rPr lang="en-US" dirty="0"/>
              <a:t>, or a </a:t>
            </a:r>
            <a:r>
              <a:rPr lang="en-US" b="1" dirty="0"/>
              <a:t>university</a:t>
            </a:r>
            <a:r>
              <a:rPr lang="en-US" dirty="0"/>
              <a:t> </a:t>
            </a:r>
            <a:r>
              <a:rPr lang="en-US" b="1" dirty="0"/>
              <a:t>course</a:t>
            </a:r>
            <a:r>
              <a:rPr lang="en-US" dirty="0"/>
              <a:t>. </a:t>
            </a:r>
          </a:p>
          <a:p>
            <a:pPr lvl="3"/>
            <a:r>
              <a:rPr lang="en-US" dirty="0"/>
              <a:t>An Entity is an object of Entity Type and set of all entities is called as entity set. </a:t>
            </a:r>
          </a:p>
          <a:p>
            <a:pPr marL="731520" lvl="2" indent="0">
              <a:buNone/>
            </a:pPr>
            <a:r>
              <a:rPr lang="en-US" b="1" dirty="0">
                <a:solidFill>
                  <a:srgbClr val="FF0000"/>
                </a:solidFill>
              </a:rPr>
              <a:t>e.g.; </a:t>
            </a:r>
            <a:r>
              <a:rPr lang="en-US" dirty="0"/>
              <a:t>E1 is an entity having Entity Type Student and set of all students is called Entity Set. In ER diagram, Entity Type is represented as: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590925"/>
            <a:ext cx="106680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788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Constraints</a:t>
            </a:r>
            <a:r>
              <a:rPr lang="en-US" dirty="0"/>
              <a:t> </a:t>
            </a:r>
          </a:p>
        </p:txBody>
      </p:sp>
      <p:sp>
        <p:nvSpPr>
          <p:cNvPr id="4" name="Content Placeholder 3"/>
          <p:cNvSpPr>
            <a:spLocks noGrp="1"/>
          </p:cNvSpPr>
          <p:nvPr>
            <p:ph idx="1"/>
          </p:nvPr>
        </p:nvSpPr>
        <p:spPr/>
        <p:txBody>
          <a:bodyPr>
            <a:normAutofit fontScale="85000" lnSpcReduction="10000"/>
          </a:bodyPr>
          <a:lstStyle/>
          <a:p>
            <a:r>
              <a:rPr lang="en-US" dirty="0"/>
              <a:t>Primary Key </a:t>
            </a:r>
            <a:r>
              <a:rPr lang="en-US" dirty="0">
                <a:sym typeface="Wingdings" panose="05000000000000000000" pitchFamily="2" charset="2"/>
              </a:rPr>
              <a:t> </a:t>
            </a:r>
          </a:p>
          <a:p>
            <a:pPr lvl="1"/>
            <a:r>
              <a:rPr lang="en-US" dirty="0"/>
              <a:t>we can simply add primary key constraints using three ways</a:t>
            </a:r>
          </a:p>
          <a:p>
            <a:pPr lvl="1"/>
            <a:r>
              <a:rPr lang="en-US" dirty="0"/>
              <a:t>----------way 1-------------------</a:t>
            </a:r>
          </a:p>
          <a:p>
            <a:pPr marL="731520" lvl="2" indent="0">
              <a:buNone/>
            </a:pPr>
            <a:r>
              <a:rPr lang="en-US" dirty="0">
                <a:solidFill>
                  <a:schemeClr val="accent2">
                    <a:lumMod val="50000"/>
                  </a:schemeClr>
                </a:solidFill>
              </a:rPr>
              <a:t>create table </a:t>
            </a:r>
            <a:r>
              <a:rPr lang="en-US" dirty="0" err="1">
                <a:solidFill>
                  <a:schemeClr val="accent2">
                    <a:lumMod val="50000"/>
                  </a:schemeClr>
                </a:solidFill>
              </a:rPr>
              <a:t>emp</a:t>
            </a:r>
            <a:r>
              <a:rPr lang="en-US" dirty="0">
                <a:solidFill>
                  <a:schemeClr val="accent2">
                    <a:lumMod val="50000"/>
                  </a:schemeClr>
                </a:solidFill>
              </a:rPr>
              <a:t>(</a:t>
            </a:r>
          </a:p>
          <a:p>
            <a:pPr marL="798513" indent="-58738">
              <a:buNone/>
            </a:pPr>
            <a:r>
              <a:rPr lang="en-US" sz="1800" dirty="0">
                <a:solidFill>
                  <a:schemeClr val="accent2">
                    <a:lumMod val="50000"/>
                  </a:schemeClr>
                </a:solidFill>
              </a:rPr>
              <a:t>empId int </a:t>
            </a:r>
            <a:r>
              <a:rPr lang="en-US" sz="1800" b="1" dirty="0">
                <a:solidFill>
                  <a:srgbClr val="FF0000"/>
                </a:solidFill>
              </a:rPr>
              <a:t>primary key</a:t>
            </a:r>
            <a:r>
              <a:rPr lang="en-US" sz="1800" dirty="0">
                <a:solidFill>
                  <a:schemeClr val="accent2">
                    <a:lumMod val="50000"/>
                  </a:schemeClr>
                </a:solidFill>
              </a:rPr>
              <a:t>,               (at the time of creation )</a:t>
            </a:r>
          </a:p>
          <a:p>
            <a:pPr marL="0" indent="739775">
              <a:buNone/>
            </a:pPr>
            <a:r>
              <a:rPr lang="en-US" sz="1800" dirty="0" err="1">
                <a:solidFill>
                  <a:schemeClr val="accent2">
                    <a:lumMod val="50000"/>
                  </a:schemeClr>
                </a:solidFill>
              </a:rPr>
              <a:t>empName</a:t>
            </a:r>
            <a:r>
              <a:rPr lang="en-US" sz="1800" dirty="0">
                <a:solidFill>
                  <a:schemeClr val="accent2">
                    <a:lumMod val="50000"/>
                  </a:schemeClr>
                </a:solidFill>
              </a:rPr>
              <a:t> varchar(50)</a:t>
            </a:r>
          </a:p>
          <a:p>
            <a:pPr marL="0" indent="739775">
              <a:buNone/>
            </a:pPr>
            <a:r>
              <a:rPr lang="en-US" sz="1800" dirty="0">
                <a:solidFill>
                  <a:schemeClr val="accent2">
                    <a:lumMod val="50000"/>
                  </a:schemeClr>
                </a:solidFill>
              </a:rPr>
              <a:t>);</a:t>
            </a:r>
          </a:p>
          <a:p>
            <a:pPr marL="406400" lvl="1" indent="0">
              <a:spcBef>
                <a:spcPts val="600"/>
              </a:spcBef>
              <a:buSzPct val="70000"/>
            </a:pPr>
            <a:r>
              <a:rPr lang="en-US" dirty="0"/>
              <a:t>  ----------way 2-------------------</a:t>
            </a:r>
          </a:p>
          <a:p>
            <a:pPr marL="731520" lvl="2" indent="0">
              <a:buNone/>
            </a:pPr>
            <a:r>
              <a:rPr lang="en-US" sz="1600" dirty="0">
                <a:solidFill>
                  <a:schemeClr val="accent2">
                    <a:lumMod val="75000"/>
                  </a:schemeClr>
                </a:solidFill>
              </a:rPr>
              <a:t>create table emp2(</a:t>
            </a:r>
          </a:p>
          <a:p>
            <a:pPr marL="0" indent="739775">
              <a:buNone/>
            </a:pPr>
            <a:r>
              <a:rPr lang="en-US" sz="1600" dirty="0">
                <a:solidFill>
                  <a:schemeClr val="accent2">
                    <a:lumMod val="75000"/>
                  </a:schemeClr>
                </a:solidFill>
              </a:rPr>
              <a:t>empId int not null,</a:t>
            </a:r>
          </a:p>
          <a:p>
            <a:pPr marL="0" indent="739775">
              <a:buNone/>
            </a:pPr>
            <a:r>
              <a:rPr lang="en-US" sz="1600" dirty="0" err="1">
                <a:solidFill>
                  <a:schemeClr val="accent2">
                    <a:lumMod val="75000"/>
                  </a:schemeClr>
                </a:solidFill>
              </a:rPr>
              <a:t>empName</a:t>
            </a:r>
            <a:r>
              <a:rPr lang="en-US" sz="1600" dirty="0">
                <a:solidFill>
                  <a:schemeClr val="accent2">
                    <a:lumMod val="75000"/>
                  </a:schemeClr>
                </a:solidFill>
              </a:rPr>
              <a:t> varchar(50),</a:t>
            </a:r>
          </a:p>
          <a:p>
            <a:pPr marL="0" indent="739775">
              <a:buNone/>
            </a:pPr>
            <a:r>
              <a:rPr lang="en-US" sz="1600" dirty="0">
                <a:solidFill>
                  <a:srgbClr val="FF0000"/>
                </a:solidFill>
              </a:rPr>
              <a:t>primary key(empId) 			</a:t>
            </a:r>
            <a:r>
              <a:rPr lang="en-US" sz="1600" dirty="0">
                <a:solidFill>
                  <a:schemeClr val="accent2">
                    <a:lumMod val="75000"/>
                  </a:schemeClr>
                </a:solidFill>
              </a:rPr>
              <a:t>(at the time of creation)</a:t>
            </a:r>
          </a:p>
          <a:p>
            <a:pPr marL="0" indent="739775">
              <a:buNone/>
            </a:pPr>
            <a:r>
              <a:rPr lang="en-US" sz="1600" dirty="0">
                <a:solidFill>
                  <a:schemeClr val="accent2">
                    <a:lumMod val="75000"/>
                  </a:schemeClr>
                </a:solidFill>
              </a:rPr>
              <a:t>);</a:t>
            </a:r>
          </a:p>
          <a:p>
            <a:pPr lvl="1"/>
            <a:endParaRPr lang="en-US" dirty="0"/>
          </a:p>
          <a:p>
            <a:pPr lvl="1"/>
            <a:endParaRPr lang="en-US" dirty="0"/>
          </a:p>
        </p:txBody>
      </p:sp>
    </p:spTree>
    <p:extLst>
      <p:ext uri="{BB962C8B-B14F-4D97-AF65-F5344CB8AC3E}">
        <p14:creationId xmlns:p14="http://schemas.microsoft.com/office/powerpoint/2010/main" val="2315830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Constraints</a:t>
            </a:r>
            <a:r>
              <a:rPr lang="en-US" dirty="0"/>
              <a:t> </a:t>
            </a:r>
          </a:p>
        </p:txBody>
      </p:sp>
      <p:sp>
        <p:nvSpPr>
          <p:cNvPr id="4" name="Content Placeholder 3"/>
          <p:cNvSpPr>
            <a:spLocks noGrp="1"/>
          </p:cNvSpPr>
          <p:nvPr>
            <p:ph idx="1"/>
          </p:nvPr>
        </p:nvSpPr>
        <p:spPr>
          <a:xfrm>
            <a:off x="457200" y="1600200"/>
            <a:ext cx="8305800" cy="4873752"/>
          </a:xfrm>
        </p:spPr>
        <p:txBody>
          <a:bodyPr>
            <a:normAutofit/>
          </a:bodyPr>
          <a:lstStyle/>
          <a:p>
            <a:r>
              <a:rPr lang="en-US" dirty="0"/>
              <a:t>Primary Key </a:t>
            </a:r>
            <a:r>
              <a:rPr lang="en-US" dirty="0">
                <a:sym typeface="Wingdings" panose="05000000000000000000" pitchFamily="2" charset="2"/>
              </a:rPr>
              <a:t> </a:t>
            </a:r>
          </a:p>
          <a:p>
            <a:pPr lvl="1"/>
            <a:r>
              <a:rPr lang="en-US" dirty="0"/>
              <a:t>----------way 3-------------------</a:t>
            </a:r>
          </a:p>
          <a:p>
            <a:pPr marL="731520" lvl="2" indent="0">
              <a:buNone/>
              <a:tabLst>
                <a:tab pos="290513" algn="l"/>
              </a:tabLst>
            </a:pPr>
            <a:r>
              <a:rPr lang="en-US" dirty="0">
                <a:solidFill>
                  <a:schemeClr val="accent2">
                    <a:lumMod val="75000"/>
                  </a:schemeClr>
                </a:solidFill>
              </a:rPr>
              <a:t>create table emp3(</a:t>
            </a:r>
          </a:p>
          <a:p>
            <a:pPr marL="739775" indent="0">
              <a:buNone/>
              <a:tabLst>
                <a:tab pos="290513" algn="l"/>
              </a:tabLst>
            </a:pPr>
            <a:r>
              <a:rPr lang="en-US" sz="1800" dirty="0">
                <a:solidFill>
                  <a:schemeClr val="accent2">
                    <a:lumMod val="75000"/>
                  </a:schemeClr>
                </a:solidFill>
              </a:rPr>
              <a:t>empId int not null,</a:t>
            </a:r>
          </a:p>
          <a:p>
            <a:pPr marL="0" indent="739775">
              <a:buNone/>
              <a:tabLst>
                <a:tab pos="290513" algn="l"/>
              </a:tabLst>
            </a:pPr>
            <a:r>
              <a:rPr lang="en-US" sz="1800" dirty="0" err="1">
                <a:solidFill>
                  <a:schemeClr val="accent2">
                    <a:lumMod val="75000"/>
                  </a:schemeClr>
                </a:solidFill>
              </a:rPr>
              <a:t>empName</a:t>
            </a:r>
            <a:r>
              <a:rPr lang="en-US" sz="1800" dirty="0">
                <a:solidFill>
                  <a:schemeClr val="accent2">
                    <a:lumMod val="75000"/>
                  </a:schemeClr>
                </a:solidFill>
              </a:rPr>
              <a:t> varchar(50)</a:t>
            </a:r>
          </a:p>
          <a:p>
            <a:pPr marL="0" indent="682625">
              <a:buNone/>
              <a:tabLst>
                <a:tab pos="290513" algn="l"/>
              </a:tabLst>
            </a:pPr>
            <a:r>
              <a:rPr lang="en-US" sz="1800" dirty="0">
                <a:solidFill>
                  <a:schemeClr val="accent2">
                    <a:lumMod val="75000"/>
                  </a:schemeClr>
                </a:solidFill>
              </a:rPr>
              <a:t>);</a:t>
            </a:r>
          </a:p>
          <a:p>
            <a:pPr marL="0" indent="508000">
              <a:buNone/>
              <a:tabLst>
                <a:tab pos="290513" algn="l"/>
              </a:tabLst>
            </a:pPr>
            <a:r>
              <a:rPr lang="en-US" sz="1800" dirty="0">
                <a:solidFill>
                  <a:srgbClr val="FF0000"/>
                </a:solidFill>
              </a:rPr>
              <a:t>alter table emp3 add constraint </a:t>
            </a:r>
            <a:r>
              <a:rPr lang="en-US" sz="1800" dirty="0" err="1">
                <a:solidFill>
                  <a:srgbClr val="FF0000"/>
                </a:solidFill>
              </a:rPr>
              <a:t>emp_pri</a:t>
            </a:r>
            <a:r>
              <a:rPr lang="en-US" sz="1800" dirty="0">
                <a:solidFill>
                  <a:srgbClr val="FF0000"/>
                </a:solidFill>
              </a:rPr>
              <a:t>  primary key (empId); </a:t>
            </a:r>
            <a:r>
              <a:rPr lang="en-US" sz="1800" dirty="0"/>
              <a:t>alter</a:t>
            </a:r>
          </a:p>
          <a:p>
            <a:pPr marL="365760" lvl="1" indent="0">
              <a:buNone/>
            </a:pPr>
            <a:endParaRPr lang="en-US" dirty="0"/>
          </a:p>
          <a:p>
            <a:pPr lvl="1"/>
            <a:endParaRPr lang="en-US" dirty="0"/>
          </a:p>
        </p:txBody>
      </p:sp>
    </p:spTree>
    <p:extLst>
      <p:ext uri="{BB962C8B-B14F-4D97-AF65-F5344CB8AC3E}">
        <p14:creationId xmlns:p14="http://schemas.microsoft.com/office/powerpoint/2010/main" val="462742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Constraints</a:t>
            </a:r>
            <a:r>
              <a:rPr lang="en-US" dirty="0"/>
              <a:t> </a:t>
            </a:r>
          </a:p>
        </p:txBody>
      </p:sp>
      <p:sp>
        <p:nvSpPr>
          <p:cNvPr id="4" name="Content Placeholder 3"/>
          <p:cNvSpPr>
            <a:spLocks noGrp="1"/>
          </p:cNvSpPr>
          <p:nvPr>
            <p:ph idx="1"/>
          </p:nvPr>
        </p:nvSpPr>
        <p:spPr>
          <a:xfrm>
            <a:off x="457200" y="1600200"/>
            <a:ext cx="8305800" cy="4873752"/>
          </a:xfrm>
        </p:spPr>
        <p:txBody>
          <a:bodyPr>
            <a:normAutofit/>
          </a:bodyPr>
          <a:lstStyle/>
          <a:p>
            <a:r>
              <a:rPr lang="en-US" dirty="0"/>
              <a:t>Foreign Key </a:t>
            </a:r>
            <a:r>
              <a:rPr lang="en-US" dirty="0">
                <a:sym typeface="Wingdings" panose="05000000000000000000" pitchFamily="2" charset="2"/>
              </a:rPr>
              <a:t> </a:t>
            </a:r>
          </a:p>
          <a:p>
            <a:pPr lvl="1"/>
            <a:r>
              <a:rPr lang="en-US" dirty="0"/>
              <a:t>A foreign key is </a:t>
            </a:r>
            <a:r>
              <a:rPr lang="en-US" b="1" dirty="0"/>
              <a:t>a column or group of columns in a relational database table</a:t>
            </a:r>
            <a:r>
              <a:rPr lang="en-US" dirty="0"/>
              <a:t> that provides a link between data in two tables. It acts as a cross-reference between tables because it references the primary key of another table</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386" y="3581400"/>
            <a:ext cx="4454214"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7548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b="1" dirty="0"/>
              <a:t>Constraints</a:t>
            </a:r>
            <a:r>
              <a:rPr lang="en-US" dirty="0"/>
              <a:t> </a:t>
            </a:r>
          </a:p>
        </p:txBody>
      </p:sp>
      <p:sp>
        <p:nvSpPr>
          <p:cNvPr id="4" name="Content Placeholder 3"/>
          <p:cNvSpPr>
            <a:spLocks noGrp="1"/>
          </p:cNvSpPr>
          <p:nvPr>
            <p:ph idx="1"/>
          </p:nvPr>
        </p:nvSpPr>
        <p:spPr>
          <a:xfrm>
            <a:off x="457200" y="762000"/>
            <a:ext cx="8138160" cy="5791200"/>
          </a:xfrm>
        </p:spPr>
        <p:txBody>
          <a:bodyPr>
            <a:normAutofit lnSpcReduction="10000"/>
          </a:bodyPr>
          <a:lstStyle/>
          <a:p>
            <a:r>
              <a:rPr lang="en-US" dirty="0"/>
              <a:t>Foreign Key </a:t>
            </a:r>
            <a:r>
              <a:rPr lang="en-US" dirty="0">
                <a:sym typeface="Wingdings" panose="05000000000000000000" pitchFamily="2" charset="2"/>
              </a:rPr>
              <a:t> </a:t>
            </a:r>
          </a:p>
          <a:p>
            <a:pPr marL="365760" lvl="1" indent="0">
              <a:buNone/>
            </a:pPr>
            <a:r>
              <a:rPr lang="en-US" dirty="0">
                <a:solidFill>
                  <a:schemeClr val="accent4">
                    <a:lumMod val="20000"/>
                    <a:lumOff val="80000"/>
                  </a:schemeClr>
                </a:solidFill>
                <a:sym typeface="Wingdings" panose="05000000000000000000" pitchFamily="2" charset="2"/>
              </a:rPr>
              <a:t>create table Customer(</a:t>
            </a:r>
          </a:p>
          <a:p>
            <a:pPr marL="365760" lvl="1" indent="0">
              <a:buNone/>
            </a:pPr>
            <a:r>
              <a:rPr lang="en-US" b="1" dirty="0" err="1">
                <a:solidFill>
                  <a:schemeClr val="accent4">
                    <a:lumMod val="20000"/>
                    <a:lumOff val="80000"/>
                  </a:schemeClr>
                </a:solidFill>
                <a:sym typeface="Wingdings" panose="05000000000000000000" pitchFamily="2" charset="2"/>
              </a:rPr>
              <a:t>custId</a:t>
            </a:r>
            <a:r>
              <a:rPr lang="en-US" b="1" dirty="0">
                <a:solidFill>
                  <a:schemeClr val="accent4">
                    <a:lumMod val="20000"/>
                    <a:lumOff val="80000"/>
                  </a:schemeClr>
                </a:solidFill>
                <a:sym typeface="Wingdings" panose="05000000000000000000" pitchFamily="2" charset="2"/>
              </a:rPr>
              <a:t> int primary key,</a:t>
            </a:r>
          </a:p>
          <a:p>
            <a:pPr marL="365760" lvl="1" indent="0">
              <a:buNone/>
            </a:pPr>
            <a:r>
              <a:rPr lang="en-US" dirty="0" err="1">
                <a:solidFill>
                  <a:schemeClr val="accent4">
                    <a:lumMod val="20000"/>
                    <a:lumOff val="80000"/>
                  </a:schemeClr>
                </a:solidFill>
                <a:sym typeface="Wingdings" panose="05000000000000000000" pitchFamily="2" charset="2"/>
              </a:rPr>
              <a:t>custName</a:t>
            </a:r>
            <a:r>
              <a:rPr lang="en-US" dirty="0">
                <a:solidFill>
                  <a:schemeClr val="accent4">
                    <a:lumMod val="20000"/>
                    <a:lumOff val="80000"/>
                  </a:schemeClr>
                </a:solidFill>
                <a:sym typeface="Wingdings" panose="05000000000000000000" pitchFamily="2" charset="2"/>
              </a:rPr>
              <a:t> nvarchar(50)</a:t>
            </a:r>
          </a:p>
          <a:p>
            <a:pPr marL="365760" lvl="1" indent="0">
              <a:buNone/>
            </a:pPr>
            <a:r>
              <a:rPr lang="en-US" dirty="0">
                <a:solidFill>
                  <a:schemeClr val="accent4">
                    <a:lumMod val="20000"/>
                    <a:lumOff val="80000"/>
                  </a:schemeClr>
                </a:solidFill>
                <a:sym typeface="Wingdings" panose="05000000000000000000" pitchFamily="2" charset="2"/>
              </a:rPr>
              <a:t>);</a:t>
            </a:r>
          </a:p>
          <a:p>
            <a:pPr marL="365760" lvl="1" indent="0">
              <a:buNone/>
            </a:pPr>
            <a:r>
              <a:rPr lang="en-US" dirty="0">
                <a:solidFill>
                  <a:schemeClr val="accent4">
                    <a:lumMod val="20000"/>
                    <a:lumOff val="80000"/>
                  </a:schemeClr>
                </a:solidFill>
                <a:sym typeface="Wingdings" panose="05000000000000000000" pitchFamily="2" charset="2"/>
              </a:rPr>
              <a:t>create table orderDetails</a:t>
            </a:r>
          </a:p>
          <a:p>
            <a:pPr marL="365760" lvl="1" indent="0">
              <a:buNone/>
            </a:pPr>
            <a:r>
              <a:rPr lang="en-US" dirty="0">
                <a:solidFill>
                  <a:schemeClr val="accent4">
                    <a:lumMod val="20000"/>
                    <a:lumOff val="80000"/>
                  </a:schemeClr>
                </a:solidFill>
                <a:sym typeface="Wingdings" panose="05000000000000000000" pitchFamily="2" charset="2"/>
              </a:rPr>
              <a:t>(</a:t>
            </a:r>
          </a:p>
          <a:p>
            <a:pPr marL="365760" lvl="1" indent="0">
              <a:buNone/>
            </a:pPr>
            <a:r>
              <a:rPr lang="en-US" dirty="0" err="1">
                <a:solidFill>
                  <a:schemeClr val="accent4">
                    <a:lumMod val="20000"/>
                    <a:lumOff val="80000"/>
                  </a:schemeClr>
                </a:solidFill>
                <a:sym typeface="Wingdings" panose="05000000000000000000" pitchFamily="2" charset="2"/>
              </a:rPr>
              <a:t>orderId</a:t>
            </a:r>
            <a:r>
              <a:rPr lang="en-US" dirty="0">
                <a:solidFill>
                  <a:schemeClr val="accent4">
                    <a:lumMod val="20000"/>
                    <a:lumOff val="80000"/>
                  </a:schemeClr>
                </a:solidFill>
                <a:sym typeface="Wingdings" panose="05000000000000000000" pitchFamily="2" charset="2"/>
              </a:rPr>
              <a:t> int primary key,</a:t>
            </a:r>
          </a:p>
          <a:p>
            <a:pPr marL="365760" lvl="1" indent="0">
              <a:buNone/>
            </a:pPr>
            <a:r>
              <a:rPr lang="en-US" dirty="0" err="1">
                <a:solidFill>
                  <a:schemeClr val="accent4">
                    <a:lumMod val="20000"/>
                    <a:lumOff val="80000"/>
                  </a:schemeClr>
                </a:solidFill>
                <a:sym typeface="Wingdings" panose="05000000000000000000" pitchFamily="2" charset="2"/>
              </a:rPr>
              <a:t>orderPrice</a:t>
            </a:r>
            <a:r>
              <a:rPr lang="en-US" dirty="0">
                <a:solidFill>
                  <a:schemeClr val="accent4">
                    <a:lumMod val="20000"/>
                    <a:lumOff val="80000"/>
                  </a:schemeClr>
                </a:solidFill>
                <a:sym typeface="Wingdings" panose="05000000000000000000" pitchFamily="2" charset="2"/>
              </a:rPr>
              <a:t> double,</a:t>
            </a:r>
          </a:p>
          <a:p>
            <a:pPr marL="365760" lvl="1" indent="0">
              <a:buNone/>
            </a:pPr>
            <a:r>
              <a:rPr lang="en-US" dirty="0" err="1">
                <a:solidFill>
                  <a:schemeClr val="accent4">
                    <a:lumMod val="20000"/>
                    <a:lumOff val="80000"/>
                  </a:schemeClr>
                </a:solidFill>
                <a:sym typeface="Wingdings" panose="05000000000000000000" pitchFamily="2" charset="2"/>
              </a:rPr>
              <a:t>custId</a:t>
            </a:r>
            <a:r>
              <a:rPr lang="en-US" dirty="0">
                <a:solidFill>
                  <a:schemeClr val="accent4">
                    <a:lumMod val="20000"/>
                    <a:lumOff val="80000"/>
                  </a:schemeClr>
                </a:solidFill>
                <a:sym typeface="Wingdings" panose="05000000000000000000" pitchFamily="2" charset="2"/>
              </a:rPr>
              <a:t> int,</a:t>
            </a:r>
          </a:p>
          <a:p>
            <a:pPr marL="365760" lvl="1" indent="0">
              <a:buNone/>
            </a:pPr>
            <a:r>
              <a:rPr lang="en-US" dirty="0">
                <a:solidFill>
                  <a:schemeClr val="accent4">
                    <a:lumMod val="20000"/>
                    <a:lumOff val="80000"/>
                  </a:schemeClr>
                </a:solidFill>
                <a:sym typeface="Wingdings" panose="05000000000000000000" pitchFamily="2" charset="2"/>
              </a:rPr>
              <a:t>constraint </a:t>
            </a:r>
            <a:r>
              <a:rPr lang="en-US" dirty="0" err="1">
                <a:solidFill>
                  <a:schemeClr val="accent4">
                    <a:lumMod val="20000"/>
                    <a:lumOff val="80000"/>
                  </a:schemeClr>
                </a:solidFill>
                <a:sym typeface="Wingdings" panose="05000000000000000000" pitchFamily="2" charset="2"/>
              </a:rPr>
              <a:t>fk_key</a:t>
            </a:r>
            <a:r>
              <a:rPr lang="en-US" dirty="0">
                <a:solidFill>
                  <a:schemeClr val="accent4">
                    <a:lumMod val="20000"/>
                    <a:lumOff val="80000"/>
                  </a:schemeClr>
                </a:solidFill>
                <a:sym typeface="Wingdings" panose="05000000000000000000" pitchFamily="2" charset="2"/>
              </a:rPr>
              <a:t> foreign key(</a:t>
            </a:r>
            <a:r>
              <a:rPr lang="en-US" dirty="0" err="1">
                <a:solidFill>
                  <a:schemeClr val="accent4">
                    <a:lumMod val="20000"/>
                    <a:lumOff val="80000"/>
                  </a:schemeClr>
                </a:solidFill>
                <a:sym typeface="Wingdings" panose="05000000000000000000" pitchFamily="2" charset="2"/>
              </a:rPr>
              <a:t>custId</a:t>
            </a:r>
            <a:r>
              <a:rPr lang="en-US" dirty="0">
                <a:solidFill>
                  <a:schemeClr val="accent4">
                    <a:lumMod val="20000"/>
                    <a:lumOff val="80000"/>
                  </a:schemeClr>
                </a:solidFill>
                <a:sym typeface="Wingdings" panose="05000000000000000000" pitchFamily="2" charset="2"/>
              </a:rPr>
              <a:t>)references Customer(</a:t>
            </a:r>
            <a:r>
              <a:rPr lang="en-US" dirty="0" err="1">
                <a:solidFill>
                  <a:schemeClr val="accent4">
                    <a:lumMod val="20000"/>
                    <a:lumOff val="80000"/>
                  </a:schemeClr>
                </a:solidFill>
                <a:sym typeface="Wingdings" panose="05000000000000000000" pitchFamily="2" charset="2"/>
              </a:rPr>
              <a:t>custId</a:t>
            </a:r>
            <a:r>
              <a:rPr lang="en-US" dirty="0">
                <a:solidFill>
                  <a:schemeClr val="accent4">
                    <a:lumMod val="20000"/>
                    <a:lumOff val="80000"/>
                  </a:schemeClr>
                </a:solidFill>
                <a:sym typeface="Wingdings" panose="05000000000000000000" pitchFamily="2" charset="2"/>
              </a:rPr>
              <a:t>));</a:t>
            </a:r>
          </a:p>
          <a:p>
            <a:pPr marL="365760" lvl="1" indent="0">
              <a:buNone/>
            </a:pPr>
            <a:r>
              <a:rPr lang="en-US" dirty="0">
                <a:solidFill>
                  <a:schemeClr val="accent4">
                    <a:lumMod val="20000"/>
                    <a:lumOff val="80000"/>
                  </a:schemeClr>
                </a:solidFill>
                <a:sym typeface="Wingdings" panose="05000000000000000000" pitchFamily="2" charset="2"/>
              </a:rPr>
              <a:t>);</a:t>
            </a:r>
          </a:p>
          <a:p>
            <a:pPr marL="0" indent="0">
              <a:buNone/>
            </a:pPr>
            <a:r>
              <a:rPr lang="en-US" sz="2000" dirty="0">
                <a:solidFill>
                  <a:schemeClr val="accent4">
                    <a:lumMod val="20000"/>
                    <a:lumOff val="80000"/>
                  </a:schemeClr>
                </a:solidFill>
              </a:rPr>
              <a:t>alter table </a:t>
            </a:r>
            <a:r>
              <a:rPr lang="en-US" sz="2000" dirty="0">
                <a:solidFill>
                  <a:schemeClr val="accent4">
                    <a:lumMod val="20000"/>
                    <a:lumOff val="80000"/>
                  </a:schemeClr>
                </a:solidFill>
                <a:sym typeface="Wingdings" panose="05000000000000000000" pitchFamily="2" charset="2"/>
              </a:rPr>
              <a:t>orderDetails</a:t>
            </a:r>
            <a:endParaRPr lang="en-US" sz="2000" dirty="0">
              <a:solidFill>
                <a:schemeClr val="accent4">
                  <a:lumMod val="20000"/>
                  <a:lumOff val="80000"/>
                </a:schemeClr>
              </a:solidFill>
            </a:endParaRPr>
          </a:p>
          <a:p>
            <a:pPr marL="0" lvl="1" indent="0">
              <a:spcBef>
                <a:spcPts val="600"/>
              </a:spcBef>
              <a:buSzPct val="70000"/>
              <a:buNone/>
            </a:pPr>
            <a:r>
              <a:rPr lang="en-US" sz="2000" dirty="0">
                <a:solidFill>
                  <a:schemeClr val="accent4">
                    <a:lumMod val="20000"/>
                    <a:lumOff val="80000"/>
                  </a:schemeClr>
                </a:solidFill>
              </a:rPr>
              <a:t>add constraint </a:t>
            </a:r>
            <a:r>
              <a:rPr lang="en-US" sz="2000" dirty="0" err="1">
                <a:solidFill>
                  <a:schemeClr val="accent4">
                    <a:lumMod val="20000"/>
                    <a:lumOff val="80000"/>
                  </a:schemeClr>
                </a:solidFill>
              </a:rPr>
              <a:t>my_fKey</a:t>
            </a:r>
            <a:r>
              <a:rPr lang="en-US" sz="2000" dirty="0">
                <a:solidFill>
                  <a:schemeClr val="accent4">
                    <a:lumMod val="20000"/>
                    <a:lumOff val="80000"/>
                  </a:schemeClr>
                </a:solidFill>
              </a:rPr>
              <a:t> foreign </a:t>
            </a:r>
            <a:r>
              <a:rPr lang="en-US" sz="2000" dirty="0">
                <a:solidFill>
                  <a:schemeClr val="accent4">
                    <a:lumMod val="20000"/>
                    <a:lumOff val="80000"/>
                  </a:schemeClr>
                </a:solidFill>
                <a:sym typeface="Wingdings" panose="05000000000000000000" pitchFamily="2" charset="2"/>
              </a:rPr>
              <a:t>key(</a:t>
            </a:r>
            <a:r>
              <a:rPr lang="en-US" sz="2000" dirty="0" err="1">
                <a:solidFill>
                  <a:schemeClr val="accent4">
                    <a:lumMod val="20000"/>
                    <a:lumOff val="80000"/>
                  </a:schemeClr>
                </a:solidFill>
                <a:sym typeface="Wingdings" panose="05000000000000000000" pitchFamily="2" charset="2"/>
              </a:rPr>
              <a:t>custId</a:t>
            </a:r>
            <a:r>
              <a:rPr lang="en-US" sz="2000" dirty="0">
                <a:solidFill>
                  <a:schemeClr val="accent4">
                    <a:lumMod val="20000"/>
                    <a:lumOff val="80000"/>
                  </a:schemeClr>
                </a:solidFill>
                <a:sym typeface="Wingdings" panose="05000000000000000000" pitchFamily="2" charset="2"/>
              </a:rPr>
              <a:t>)references Customer(</a:t>
            </a:r>
            <a:r>
              <a:rPr lang="en-US" sz="2000" dirty="0" err="1">
                <a:solidFill>
                  <a:schemeClr val="accent4">
                    <a:lumMod val="20000"/>
                    <a:lumOff val="80000"/>
                  </a:schemeClr>
                </a:solidFill>
                <a:sym typeface="Wingdings" panose="05000000000000000000" pitchFamily="2" charset="2"/>
              </a:rPr>
              <a:t>custId</a:t>
            </a:r>
            <a:r>
              <a:rPr lang="en-US" sz="2000" dirty="0">
                <a:solidFill>
                  <a:schemeClr val="accent4">
                    <a:lumMod val="20000"/>
                    <a:lumOff val="80000"/>
                  </a:schemeClr>
                </a:solidFill>
                <a:sym typeface="Wingdings" panose="05000000000000000000" pitchFamily="2" charset="2"/>
              </a:rPr>
              <a:t>));</a:t>
            </a:r>
          </a:p>
          <a:p>
            <a:pPr marL="0" indent="0">
              <a:buNone/>
            </a:pPr>
            <a:endParaRPr lang="en-US" dirty="0">
              <a:solidFill>
                <a:srgbClr val="FF0000"/>
              </a:solidFill>
            </a:endParaRPr>
          </a:p>
          <a:p>
            <a:pPr marL="365760" lvl="1" indent="0">
              <a:buNone/>
            </a:pPr>
            <a:endParaRPr lang="en-US" dirty="0">
              <a:solidFill>
                <a:schemeClr val="accent2">
                  <a:lumMod val="75000"/>
                </a:schemeClr>
              </a:solidFill>
              <a:sym typeface="Wingdings" panose="05000000000000000000" pitchFamily="2" charset="2"/>
            </a:endParaRPr>
          </a:p>
        </p:txBody>
      </p:sp>
    </p:spTree>
    <p:extLst>
      <p:ext uri="{BB962C8B-B14F-4D97-AF65-F5344CB8AC3E}">
        <p14:creationId xmlns:p14="http://schemas.microsoft.com/office/powerpoint/2010/main" val="3317654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b="1" dirty="0"/>
              <a:t>Constraints</a:t>
            </a:r>
            <a:r>
              <a:rPr lang="en-US" dirty="0"/>
              <a:t> </a:t>
            </a:r>
          </a:p>
        </p:txBody>
      </p:sp>
      <p:sp>
        <p:nvSpPr>
          <p:cNvPr id="4" name="Content Placeholder 3"/>
          <p:cNvSpPr>
            <a:spLocks noGrp="1"/>
          </p:cNvSpPr>
          <p:nvPr>
            <p:ph idx="1"/>
          </p:nvPr>
        </p:nvSpPr>
        <p:spPr>
          <a:xfrm>
            <a:off x="457200" y="762000"/>
            <a:ext cx="8138160" cy="5791200"/>
          </a:xfrm>
        </p:spPr>
        <p:txBody>
          <a:bodyPr>
            <a:normAutofit/>
          </a:bodyPr>
          <a:lstStyle/>
          <a:p>
            <a:r>
              <a:rPr lang="en-US" dirty="0"/>
              <a:t>Unique constraint</a:t>
            </a:r>
            <a:r>
              <a:rPr lang="en-US" dirty="0">
                <a:sym typeface="Wingdings" panose="05000000000000000000" pitchFamily="2" charset="2"/>
              </a:rPr>
              <a:t> </a:t>
            </a:r>
          </a:p>
          <a:p>
            <a:pPr lvl="1"/>
            <a:r>
              <a:rPr lang="en-US" sz="2400" dirty="0"/>
              <a:t>Difference between unique and primary key is that primary key doesn't allow null but unique key allows null once.</a:t>
            </a:r>
          </a:p>
          <a:p>
            <a:pPr lvl="1"/>
            <a:r>
              <a:rPr lang="en-US" sz="2400" dirty="0"/>
              <a:t>We can create any column as unique key column just by simply adding unique keyword.</a:t>
            </a:r>
          </a:p>
          <a:p>
            <a:pPr marL="1030288" indent="174625">
              <a:buNone/>
            </a:pPr>
            <a:r>
              <a:rPr lang="en-US" sz="2000" dirty="0">
                <a:solidFill>
                  <a:schemeClr val="accent2">
                    <a:lumMod val="50000"/>
                  </a:schemeClr>
                </a:solidFill>
              </a:rPr>
              <a:t>create table </a:t>
            </a:r>
            <a:r>
              <a:rPr lang="en-US" sz="2000" dirty="0" err="1">
                <a:solidFill>
                  <a:schemeClr val="accent2">
                    <a:lumMod val="50000"/>
                  </a:schemeClr>
                </a:solidFill>
              </a:rPr>
              <a:t>cust</a:t>
            </a:r>
            <a:r>
              <a:rPr lang="en-US" sz="2000" dirty="0">
                <a:solidFill>
                  <a:schemeClr val="accent2">
                    <a:lumMod val="50000"/>
                  </a:schemeClr>
                </a:solidFill>
              </a:rPr>
              <a:t>(</a:t>
            </a:r>
          </a:p>
          <a:p>
            <a:pPr marL="1030288" indent="174625">
              <a:buNone/>
            </a:pPr>
            <a:r>
              <a:rPr lang="en-US" sz="2000" dirty="0" err="1">
                <a:solidFill>
                  <a:schemeClr val="accent2">
                    <a:lumMod val="50000"/>
                  </a:schemeClr>
                </a:solidFill>
              </a:rPr>
              <a:t>cId</a:t>
            </a:r>
            <a:r>
              <a:rPr lang="en-US" sz="2000" dirty="0">
                <a:solidFill>
                  <a:schemeClr val="accent2">
                    <a:lumMod val="50000"/>
                  </a:schemeClr>
                </a:solidFill>
              </a:rPr>
              <a:t> int primary key,</a:t>
            </a:r>
          </a:p>
          <a:p>
            <a:pPr marL="1030288" indent="174625">
              <a:buNone/>
            </a:pPr>
            <a:r>
              <a:rPr lang="en-US" sz="2000" dirty="0" err="1">
                <a:solidFill>
                  <a:schemeClr val="accent2">
                    <a:lumMod val="50000"/>
                  </a:schemeClr>
                </a:solidFill>
              </a:rPr>
              <a:t>cName</a:t>
            </a:r>
            <a:r>
              <a:rPr lang="en-US" sz="2000" dirty="0">
                <a:solidFill>
                  <a:schemeClr val="accent2">
                    <a:lumMod val="50000"/>
                  </a:schemeClr>
                </a:solidFill>
              </a:rPr>
              <a:t> varchar(50) not null </a:t>
            </a:r>
            <a:r>
              <a:rPr lang="en-US" sz="2000" b="1" dirty="0">
                <a:solidFill>
                  <a:srgbClr val="FF0000"/>
                </a:solidFill>
              </a:rPr>
              <a:t>unique</a:t>
            </a:r>
          </a:p>
          <a:p>
            <a:pPr marL="1030288" indent="174625">
              <a:buNone/>
            </a:pPr>
            <a:r>
              <a:rPr lang="en-US" sz="2000" dirty="0">
                <a:solidFill>
                  <a:schemeClr val="accent2">
                    <a:lumMod val="50000"/>
                  </a:schemeClr>
                </a:solidFill>
              </a:rPr>
              <a:t>);</a:t>
            </a:r>
          </a:p>
          <a:p>
            <a:pPr marL="365760" lvl="1" indent="0">
              <a:buNone/>
            </a:pPr>
            <a:r>
              <a:rPr lang="en-US" dirty="0">
                <a:solidFill>
                  <a:srgbClr val="FF0000"/>
                </a:solidFill>
              </a:rPr>
              <a:t>alter table </a:t>
            </a:r>
            <a:r>
              <a:rPr lang="en-US" dirty="0" err="1">
                <a:solidFill>
                  <a:srgbClr val="FF0000"/>
                </a:solidFill>
              </a:rPr>
              <a:t>cust</a:t>
            </a:r>
            <a:r>
              <a:rPr lang="en-US" dirty="0">
                <a:solidFill>
                  <a:srgbClr val="FF0000"/>
                </a:solidFill>
              </a:rPr>
              <a:t> add constraint </a:t>
            </a:r>
            <a:r>
              <a:rPr lang="en-US" dirty="0" err="1">
                <a:solidFill>
                  <a:srgbClr val="FF0000"/>
                </a:solidFill>
              </a:rPr>
              <a:t>myUn</a:t>
            </a:r>
            <a:r>
              <a:rPr lang="en-US" dirty="0">
                <a:solidFill>
                  <a:srgbClr val="FF0000"/>
                </a:solidFill>
              </a:rPr>
              <a:t> unique (</a:t>
            </a:r>
            <a:r>
              <a:rPr lang="en-US" sz="2400" dirty="0" err="1">
                <a:solidFill>
                  <a:srgbClr val="FF0000"/>
                </a:solidFill>
              </a:rPr>
              <a:t>cName</a:t>
            </a:r>
            <a:r>
              <a:rPr lang="en-US" sz="2400" dirty="0">
                <a:solidFill>
                  <a:srgbClr val="FF0000"/>
                </a:solidFill>
              </a:rPr>
              <a:t> </a:t>
            </a:r>
            <a:r>
              <a:rPr lang="en-US" dirty="0">
                <a:solidFill>
                  <a:srgbClr val="FF0000"/>
                </a:solidFill>
              </a:rPr>
              <a:t>); </a:t>
            </a:r>
          </a:p>
          <a:p>
            <a:pPr marL="365760" lvl="1" indent="0">
              <a:buNone/>
            </a:pPr>
            <a:endParaRPr lang="en-US" dirty="0">
              <a:solidFill>
                <a:schemeClr val="accent2">
                  <a:lumMod val="75000"/>
                </a:schemeClr>
              </a:solidFill>
              <a:sym typeface="Wingdings" panose="05000000000000000000" pitchFamily="2" charset="2"/>
            </a:endParaRPr>
          </a:p>
        </p:txBody>
      </p:sp>
    </p:spTree>
    <p:extLst>
      <p:ext uri="{BB962C8B-B14F-4D97-AF65-F5344CB8AC3E}">
        <p14:creationId xmlns:p14="http://schemas.microsoft.com/office/powerpoint/2010/main" val="1002709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Creating Views :</a:t>
            </a:r>
            <a:br>
              <a:rPr lang="en-US" dirty="0"/>
            </a:br>
            <a:endParaRPr lang="en-US" dirty="0"/>
          </a:p>
        </p:txBody>
      </p:sp>
      <p:sp>
        <p:nvSpPr>
          <p:cNvPr id="3" name="Content Placeholder 2"/>
          <p:cNvSpPr>
            <a:spLocks noGrp="1"/>
          </p:cNvSpPr>
          <p:nvPr>
            <p:ph idx="1"/>
          </p:nvPr>
        </p:nvSpPr>
        <p:spPr/>
        <p:txBody>
          <a:bodyPr/>
          <a:lstStyle/>
          <a:p>
            <a:pPr lvl="0"/>
            <a:r>
              <a:rPr lang="en-US" dirty="0"/>
              <a:t>View in simple words we can say it’s a virtual table; you can take output of query and treat it as table.</a:t>
            </a:r>
          </a:p>
          <a:p>
            <a:pPr lvl="0"/>
            <a:r>
              <a:rPr lang="en-US" dirty="0"/>
              <a:t>If there will be multiple columns in our table but we want to view only few of them then we create a view in which we explicitly mention those columns then it will create customized view this is what view.</a:t>
            </a:r>
          </a:p>
          <a:p>
            <a:pPr lvl="0"/>
            <a:r>
              <a:rPr lang="en-US" dirty="0"/>
              <a:t>Syntax for Creating view</a:t>
            </a:r>
          </a:p>
          <a:p>
            <a:pPr lvl="1"/>
            <a:r>
              <a:rPr lang="en-US" dirty="0">
                <a:solidFill>
                  <a:srgbClr val="FF0000"/>
                </a:solidFill>
              </a:rPr>
              <a:t>“Create a view </a:t>
            </a:r>
            <a:r>
              <a:rPr lang="en-US" dirty="0" err="1">
                <a:solidFill>
                  <a:srgbClr val="FF0000"/>
                </a:solidFill>
              </a:rPr>
              <a:t>ViewName</a:t>
            </a:r>
            <a:r>
              <a:rPr lang="en-US" dirty="0">
                <a:solidFill>
                  <a:srgbClr val="FF0000"/>
                </a:solidFill>
              </a:rPr>
              <a:t> as Select Column1, Column2, Column3 from table name;”</a:t>
            </a:r>
          </a:p>
          <a:p>
            <a:endParaRPr lang="en-US" dirty="0"/>
          </a:p>
        </p:txBody>
      </p:sp>
    </p:spTree>
    <p:extLst>
      <p:ext uri="{BB962C8B-B14F-4D97-AF65-F5344CB8AC3E}">
        <p14:creationId xmlns:p14="http://schemas.microsoft.com/office/powerpoint/2010/main" val="2902691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Creating Views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Ex- Let’s consider this is our table and we will create a view for two columns empId and empaddress-&gt; </a:t>
            </a:r>
          </a:p>
          <a:p>
            <a:pPr marL="640080" lvl="2" indent="0">
              <a:buNone/>
            </a:pPr>
            <a:r>
              <a:rPr lang="en-US" dirty="0"/>
              <a:t>create table emp5(</a:t>
            </a:r>
          </a:p>
          <a:p>
            <a:pPr marL="640080" lvl="2" indent="0">
              <a:buNone/>
            </a:pPr>
            <a:r>
              <a:rPr lang="en-US" dirty="0"/>
              <a:t>empId int not null,</a:t>
            </a:r>
          </a:p>
          <a:p>
            <a:pPr marL="640080" lvl="2" indent="0">
              <a:buNone/>
            </a:pPr>
            <a:r>
              <a:rPr lang="en-US" dirty="0" err="1"/>
              <a:t>empfname</a:t>
            </a:r>
            <a:r>
              <a:rPr lang="en-US" dirty="0"/>
              <a:t> varchar(50) not null,</a:t>
            </a:r>
          </a:p>
          <a:p>
            <a:pPr marL="640080" lvl="2" indent="0">
              <a:buNone/>
            </a:pPr>
            <a:r>
              <a:rPr lang="en-US" dirty="0" err="1"/>
              <a:t>emplname</a:t>
            </a:r>
            <a:r>
              <a:rPr lang="en-US" dirty="0"/>
              <a:t> varchar(50) not null,</a:t>
            </a:r>
          </a:p>
          <a:p>
            <a:pPr marL="640080" lvl="2" indent="0">
              <a:buNone/>
            </a:pPr>
            <a:r>
              <a:rPr lang="en-US" dirty="0"/>
              <a:t>empaddress varchar(50)</a:t>
            </a:r>
          </a:p>
          <a:p>
            <a:pPr marL="640080" lvl="2" indent="0">
              <a:buNone/>
            </a:pPr>
            <a:r>
              <a:rPr lang="en-US" dirty="0"/>
              <a:t>);</a:t>
            </a:r>
          </a:p>
          <a:p>
            <a:pPr marL="640080" lvl="2" indent="0">
              <a:buNone/>
            </a:pPr>
            <a:r>
              <a:rPr lang="en-US" dirty="0"/>
              <a:t>Creating view </a:t>
            </a:r>
            <a:r>
              <a:rPr lang="en-US" dirty="0">
                <a:sym typeface="Wingdings" panose="05000000000000000000" pitchFamily="2" charset="2"/>
              </a:rPr>
              <a:t></a:t>
            </a:r>
          </a:p>
          <a:p>
            <a:pPr marL="640080" lvl="2" indent="0">
              <a:buNone/>
            </a:pPr>
            <a:r>
              <a:rPr lang="en-US" dirty="0">
                <a:solidFill>
                  <a:srgbClr val="FF0000"/>
                </a:solidFill>
              </a:rPr>
              <a:t>create view </a:t>
            </a:r>
            <a:r>
              <a:rPr lang="en-US" dirty="0" err="1">
                <a:solidFill>
                  <a:srgbClr val="FF0000"/>
                </a:solidFill>
              </a:rPr>
              <a:t>myView</a:t>
            </a:r>
            <a:r>
              <a:rPr lang="en-US" dirty="0">
                <a:solidFill>
                  <a:srgbClr val="FF0000"/>
                </a:solidFill>
              </a:rPr>
              <a:t> as select empId, empaddress from emp5;</a:t>
            </a:r>
          </a:p>
          <a:p>
            <a:pPr marL="640080" lvl="2" indent="0">
              <a:buNone/>
            </a:pPr>
            <a:r>
              <a:rPr lang="en-US" dirty="0"/>
              <a:t>Command To execute view we can fire command </a:t>
            </a:r>
            <a:r>
              <a:rPr lang="en-US" dirty="0">
                <a:solidFill>
                  <a:srgbClr val="FF0000"/>
                </a:solidFill>
              </a:rPr>
              <a:t>select * from </a:t>
            </a:r>
            <a:r>
              <a:rPr lang="en-US" dirty="0" err="1">
                <a:solidFill>
                  <a:srgbClr val="FF0000"/>
                </a:solidFill>
              </a:rPr>
              <a:t>myView</a:t>
            </a:r>
            <a:r>
              <a:rPr lang="en-US" dirty="0">
                <a:solidFill>
                  <a:srgbClr val="FF0000"/>
                </a:solidFill>
              </a:rPr>
              <a:t>; </a:t>
            </a:r>
          </a:p>
          <a:p>
            <a:pPr marL="640080" lvl="2"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3873282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pPr algn="ctr"/>
            <a:r>
              <a:rPr lang="en-US" b="1" dirty="0"/>
              <a:t>DML Commands</a:t>
            </a:r>
            <a:endParaRPr lang="en-US" dirty="0"/>
          </a:p>
        </p:txBody>
      </p:sp>
      <p:sp>
        <p:nvSpPr>
          <p:cNvPr id="3" name="Content Placeholder 2"/>
          <p:cNvSpPr>
            <a:spLocks noGrp="1"/>
          </p:cNvSpPr>
          <p:nvPr>
            <p:ph idx="1"/>
          </p:nvPr>
        </p:nvSpPr>
        <p:spPr/>
        <p:txBody>
          <a:bodyPr/>
          <a:lstStyle/>
          <a:p>
            <a:r>
              <a:rPr lang="en-US" dirty="0"/>
              <a:t>There </a:t>
            </a:r>
            <a:r>
              <a:rPr lang="en-US"/>
              <a:t>are three types </a:t>
            </a:r>
            <a:r>
              <a:rPr lang="en-US" dirty="0"/>
              <a:t>of commonly use DML commands</a:t>
            </a:r>
          </a:p>
          <a:p>
            <a:pPr lvl="2"/>
            <a:r>
              <a:rPr lang="en-US" dirty="0">
                <a:solidFill>
                  <a:srgbClr val="FF0000"/>
                </a:solidFill>
              </a:rPr>
              <a:t>Insert</a:t>
            </a:r>
          </a:p>
          <a:p>
            <a:pPr lvl="2"/>
            <a:r>
              <a:rPr lang="en-US" dirty="0">
                <a:solidFill>
                  <a:srgbClr val="FF0000"/>
                </a:solidFill>
              </a:rPr>
              <a:t>Update</a:t>
            </a:r>
          </a:p>
          <a:p>
            <a:pPr lvl="2"/>
            <a:r>
              <a:rPr lang="en-US" dirty="0">
                <a:solidFill>
                  <a:srgbClr val="FF0000"/>
                </a:solidFill>
              </a:rPr>
              <a:t>Delete</a:t>
            </a:r>
          </a:p>
          <a:p>
            <a:pPr marL="0" indent="0">
              <a:buNone/>
            </a:pPr>
            <a:endParaRPr lang="en-US" dirty="0"/>
          </a:p>
        </p:txBody>
      </p:sp>
    </p:spTree>
    <p:extLst>
      <p:ext uri="{BB962C8B-B14F-4D97-AF65-F5344CB8AC3E}">
        <p14:creationId xmlns:p14="http://schemas.microsoft.com/office/powerpoint/2010/main" val="1700215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pPr algn="ctr"/>
            <a:r>
              <a:rPr lang="en-US" b="1" dirty="0"/>
              <a:t>DML Commands</a:t>
            </a:r>
            <a:endParaRPr lang="en-US" dirty="0"/>
          </a:p>
        </p:txBody>
      </p:sp>
      <p:sp>
        <p:nvSpPr>
          <p:cNvPr id="3" name="Content Placeholder 2"/>
          <p:cNvSpPr>
            <a:spLocks noGrp="1"/>
          </p:cNvSpPr>
          <p:nvPr>
            <p:ph idx="1"/>
          </p:nvPr>
        </p:nvSpPr>
        <p:spPr/>
        <p:txBody>
          <a:bodyPr/>
          <a:lstStyle/>
          <a:p>
            <a:r>
              <a:rPr lang="en-US" dirty="0"/>
              <a:t>Insert </a:t>
            </a:r>
            <a:r>
              <a:rPr lang="en-US" dirty="0">
                <a:sym typeface="Wingdings" panose="05000000000000000000" pitchFamily="2" charset="2"/>
              </a:rPr>
              <a:t></a:t>
            </a:r>
          </a:p>
          <a:p>
            <a:r>
              <a:rPr lang="en-US" b="1" dirty="0"/>
              <a:t>Insert </a:t>
            </a:r>
            <a:r>
              <a:rPr lang="en-US" dirty="0"/>
              <a:t>command is use to insert data into table using simple command.</a:t>
            </a:r>
          </a:p>
          <a:p>
            <a:r>
              <a:rPr lang="en-US" dirty="0">
                <a:solidFill>
                  <a:srgbClr val="FF0000"/>
                </a:solidFill>
              </a:rPr>
              <a:t>Syntax </a:t>
            </a:r>
            <a:r>
              <a:rPr lang="en-US" dirty="0">
                <a:solidFill>
                  <a:srgbClr val="FF0000"/>
                </a:solidFill>
                <a:sym typeface="Wingdings" panose="05000000000000000000" pitchFamily="2" charset="2"/>
              </a:rPr>
              <a:t></a:t>
            </a:r>
          </a:p>
          <a:p>
            <a:pPr lvl="1"/>
            <a:r>
              <a:rPr lang="en-US" dirty="0">
                <a:solidFill>
                  <a:srgbClr val="FF0000"/>
                </a:solidFill>
                <a:sym typeface="Wingdings" panose="05000000000000000000" pitchFamily="2" charset="2"/>
              </a:rPr>
              <a:t>Insert into </a:t>
            </a:r>
            <a:r>
              <a:rPr lang="en-US" dirty="0" err="1">
                <a:solidFill>
                  <a:srgbClr val="FF0000"/>
                </a:solidFill>
                <a:sym typeface="Wingdings" panose="05000000000000000000" pitchFamily="2" charset="2"/>
              </a:rPr>
              <a:t>TableName</a:t>
            </a:r>
            <a:r>
              <a:rPr lang="en-US" dirty="0">
                <a:solidFill>
                  <a:srgbClr val="FF0000"/>
                </a:solidFill>
                <a:sym typeface="Wingdings" panose="05000000000000000000" pitchFamily="2" charset="2"/>
              </a:rPr>
              <a:t> ( col1 , col2 ) values (val1,val2)</a:t>
            </a:r>
          </a:p>
          <a:p>
            <a:pPr lvl="1"/>
            <a:r>
              <a:rPr lang="en-US" dirty="0">
                <a:solidFill>
                  <a:srgbClr val="FF0000"/>
                </a:solidFill>
                <a:sym typeface="Wingdings" panose="05000000000000000000" pitchFamily="2" charset="2"/>
              </a:rPr>
              <a:t>Insert into </a:t>
            </a:r>
            <a:r>
              <a:rPr lang="en-US" dirty="0" err="1">
                <a:solidFill>
                  <a:srgbClr val="FF0000"/>
                </a:solidFill>
                <a:sym typeface="Wingdings" panose="05000000000000000000" pitchFamily="2" charset="2"/>
              </a:rPr>
              <a:t>TableName</a:t>
            </a:r>
            <a:r>
              <a:rPr lang="en-US" dirty="0">
                <a:solidFill>
                  <a:srgbClr val="FF0000"/>
                </a:solidFill>
                <a:sym typeface="Wingdings" panose="05000000000000000000" pitchFamily="2" charset="2"/>
              </a:rPr>
              <a:t> values (val1,val2);</a:t>
            </a:r>
          </a:p>
          <a:p>
            <a:pPr marL="0" indent="0">
              <a:buNone/>
            </a:pPr>
            <a:endParaRPr lang="en-US" dirty="0"/>
          </a:p>
        </p:txBody>
      </p:sp>
    </p:spTree>
    <p:extLst>
      <p:ext uri="{BB962C8B-B14F-4D97-AF65-F5344CB8AC3E}">
        <p14:creationId xmlns:p14="http://schemas.microsoft.com/office/powerpoint/2010/main" val="1222029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lstStyle/>
          <a:p>
            <a:pPr algn="ctr"/>
            <a:r>
              <a:rPr lang="en-US" b="1" dirty="0"/>
              <a:t>DML Commands</a:t>
            </a:r>
            <a:endParaRPr lang="en-US" dirty="0"/>
          </a:p>
        </p:txBody>
      </p:sp>
      <p:sp>
        <p:nvSpPr>
          <p:cNvPr id="3" name="Content Placeholder 2"/>
          <p:cNvSpPr>
            <a:spLocks noGrp="1"/>
          </p:cNvSpPr>
          <p:nvPr>
            <p:ph idx="1"/>
          </p:nvPr>
        </p:nvSpPr>
        <p:spPr/>
        <p:txBody>
          <a:bodyPr/>
          <a:lstStyle/>
          <a:p>
            <a:r>
              <a:rPr lang="en-US" dirty="0"/>
              <a:t>Update </a:t>
            </a:r>
            <a:r>
              <a:rPr lang="en-US" dirty="0">
                <a:sym typeface="Wingdings" panose="05000000000000000000" pitchFamily="2" charset="2"/>
              </a:rPr>
              <a:t></a:t>
            </a:r>
          </a:p>
          <a:p>
            <a:pPr lvl="0"/>
            <a:r>
              <a:rPr lang="en-US" b="1" dirty="0"/>
              <a:t>Update – </a:t>
            </a:r>
            <a:r>
              <a:rPr lang="en-US" dirty="0"/>
              <a:t>Update statement is use to modify data in database, we can update values of single or multiple columns. We have to provide specific condition in order to update information of specific row.</a:t>
            </a:r>
          </a:p>
          <a:p>
            <a:pPr lvl="1"/>
            <a:r>
              <a:rPr lang="en-US" sz="2400" dirty="0"/>
              <a:t>Syntax</a:t>
            </a:r>
            <a:r>
              <a:rPr lang="en-US" sz="2400" b="1" dirty="0"/>
              <a:t> – </a:t>
            </a:r>
            <a:r>
              <a:rPr lang="en-US" sz="2400" dirty="0"/>
              <a:t>update table_Name set column_Name= value </a:t>
            </a:r>
            <a:r>
              <a:rPr lang="en-US" sz="2400" dirty="0">
                <a:solidFill>
                  <a:srgbClr val="FF0000"/>
                </a:solidFill>
              </a:rPr>
              <a:t>where condition</a:t>
            </a:r>
          </a:p>
          <a:p>
            <a:pPr marL="0" indent="0">
              <a:buNone/>
            </a:pPr>
            <a:r>
              <a:rPr lang="en-US" sz="1800" dirty="0">
                <a:solidFill>
                  <a:srgbClr val="FF0000"/>
                </a:solidFill>
              </a:rPr>
              <a:t>(</a:t>
            </a:r>
            <a:r>
              <a:rPr lang="en-US" sz="1800" b="1" dirty="0">
                <a:solidFill>
                  <a:srgbClr val="FF0000"/>
                </a:solidFill>
              </a:rPr>
              <a:t>Note</a:t>
            </a:r>
            <a:r>
              <a:rPr lang="en-US" sz="1800" dirty="0">
                <a:solidFill>
                  <a:srgbClr val="FF0000"/>
                </a:solidFill>
              </a:rPr>
              <a:t>- We have to apply where clause otherwise Update will update multiple row data, We can update data of multiple rows at same time using where clause.)</a:t>
            </a:r>
          </a:p>
          <a:p>
            <a:pPr marL="0" indent="0">
              <a:buNone/>
            </a:pPr>
            <a:endParaRPr lang="en-US" dirty="0"/>
          </a:p>
        </p:txBody>
      </p:sp>
    </p:spTree>
    <p:extLst>
      <p:ext uri="{BB962C8B-B14F-4D97-AF65-F5344CB8AC3E}">
        <p14:creationId xmlns:p14="http://schemas.microsoft.com/office/powerpoint/2010/main" val="3744599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dirty="0"/>
              <a:t>ER - Model</a:t>
            </a:r>
          </a:p>
        </p:txBody>
      </p:sp>
      <p:sp>
        <p:nvSpPr>
          <p:cNvPr id="3" name="Content Placeholder 2"/>
          <p:cNvSpPr>
            <a:spLocks noGrp="1"/>
          </p:cNvSpPr>
          <p:nvPr>
            <p:ph idx="1"/>
          </p:nvPr>
        </p:nvSpPr>
        <p:spPr/>
        <p:txBody>
          <a:bodyPr>
            <a:normAutofit fontScale="85000" lnSpcReduction="20000"/>
          </a:bodyPr>
          <a:lstStyle/>
          <a:p>
            <a:r>
              <a:rPr lang="en-US" b="1" dirty="0"/>
              <a:t>Attribute(s):</a:t>
            </a:r>
          </a:p>
          <a:p>
            <a:pPr lvl="1"/>
            <a:r>
              <a:rPr lang="en-US" dirty="0"/>
              <a:t>Attributes are the </a:t>
            </a:r>
            <a:r>
              <a:rPr lang="en-US" b="1" dirty="0"/>
              <a:t>properties which define the entity type</a:t>
            </a:r>
            <a:r>
              <a:rPr lang="en-US" dirty="0"/>
              <a:t>. For example, </a:t>
            </a:r>
            <a:r>
              <a:rPr lang="en-US" dirty="0" err="1"/>
              <a:t>Roll_No</a:t>
            </a:r>
            <a:r>
              <a:rPr lang="en-US" dirty="0"/>
              <a:t>, Name, DOB, Age, Address, </a:t>
            </a:r>
            <a:r>
              <a:rPr lang="en-US" dirty="0" err="1"/>
              <a:t>Mobile_No</a:t>
            </a:r>
            <a:r>
              <a:rPr lang="en-US" dirty="0"/>
              <a:t> are the attributes which defines entity type Student. In ER diagram, attribute is represented by an oval. </a:t>
            </a:r>
          </a:p>
          <a:p>
            <a:pPr lvl="2"/>
            <a:r>
              <a:rPr lang="en-US" b="1" dirty="0"/>
              <a:t>Types of Key Attribute</a:t>
            </a:r>
          </a:p>
          <a:p>
            <a:pPr lvl="2"/>
            <a:r>
              <a:rPr lang="en-US" b="1" dirty="0"/>
              <a:t>Key Attribute</a:t>
            </a:r>
          </a:p>
          <a:p>
            <a:pPr lvl="2"/>
            <a:r>
              <a:rPr lang="en-US" b="1" dirty="0"/>
              <a:t>Composite Attribute –</a:t>
            </a:r>
          </a:p>
          <a:p>
            <a:pPr lvl="2"/>
            <a:r>
              <a:rPr lang="en-US" b="1" dirty="0"/>
              <a:t>Multivalued Attribute –</a:t>
            </a:r>
            <a:r>
              <a:rPr lang="en-US" dirty="0"/>
              <a:t> </a:t>
            </a:r>
          </a:p>
          <a:p>
            <a:pPr lvl="2"/>
            <a:r>
              <a:rPr lang="en-US" b="1" dirty="0"/>
              <a:t>Derived Attribute –</a:t>
            </a:r>
            <a:r>
              <a:rPr lang="en-US" dirty="0"/>
              <a:t> </a:t>
            </a:r>
            <a:endParaRPr lang="en-US" b="1" dirty="0"/>
          </a:p>
          <a:p>
            <a:pPr lvl="1"/>
            <a:r>
              <a:rPr lang="en-US" b="1" dirty="0"/>
              <a:t>1. Key Attribute –</a:t>
            </a:r>
            <a:r>
              <a:rPr lang="en-US" dirty="0"/>
              <a:t> </a:t>
            </a:r>
            <a:br>
              <a:rPr lang="en-US" dirty="0"/>
            </a:br>
            <a:r>
              <a:rPr lang="en-US" dirty="0"/>
              <a:t>The attribute which </a:t>
            </a:r>
            <a:r>
              <a:rPr lang="en-US" b="1" dirty="0"/>
              <a:t>uniquely identifies each entity</a:t>
            </a:r>
            <a:r>
              <a:rPr lang="en-US" dirty="0"/>
              <a:t> in the entity set is called key </a:t>
            </a:r>
            <a:r>
              <a:rPr lang="en-US" dirty="0" err="1"/>
              <a:t>attribute.For</a:t>
            </a:r>
            <a:r>
              <a:rPr lang="en-US" dirty="0"/>
              <a:t> example, </a:t>
            </a:r>
            <a:r>
              <a:rPr lang="en-US" dirty="0" err="1"/>
              <a:t>Roll_No</a:t>
            </a:r>
            <a:r>
              <a:rPr lang="en-US" dirty="0"/>
              <a:t> will be unique for each student. In ER diagram, key attribute is represented by an oval with underlying lines.</a:t>
            </a:r>
          </a:p>
          <a:p>
            <a:pPr marL="731520" lvl="2" indent="0">
              <a:buNone/>
            </a:pPr>
            <a:r>
              <a:rPr lang="en-US"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490" y="3255731"/>
            <a:ext cx="2848960" cy="1392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082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pPr algn="ctr"/>
            <a:r>
              <a:rPr lang="en-US" b="1" dirty="0"/>
              <a:t>DML Commands</a:t>
            </a:r>
            <a:endParaRPr lang="en-US" dirty="0"/>
          </a:p>
        </p:txBody>
      </p:sp>
      <p:sp>
        <p:nvSpPr>
          <p:cNvPr id="3" name="Content Placeholder 2"/>
          <p:cNvSpPr>
            <a:spLocks noGrp="1"/>
          </p:cNvSpPr>
          <p:nvPr>
            <p:ph idx="1"/>
          </p:nvPr>
        </p:nvSpPr>
        <p:spPr/>
        <p:txBody>
          <a:bodyPr/>
          <a:lstStyle/>
          <a:p>
            <a:r>
              <a:rPr lang="en-US" dirty="0"/>
              <a:t>Delete </a:t>
            </a:r>
            <a:r>
              <a:rPr lang="en-US" dirty="0">
                <a:sym typeface="Wingdings" panose="05000000000000000000" pitchFamily="2" charset="2"/>
              </a:rPr>
              <a:t></a:t>
            </a:r>
          </a:p>
          <a:p>
            <a:pPr lvl="0"/>
            <a:r>
              <a:rPr lang="en-US" dirty="0"/>
              <a:t>Delete command is use to delete record or data from row using or without using where clause. Execution of Delete without where clause may delete all records</a:t>
            </a:r>
          </a:p>
          <a:p>
            <a:pPr lvl="1"/>
            <a:r>
              <a:rPr lang="en-US" sz="2400" dirty="0"/>
              <a:t>Syntax – delete from Table_Name</a:t>
            </a:r>
          </a:p>
          <a:p>
            <a:pPr lvl="1"/>
            <a:r>
              <a:rPr lang="en-US" sz="2400" dirty="0"/>
              <a:t>Delete from table_Name where condition</a:t>
            </a:r>
          </a:p>
          <a:p>
            <a:pPr marL="0" indent="0">
              <a:buNone/>
            </a:pPr>
            <a:r>
              <a:rPr lang="en-US" sz="1800" dirty="0">
                <a:solidFill>
                  <a:srgbClr val="FF0000"/>
                </a:solidFill>
              </a:rPr>
              <a:t>(</a:t>
            </a:r>
            <a:r>
              <a:rPr lang="en-US" sz="1800" b="1" dirty="0">
                <a:solidFill>
                  <a:srgbClr val="FF0000"/>
                </a:solidFill>
              </a:rPr>
              <a:t>Note</a:t>
            </a:r>
            <a:r>
              <a:rPr lang="en-US" sz="1800" dirty="0">
                <a:solidFill>
                  <a:srgbClr val="FF0000"/>
                </a:solidFill>
              </a:rPr>
              <a:t>- We have to apply where clause otherwise delete will delete multiple row data, )</a:t>
            </a:r>
          </a:p>
          <a:p>
            <a:pPr marL="0" indent="0">
              <a:buNone/>
            </a:pPr>
            <a:endParaRPr lang="en-US" dirty="0"/>
          </a:p>
        </p:txBody>
      </p:sp>
    </p:spTree>
    <p:extLst>
      <p:ext uri="{BB962C8B-B14F-4D97-AF65-F5344CB8AC3E}">
        <p14:creationId xmlns:p14="http://schemas.microsoft.com/office/powerpoint/2010/main" val="4214799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467600" cy="1143000"/>
          </a:xfrm>
        </p:spPr>
        <p:txBody>
          <a:bodyPr/>
          <a:lstStyle/>
          <a:p>
            <a:r>
              <a:rPr lang="en-US" dirty="0"/>
              <a:t>DQL</a:t>
            </a:r>
          </a:p>
        </p:txBody>
      </p:sp>
      <p:sp>
        <p:nvSpPr>
          <p:cNvPr id="3" name="Content Placeholder 2"/>
          <p:cNvSpPr>
            <a:spLocks noGrp="1"/>
          </p:cNvSpPr>
          <p:nvPr>
            <p:ph idx="1"/>
          </p:nvPr>
        </p:nvSpPr>
        <p:spPr/>
        <p:txBody>
          <a:bodyPr>
            <a:normAutofit fontScale="85000" lnSpcReduction="20000"/>
          </a:bodyPr>
          <a:lstStyle/>
          <a:p>
            <a:pPr lvl="0"/>
            <a:r>
              <a:rPr lang="en-US" b="1" dirty="0"/>
              <a:t>Select – </a:t>
            </a:r>
            <a:r>
              <a:rPr lang="en-US" dirty="0"/>
              <a:t>Select statement is important command to fetch data from database with or without where clause with mentioned or all columns.</a:t>
            </a:r>
          </a:p>
          <a:p>
            <a:pPr lvl="2"/>
            <a:r>
              <a:rPr lang="en-US" dirty="0"/>
              <a:t>Syntax</a:t>
            </a:r>
            <a:r>
              <a:rPr lang="en-US" b="1" dirty="0"/>
              <a:t> –</a:t>
            </a:r>
            <a:r>
              <a:rPr lang="en-US" dirty="0"/>
              <a:t> select * from </a:t>
            </a:r>
            <a:r>
              <a:rPr lang="en-US" dirty="0" err="1"/>
              <a:t>table_NAME</a:t>
            </a:r>
            <a:endParaRPr lang="en-US" dirty="0"/>
          </a:p>
          <a:p>
            <a:pPr lvl="2"/>
            <a:r>
              <a:rPr lang="en-US" dirty="0"/>
              <a:t>Select column_Name from table_Name</a:t>
            </a:r>
          </a:p>
          <a:p>
            <a:pPr lvl="2"/>
            <a:r>
              <a:rPr lang="en-US" dirty="0"/>
              <a:t>Select Column_Name from table_Name where condition.</a:t>
            </a:r>
          </a:p>
          <a:p>
            <a:pPr marL="365125" lvl="1" indent="-365125"/>
            <a:r>
              <a:rPr lang="en-US" sz="2400" dirty="0"/>
              <a:t>Select with </a:t>
            </a:r>
            <a:r>
              <a:rPr lang="en-US" sz="2400" b="1" dirty="0"/>
              <a:t>distinct</a:t>
            </a:r>
            <a:r>
              <a:rPr lang="en-US" sz="2400" dirty="0"/>
              <a:t> </a:t>
            </a:r>
            <a:r>
              <a:rPr lang="en-US" sz="2400" dirty="0">
                <a:sym typeface="Wingdings"/>
              </a:rPr>
              <a:t></a:t>
            </a:r>
            <a:r>
              <a:rPr lang="en-US" sz="2400" dirty="0"/>
              <a:t>It is use to fetch unique values from column </a:t>
            </a:r>
          </a:p>
          <a:p>
            <a:pPr lvl="2"/>
            <a:r>
              <a:rPr lang="en-US" dirty="0"/>
              <a:t>Select distinct </a:t>
            </a:r>
            <a:r>
              <a:rPr lang="en-US" dirty="0" err="1"/>
              <a:t>empfname</a:t>
            </a:r>
            <a:r>
              <a:rPr lang="en-US" dirty="0"/>
              <a:t> from emp5      </a:t>
            </a:r>
          </a:p>
          <a:p>
            <a:pPr marL="290513" lvl="1" indent="-290513"/>
            <a:r>
              <a:rPr lang="en-US" sz="2400" b="1" dirty="0"/>
              <a:t>Order</a:t>
            </a:r>
            <a:r>
              <a:rPr lang="en-US" sz="2400" dirty="0"/>
              <a:t> is use to display the specified column in ascending order or descending order, default is ascending order. </a:t>
            </a:r>
          </a:p>
          <a:p>
            <a:pPr lvl="1"/>
            <a:r>
              <a:rPr lang="en-US" dirty="0"/>
              <a:t>select </a:t>
            </a:r>
            <a:r>
              <a:rPr lang="en-US" dirty="0" err="1"/>
              <a:t>empfname</a:t>
            </a:r>
            <a:r>
              <a:rPr lang="en-US" dirty="0"/>
              <a:t> from emp5 order by empId </a:t>
            </a:r>
            <a:r>
              <a:rPr lang="en-US" dirty="0" err="1"/>
              <a:t>asc</a:t>
            </a:r>
            <a:r>
              <a:rPr lang="en-US" dirty="0"/>
              <a:t>; -ascending</a:t>
            </a:r>
          </a:p>
          <a:p>
            <a:pPr lvl="1"/>
            <a:r>
              <a:rPr lang="en-US" dirty="0"/>
              <a:t>select </a:t>
            </a:r>
            <a:r>
              <a:rPr lang="en-US" dirty="0" err="1"/>
              <a:t>empfname</a:t>
            </a:r>
            <a:r>
              <a:rPr lang="en-US" dirty="0"/>
              <a:t> from emp5 order by empId </a:t>
            </a:r>
            <a:r>
              <a:rPr lang="en-US" dirty="0" err="1"/>
              <a:t>desc</a:t>
            </a:r>
            <a:r>
              <a:rPr lang="en-US" dirty="0"/>
              <a:t>; -descending</a:t>
            </a:r>
          </a:p>
          <a:p>
            <a:endParaRPr lang="en-US" dirty="0"/>
          </a:p>
        </p:txBody>
      </p:sp>
    </p:spTree>
    <p:extLst>
      <p:ext uri="{BB962C8B-B14F-4D97-AF65-F5344CB8AC3E}">
        <p14:creationId xmlns:p14="http://schemas.microsoft.com/office/powerpoint/2010/main" val="2540850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 </a:t>
            </a:r>
            <a:r>
              <a:rPr lang="en-US" b="1" dirty="0" err="1"/>
              <a:t>MaxCount</a:t>
            </a:r>
            <a:r>
              <a:rPr lang="en-US" b="1" dirty="0"/>
              <a:t>, </a:t>
            </a:r>
            <a:r>
              <a:rPr lang="en-US" b="1" dirty="0" err="1"/>
              <a:t>Avg</a:t>
            </a:r>
            <a:r>
              <a:rPr lang="en-US" b="1" dirty="0"/>
              <a:t> and Sum Function</a:t>
            </a:r>
            <a:endParaRPr lang="en-US" dirty="0"/>
          </a:p>
        </p:txBody>
      </p:sp>
      <p:sp>
        <p:nvSpPr>
          <p:cNvPr id="5" name="Content Placeholder 4"/>
          <p:cNvSpPr>
            <a:spLocks noGrp="1"/>
          </p:cNvSpPr>
          <p:nvPr>
            <p:ph idx="1"/>
          </p:nvPr>
        </p:nvSpPr>
        <p:spPr/>
        <p:txBody>
          <a:bodyPr>
            <a:normAutofit fontScale="92500" lnSpcReduction="10000"/>
          </a:bodyPr>
          <a:lstStyle/>
          <a:p>
            <a:pPr lvl="0"/>
            <a:r>
              <a:rPr lang="en-US" dirty="0"/>
              <a:t>select max(</a:t>
            </a:r>
            <a:r>
              <a:rPr lang="en-US" dirty="0" err="1"/>
              <a:t>OrderQty</a:t>
            </a:r>
            <a:r>
              <a:rPr lang="en-US" dirty="0"/>
              <a:t>)</a:t>
            </a:r>
          </a:p>
          <a:p>
            <a:pPr marL="731520" lvl="2" indent="0">
              <a:buNone/>
            </a:pPr>
            <a:r>
              <a:rPr lang="en-US" dirty="0"/>
              <a:t>     from </a:t>
            </a:r>
            <a:r>
              <a:rPr lang="en-US" dirty="0" err="1"/>
              <a:t>corder</a:t>
            </a:r>
            <a:r>
              <a:rPr lang="en-US" dirty="0"/>
              <a:t>; </a:t>
            </a:r>
          </a:p>
          <a:p>
            <a:pPr marL="731520" lvl="2" indent="0">
              <a:buNone/>
            </a:pPr>
            <a:r>
              <a:rPr lang="en-US" dirty="0"/>
              <a:t>	   output 5</a:t>
            </a:r>
          </a:p>
          <a:p>
            <a:pPr lvl="0"/>
            <a:r>
              <a:rPr lang="en-US" dirty="0"/>
              <a:t>select min(</a:t>
            </a:r>
            <a:r>
              <a:rPr lang="en-US" dirty="0" err="1"/>
              <a:t>OrderQty</a:t>
            </a:r>
            <a:r>
              <a:rPr lang="en-US" dirty="0"/>
              <a:t>)</a:t>
            </a:r>
          </a:p>
          <a:p>
            <a:pPr marL="365760" lvl="1" indent="0">
              <a:buNone/>
            </a:pPr>
            <a:r>
              <a:rPr lang="en-US" dirty="0"/>
              <a:t>    	  from </a:t>
            </a:r>
            <a:r>
              <a:rPr lang="en-US" dirty="0" err="1"/>
              <a:t>corder</a:t>
            </a:r>
            <a:r>
              <a:rPr lang="en-US" dirty="0"/>
              <a:t>; </a:t>
            </a:r>
          </a:p>
          <a:p>
            <a:pPr marL="365760" lvl="1" indent="0">
              <a:buNone/>
            </a:pPr>
            <a:r>
              <a:rPr lang="en-US" dirty="0"/>
              <a:t>	   output 1</a:t>
            </a:r>
          </a:p>
          <a:p>
            <a:pPr lvl="0"/>
            <a:r>
              <a:rPr lang="en-US" dirty="0"/>
              <a:t>select </a:t>
            </a:r>
            <a:r>
              <a:rPr lang="en-US" dirty="0" err="1"/>
              <a:t>avg</a:t>
            </a:r>
            <a:r>
              <a:rPr lang="en-US" dirty="0"/>
              <a:t>(</a:t>
            </a:r>
            <a:r>
              <a:rPr lang="en-US" dirty="0" err="1"/>
              <a:t>OrderQty</a:t>
            </a:r>
            <a:r>
              <a:rPr lang="en-US" dirty="0"/>
              <a:t>)</a:t>
            </a:r>
          </a:p>
          <a:p>
            <a:pPr marL="1004888" lvl="3" indent="-265113">
              <a:buNone/>
            </a:pPr>
            <a:r>
              <a:rPr lang="en-US" dirty="0"/>
              <a:t>from </a:t>
            </a:r>
            <a:r>
              <a:rPr lang="en-US" dirty="0" err="1"/>
              <a:t>corder</a:t>
            </a:r>
            <a:r>
              <a:rPr lang="en-US" dirty="0"/>
              <a:t>;</a:t>
            </a:r>
          </a:p>
          <a:p>
            <a:pPr marL="1004888" lvl="3" indent="-265113">
              <a:buNone/>
            </a:pPr>
            <a:r>
              <a:rPr lang="en-US" dirty="0"/>
              <a:t>output 2.6000</a:t>
            </a:r>
          </a:p>
          <a:p>
            <a:pPr lvl="0"/>
            <a:r>
              <a:rPr lang="en-US" dirty="0"/>
              <a:t>select sum(</a:t>
            </a:r>
            <a:r>
              <a:rPr lang="en-US" dirty="0" err="1"/>
              <a:t>OrderQty</a:t>
            </a:r>
            <a:r>
              <a:rPr lang="en-US" dirty="0"/>
              <a:t>)</a:t>
            </a:r>
          </a:p>
          <a:p>
            <a:pPr marL="731520" lvl="2" indent="0">
              <a:buNone/>
            </a:pPr>
            <a:r>
              <a:rPr lang="en-US" dirty="0"/>
              <a:t>from </a:t>
            </a:r>
            <a:r>
              <a:rPr lang="en-US" dirty="0" err="1"/>
              <a:t>corder</a:t>
            </a:r>
            <a:r>
              <a:rPr lang="en-US" dirty="0"/>
              <a:t>;</a:t>
            </a:r>
          </a:p>
          <a:p>
            <a:pPr marL="731520" lvl="2" indent="0">
              <a:buNone/>
            </a:pPr>
            <a:r>
              <a:rPr lang="en-US" dirty="0"/>
              <a:t>output 13</a:t>
            </a:r>
          </a:p>
          <a:p>
            <a:endParaRPr lang="en-US" dirty="0"/>
          </a:p>
        </p:txBody>
      </p:sp>
      <p:pic>
        <p:nvPicPr>
          <p:cNvPr id="6" name="Picture 5"/>
          <p:cNvPicPr/>
          <p:nvPr/>
        </p:nvPicPr>
        <p:blipFill>
          <a:blip r:embed="rId2"/>
          <a:stretch>
            <a:fillRect/>
          </a:stretch>
        </p:blipFill>
        <p:spPr>
          <a:xfrm>
            <a:off x="4114800" y="1571624"/>
            <a:ext cx="3429000" cy="2543175"/>
          </a:xfrm>
          <a:prstGeom prst="rect">
            <a:avLst/>
          </a:prstGeom>
        </p:spPr>
      </p:pic>
    </p:spTree>
    <p:extLst>
      <p:ext uri="{BB962C8B-B14F-4D97-AF65-F5344CB8AC3E}">
        <p14:creationId xmlns:p14="http://schemas.microsoft.com/office/powerpoint/2010/main" val="390921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Subquery in sql</a:t>
            </a:r>
          </a:p>
        </p:txBody>
      </p:sp>
      <p:sp>
        <p:nvSpPr>
          <p:cNvPr id="3" name="Content Placeholder 2"/>
          <p:cNvSpPr>
            <a:spLocks noGrp="1"/>
          </p:cNvSpPr>
          <p:nvPr>
            <p:ph idx="1"/>
          </p:nvPr>
        </p:nvSpPr>
        <p:spPr/>
        <p:txBody>
          <a:bodyPr/>
          <a:lstStyle/>
          <a:p>
            <a:r>
              <a:rPr lang="en-US" dirty="0"/>
              <a:t>A Subquery or Inner query or a Nested query is a query within another SQL query and embedded within the WHERE clause.</a:t>
            </a:r>
          </a:p>
          <a:p>
            <a:r>
              <a:rPr lang="en-US" dirty="0"/>
              <a:t>A subquery is used to return data that will be used in the main query as a condition to further restrict the data to be retrieved.</a:t>
            </a:r>
          </a:p>
          <a:p>
            <a:r>
              <a:rPr lang="en-US" dirty="0"/>
              <a:t>Subqueries can be used with the SELECT, INSERT, UPDATE, and DELETE statements along with the operators like =, &lt;, &gt;, &gt;=, &lt;=, IN, BETWEEN, etc.</a:t>
            </a:r>
          </a:p>
        </p:txBody>
      </p:sp>
    </p:spTree>
    <p:extLst>
      <p:ext uri="{BB962C8B-B14F-4D97-AF65-F5344CB8AC3E}">
        <p14:creationId xmlns:p14="http://schemas.microsoft.com/office/powerpoint/2010/main" val="3678050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Subquery in sql</a:t>
            </a:r>
          </a:p>
        </p:txBody>
      </p:sp>
      <p:sp>
        <p:nvSpPr>
          <p:cNvPr id="3" name="Content Placeholder 2"/>
          <p:cNvSpPr>
            <a:spLocks noGrp="1"/>
          </p:cNvSpPr>
          <p:nvPr>
            <p:ph idx="1"/>
          </p:nvPr>
        </p:nvSpPr>
        <p:spPr/>
        <p:txBody>
          <a:bodyPr/>
          <a:lstStyle/>
          <a:p>
            <a:r>
              <a:rPr lang="en-US" dirty="0"/>
              <a:t>A Subquery or Inner query or a Nested query is a query within another SQL query and embedded within the WHERE clause.</a:t>
            </a:r>
          </a:p>
          <a:p>
            <a:r>
              <a:rPr lang="en-US" dirty="0"/>
              <a:t>A subquery is used to return data that will be used in the main query as a condition to further restrict the data to be retrieved.</a:t>
            </a:r>
          </a:p>
          <a:p>
            <a:r>
              <a:rPr lang="en-US" dirty="0"/>
              <a:t>Subqueries can be used with the SELECT, INSERT, UPDATE, and DELETE statements along with the operators like =, &lt;, &gt;, &gt;=, &lt;=, IN, BETWEEN, etc.</a:t>
            </a:r>
          </a:p>
          <a:p>
            <a:endParaRPr lang="en-US" dirty="0"/>
          </a:p>
        </p:txBody>
      </p:sp>
    </p:spTree>
    <p:extLst>
      <p:ext uri="{BB962C8B-B14F-4D97-AF65-F5344CB8AC3E}">
        <p14:creationId xmlns:p14="http://schemas.microsoft.com/office/powerpoint/2010/main" val="153836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dirty="0"/>
              <a:t>ER - Model</a:t>
            </a:r>
          </a:p>
        </p:txBody>
      </p:sp>
      <p:sp>
        <p:nvSpPr>
          <p:cNvPr id="3" name="Content Placeholder 2"/>
          <p:cNvSpPr>
            <a:spLocks noGrp="1"/>
          </p:cNvSpPr>
          <p:nvPr>
            <p:ph idx="1"/>
          </p:nvPr>
        </p:nvSpPr>
        <p:spPr/>
        <p:txBody>
          <a:bodyPr>
            <a:normAutofit/>
          </a:bodyPr>
          <a:lstStyle/>
          <a:p>
            <a:pPr lvl="1"/>
            <a:r>
              <a:rPr lang="en-US" b="1" dirty="0"/>
              <a:t>Key Attribute –</a:t>
            </a:r>
            <a:r>
              <a:rPr lang="en-US" dirty="0"/>
              <a:t> </a:t>
            </a:r>
            <a:br>
              <a:rPr lang="en-US" dirty="0"/>
            </a:br>
            <a:r>
              <a:rPr lang="en-US" dirty="0"/>
              <a:t>The attribute which </a:t>
            </a:r>
            <a:r>
              <a:rPr lang="en-US" b="1" dirty="0"/>
              <a:t>uniquely identifies each entity</a:t>
            </a:r>
            <a:r>
              <a:rPr lang="en-US" dirty="0"/>
              <a:t> in the entity set is called key attribute. For example, </a:t>
            </a:r>
            <a:r>
              <a:rPr lang="en-US" dirty="0" err="1"/>
              <a:t>Roll_No</a:t>
            </a:r>
            <a:r>
              <a:rPr lang="en-US" dirty="0"/>
              <a:t> will be unique for each student. In ER diagram, key attribute is represented by an oval with underlying lines.</a:t>
            </a:r>
          </a:p>
          <a:p>
            <a:pPr marL="731520" lvl="2" indent="0">
              <a:buNone/>
            </a:pPr>
            <a:r>
              <a:rPr lang="en-US"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096" y="3886200"/>
            <a:ext cx="409575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278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lstStyle/>
          <a:p>
            <a:r>
              <a:rPr lang="en-US" dirty="0"/>
              <a:t>ER - Model</a:t>
            </a:r>
          </a:p>
        </p:txBody>
      </p:sp>
      <p:sp>
        <p:nvSpPr>
          <p:cNvPr id="3" name="Content Placeholder 2"/>
          <p:cNvSpPr>
            <a:spLocks noGrp="1"/>
          </p:cNvSpPr>
          <p:nvPr>
            <p:ph idx="1"/>
          </p:nvPr>
        </p:nvSpPr>
        <p:spPr/>
        <p:txBody>
          <a:bodyPr>
            <a:normAutofit/>
          </a:bodyPr>
          <a:lstStyle/>
          <a:p>
            <a:pPr lvl="1"/>
            <a:r>
              <a:rPr lang="en-US" b="1" dirty="0"/>
              <a:t>Composite Attribute –</a:t>
            </a:r>
            <a:r>
              <a:rPr lang="en-US" dirty="0"/>
              <a:t> </a:t>
            </a:r>
            <a:br>
              <a:rPr lang="en-US" dirty="0"/>
            </a:br>
            <a:r>
              <a:rPr lang="en-US" dirty="0"/>
              <a:t>An attribute </a:t>
            </a:r>
            <a:r>
              <a:rPr lang="en-US" b="1" dirty="0"/>
              <a:t>composed of many other attribute</a:t>
            </a:r>
            <a:r>
              <a:rPr lang="en-US" dirty="0"/>
              <a:t> is called as composite attribute. For example, Address attribute of student Entity type consists of Street, City, State, and Country. In ER diagram, composite attribute is represented by an oval comprising of ovals.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124325"/>
            <a:ext cx="75152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240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lstStyle/>
          <a:p>
            <a:r>
              <a:rPr lang="en-US" dirty="0"/>
              <a:t>ER - Model</a:t>
            </a:r>
          </a:p>
        </p:txBody>
      </p:sp>
      <p:sp>
        <p:nvSpPr>
          <p:cNvPr id="3" name="Content Placeholder 2"/>
          <p:cNvSpPr>
            <a:spLocks noGrp="1"/>
          </p:cNvSpPr>
          <p:nvPr>
            <p:ph idx="1"/>
          </p:nvPr>
        </p:nvSpPr>
        <p:spPr/>
        <p:txBody>
          <a:bodyPr>
            <a:normAutofit/>
          </a:bodyPr>
          <a:lstStyle/>
          <a:p>
            <a:pPr lvl="1"/>
            <a:r>
              <a:rPr lang="en-US" b="1" dirty="0"/>
              <a:t>Multivalued Attribute –</a:t>
            </a:r>
            <a:r>
              <a:rPr lang="en-US" dirty="0"/>
              <a:t> </a:t>
            </a:r>
            <a:br>
              <a:rPr lang="en-US" dirty="0"/>
            </a:br>
            <a:r>
              <a:rPr lang="en-US" dirty="0"/>
              <a:t>An attribute consisting </a:t>
            </a:r>
            <a:r>
              <a:rPr lang="en-US" b="1" dirty="0"/>
              <a:t>more than one value</a:t>
            </a:r>
            <a:r>
              <a:rPr lang="en-US" dirty="0"/>
              <a:t> for a given entity. For example, </a:t>
            </a:r>
            <a:r>
              <a:rPr lang="en-US" dirty="0" err="1"/>
              <a:t>Phone_No</a:t>
            </a:r>
            <a:r>
              <a:rPr lang="en-US" dirty="0"/>
              <a:t> (can be more than one for a given student). In ER diagram, multivalued attribute is represented by double oval.</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3581400"/>
            <a:ext cx="38862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550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dirty="0"/>
              <a:t>ER - Model</a:t>
            </a:r>
          </a:p>
        </p:txBody>
      </p:sp>
      <p:sp>
        <p:nvSpPr>
          <p:cNvPr id="3" name="Content Placeholder 2"/>
          <p:cNvSpPr>
            <a:spLocks noGrp="1"/>
          </p:cNvSpPr>
          <p:nvPr>
            <p:ph idx="1"/>
          </p:nvPr>
        </p:nvSpPr>
        <p:spPr/>
        <p:txBody>
          <a:bodyPr>
            <a:normAutofit/>
          </a:bodyPr>
          <a:lstStyle/>
          <a:p>
            <a:pPr lvl="1"/>
            <a:r>
              <a:rPr lang="en-US" b="1" dirty="0"/>
              <a:t>Derived Attribute –</a:t>
            </a:r>
            <a:r>
              <a:rPr lang="en-US" dirty="0"/>
              <a:t> </a:t>
            </a:r>
            <a:br>
              <a:rPr lang="en-US" dirty="0"/>
            </a:br>
            <a:r>
              <a:rPr lang="en-US" dirty="0"/>
              <a:t>An attribute which can be </a:t>
            </a:r>
            <a:r>
              <a:rPr lang="en-US" b="1" dirty="0"/>
              <a:t>derived from other attributes</a:t>
            </a:r>
            <a:r>
              <a:rPr lang="en-US" dirty="0"/>
              <a:t> of the entity type is known as derived attribute. e.g.; Age (can be derived from DOB). In ER diagram, derived attribute is represented by dashed oval.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650" y="4038600"/>
            <a:ext cx="40767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928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dirty="0"/>
              <a:t>ER - Model</a:t>
            </a:r>
          </a:p>
        </p:txBody>
      </p:sp>
      <p:sp>
        <p:nvSpPr>
          <p:cNvPr id="3" name="Content Placeholder 2"/>
          <p:cNvSpPr>
            <a:spLocks noGrp="1"/>
          </p:cNvSpPr>
          <p:nvPr>
            <p:ph idx="1"/>
          </p:nvPr>
        </p:nvSpPr>
        <p:spPr>
          <a:xfrm>
            <a:off x="827700" y="1143000"/>
            <a:ext cx="6711654" cy="4195481"/>
          </a:xfrm>
        </p:spPr>
        <p:txBody>
          <a:bodyPr>
            <a:normAutofit/>
          </a:bodyPr>
          <a:lstStyle/>
          <a:p>
            <a:pPr lvl="1"/>
            <a:r>
              <a:rPr lang="en-US" dirty="0"/>
              <a:t>The complete entity type</a:t>
            </a:r>
            <a:r>
              <a:rPr lang="en-US" b="1" dirty="0"/>
              <a:t> Student</a:t>
            </a:r>
            <a:r>
              <a:rPr lang="en-US" dirty="0"/>
              <a:t> with its attributes can be represented as: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905000"/>
            <a:ext cx="6581775" cy="444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2514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1817</TotalTime>
  <Words>3009</Words>
  <Application>Microsoft Office PowerPoint</Application>
  <PresentationFormat>On-screen Show (4:3)</PresentationFormat>
  <Paragraphs>335</Paragraphs>
  <Slides>44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Century Gothic</vt:lpstr>
      <vt:lpstr>Courier New</vt:lpstr>
      <vt:lpstr>Symbol</vt:lpstr>
      <vt:lpstr>Times New Roman</vt:lpstr>
      <vt:lpstr>Wingdings</vt:lpstr>
      <vt:lpstr>Wingdings 3</vt:lpstr>
      <vt:lpstr>Ion</vt:lpstr>
      <vt:lpstr>SQL</vt:lpstr>
      <vt:lpstr>Objectives </vt:lpstr>
      <vt:lpstr>ER - Model</vt:lpstr>
      <vt:lpstr>ER - Model</vt:lpstr>
      <vt:lpstr>ER - Model</vt:lpstr>
      <vt:lpstr>ER - Model</vt:lpstr>
      <vt:lpstr>ER - Model</vt:lpstr>
      <vt:lpstr>ER - Model</vt:lpstr>
      <vt:lpstr>ER - Model</vt:lpstr>
      <vt:lpstr>ER -Model</vt:lpstr>
      <vt:lpstr>Degree of a relationship set: </vt:lpstr>
      <vt:lpstr>Degree of a relationship set: </vt:lpstr>
      <vt:lpstr>Cardinality in ER-model</vt:lpstr>
      <vt:lpstr>Cardinality in ER-model</vt:lpstr>
      <vt:lpstr>Cardinality in ER-model</vt:lpstr>
      <vt:lpstr>Cardinality in ER-model</vt:lpstr>
      <vt:lpstr>ER-model - Activity</vt:lpstr>
      <vt:lpstr>SQL </vt:lpstr>
      <vt:lpstr>What is SQL?</vt:lpstr>
      <vt:lpstr>Sub language in sql</vt:lpstr>
      <vt:lpstr>Data types in sql</vt:lpstr>
      <vt:lpstr>Data types in sql</vt:lpstr>
      <vt:lpstr>Data types in sql</vt:lpstr>
      <vt:lpstr>Data sub language</vt:lpstr>
      <vt:lpstr>DDL (Data definition language)</vt:lpstr>
      <vt:lpstr>Ddl (Data definition language)</vt:lpstr>
      <vt:lpstr>Ddl (Data definition language)</vt:lpstr>
      <vt:lpstr>Constraints </vt:lpstr>
      <vt:lpstr>Constraints </vt:lpstr>
      <vt:lpstr>Constraints </vt:lpstr>
      <vt:lpstr>Constraints </vt:lpstr>
      <vt:lpstr>Constraints </vt:lpstr>
      <vt:lpstr>Constraints </vt:lpstr>
      <vt:lpstr>Constraints </vt:lpstr>
      <vt:lpstr>Creating Views : </vt:lpstr>
      <vt:lpstr>Creating Views : </vt:lpstr>
      <vt:lpstr>DML Commands</vt:lpstr>
      <vt:lpstr>DML Commands</vt:lpstr>
      <vt:lpstr>DML Commands</vt:lpstr>
      <vt:lpstr>DML Commands</vt:lpstr>
      <vt:lpstr>DQL</vt:lpstr>
      <vt:lpstr>Min, MaxCount, Avg and Sum Function</vt:lpstr>
      <vt:lpstr>Subquery in sql</vt:lpstr>
      <vt:lpstr>Subquery in 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8</dc:title>
  <dc:creator>Bhushan Paradkar</dc:creator>
  <cp:lastModifiedBy>Bhushan Paradkar</cp:lastModifiedBy>
  <cp:revision>91</cp:revision>
  <dcterms:created xsi:type="dcterms:W3CDTF">2006-08-16T00:00:00Z</dcterms:created>
  <dcterms:modified xsi:type="dcterms:W3CDTF">2021-10-26T10:37:12Z</dcterms:modified>
</cp:coreProperties>
</file>