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64" r:id="rId2"/>
    <p:sldId id="265" r:id="rId3"/>
    <p:sldId id="256" r:id="rId4"/>
    <p:sldId id="257" r:id="rId5"/>
    <p:sldId id="258" r:id="rId6"/>
    <p:sldId id="259" r:id="rId7"/>
    <p:sldId id="260" r:id="rId8"/>
    <p:sldId id="261" r:id="rId9"/>
    <p:sldId id="262" r:id="rId10"/>
    <p:sldId id="263" r:id="rId11"/>
    <p:sldId id="266" r:id="rId12"/>
    <p:sldId id="267"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1" d="100"/>
          <a:sy n="71" d="100"/>
        </p:scale>
        <p:origin x="13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12330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3658576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5115616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222470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2142156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721840" cy="8229600"/>
          </a:xfrm>
          <a:prstGeom prst="rect">
            <a:avLst/>
          </a:prstGeom>
          <a:solidFill>
            <a:srgbClr val="241631"/>
          </a:solidFill>
          <a:ln/>
        </p:spPr>
      </p:sp>
      <p:sp>
        <p:nvSpPr>
          <p:cNvPr id="4" name="Text 2"/>
          <p:cNvSpPr/>
          <p:nvPr/>
        </p:nvSpPr>
        <p:spPr>
          <a:xfrm>
            <a:off x="268941" y="1627094"/>
            <a:ext cx="7920318" cy="4693024"/>
          </a:xfrm>
          <a:prstGeom prst="rect">
            <a:avLst/>
          </a:prstGeom>
          <a:noFill/>
          <a:ln/>
        </p:spPr>
        <p:txBody>
          <a:bodyPr wrap="square" rtlCol="0" anchor="t"/>
          <a:lstStyle/>
          <a:p>
            <a:pPr marL="0" indent="0" algn="ctr">
              <a:lnSpc>
                <a:spcPts val="5468"/>
              </a:lnSpc>
              <a:buNone/>
            </a:pPr>
            <a:r>
              <a:rPr lang="en-US" sz="8800" b="1" dirty="0">
                <a:solidFill>
                  <a:srgbClr val="FF726D"/>
                </a:solidFill>
                <a:latin typeface="Inconsolata" pitchFamily="34" charset="0"/>
                <a:ea typeface="Inconsolata" pitchFamily="34" charset="-122"/>
              </a:rPr>
              <a:t>MOVIE</a:t>
            </a:r>
          </a:p>
          <a:p>
            <a:pPr marL="0" indent="0" algn="ctr">
              <a:lnSpc>
                <a:spcPts val="5468"/>
              </a:lnSpc>
              <a:buNone/>
            </a:pPr>
            <a:endParaRPr lang="en-US" sz="8800" b="1" dirty="0">
              <a:solidFill>
                <a:srgbClr val="FF726D"/>
              </a:solidFill>
              <a:latin typeface="Inconsolata" pitchFamily="34" charset="0"/>
              <a:ea typeface="Inconsolata" pitchFamily="34" charset="-122"/>
            </a:endParaRPr>
          </a:p>
          <a:p>
            <a:pPr marL="0" indent="0" algn="ctr">
              <a:lnSpc>
                <a:spcPts val="5468"/>
              </a:lnSpc>
              <a:buNone/>
            </a:pPr>
            <a:r>
              <a:rPr lang="en-US" sz="8800" b="1" dirty="0">
                <a:solidFill>
                  <a:srgbClr val="FF726D"/>
                </a:solidFill>
                <a:latin typeface="Inconsolata" pitchFamily="34" charset="0"/>
                <a:ea typeface="Inconsolata" pitchFamily="34" charset="-122"/>
              </a:rPr>
              <a:t> RECOMMENDATION</a:t>
            </a:r>
          </a:p>
          <a:p>
            <a:pPr marL="0" indent="0" algn="ctr">
              <a:lnSpc>
                <a:spcPts val="5468"/>
              </a:lnSpc>
              <a:buNone/>
            </a:pPr>
            <a:endParaRPr lang="en-US" sz="8800" b="1" dirty="0">
              <a:solidFill>
                <a:srgbClr val="FF726D"/>
              </a:solidFill>
              <a:latin typeface="Inconsolata" pitchFamily="34" charset="0"/>
              <a:ea typeface="Inconsolata" pitchFamily="34" charset="-122"/>
            </a:endParaRPr>
          </a:p>
          <a:p>
            <a:pPr marL="0" indent="0" algn="ctr">
              <a:lnSpc>
                <a:spcPts val="5468"/>
              </a:lnSpc>
              <a:buNone/>
            </a:pPr>
            <a:r>
              <a:rPr lang="en-US" sz="8800" b="1" dirty="0">
                <a:solidFill>
                  <a:srgbClr val="FF726D"/>
                </a:solidFill>
                <a:latin typeface="Inconsolata" pitchFamily="34" charset="0"/>
                <a:ea typeface="Inconsolata" pitchFamily="34" charset="-122"/>
              </a:rPr>
              <a:t> </a:t>
            </a:r>
          </a:p>
          <a:p>
            <a:pPr marL="0" indent="0" algn="ctr">
              <a:lnSpc>
                <a:spcPts val="5468"/>
              </a:lnSpc>
              <a:buNone/>
            </a:pPr>
            <a:r>
              <a:rPr lang="en-US" sz="8800" b="1" dirty="0">
                <a:solidFill>
                  <a:srgbClr val="FF726D"/>
                </a:solidFill>
                <a:latin typeface="Inconsolata" pitchFamily="34" charset="0"/>
                <a:ea typeface="Inconsolata" pitchFamily="34" charset="-122"/>
              </a:rPr>
              <a:t>SYSTEM</a:t>
            </a:r>
            <a:endParaRPr lang="en-US" sz="8800" dirty="0"/>
          </a:p>
        </p:txBody>
      </p:sp>
      <p:pic>
        <p:nvPicPr>
          <p:cNvPr id="13" name="Picture 12">
            <a:extLst>
              <a:ext uri="{FF2B5EF4-FFF2-40B4-BE49-F238E27FC236}">
                <a16:creationId xmlns:a16="http://schemas.microsoft.com/office/drawing/2014/main" id="{D7FE3332-5401-4B28-544F-6161233E8F0F}"/>
              </a:ext>
            </a:extLst>
          </p:cNvPr>
          <p:cNvPicPr>
            <a:picLocks noChangeAspect="1"/>
          </p:cNvPicPr>
          <p:nvPr/>
        </p:nvPicPr>
        <p:blipFill>
          <a:blip r:embed="rId3"/>
          <a:stretch>
            <a:fillRect/>
          </a:stretch>
        </p:blipFill>
        <p:spPr>
          <a:xfrm>
            <a:off x="8189259" y="0"/>
            <a:ext cx="6441141" cy="8229600"/>
          </a:xfrm>
          <a:prstGeom prst="rect">
            <a:avLst/>
          </a:prstGeom>
        </p:spPr>
      </p:pic>
    </p:spTree>
    <p:extLst>
      <p:ext uri="{BB962C8B-B14F-4D97-AF65-F5344CB8AC3E}">
        <p14:creationId xmlns:p14="http://schemas.microsoft.com/office/powerpoint/2010/main" val="2188855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2037993" y="671870"/>
            <a:ext cx="5554980" cy="694373"/>
          </a:xfrm>
          <a:prstGeom prst="rect">
            <a:avLst/>
          </a:prstGeom>
          <a:noFill/>
          <a:ln/>
        </p:spPr>
        <p:txBody>
          <a:bodyPr wrap="non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Learnings</a:t>
            </a:r>
            <a:endParaRPr lang="en-US" sz="4374" dirty="0"/>
          </a:p>
        </p:txBody>
      </p:sp>
      <p:sp>
        <p:nvSpPr>
          <p:cNvPr id="5" name="Text 3"/>
          <p:cNvSpPr/>
          <p:nvPr/>
        </p:nvSpPr>
        <p:spPr>
          <a:xfrm>
            <a:off x="2260163" y="1951434"/>
            <a:ext cx="4829056" cy="355402"/>
          </a:xfrm>
          <a:prstGeom prst="rect">
            <a:avLst/>
          </a:prstGeom>
          <a:noFill/>
          <a:ln/>
        </p:spPr>
        <p:txBody>
          <a:bodyPr wrap="non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Data Collection and Preprocessing</a:t>
            </a:r>
            <a:endParaRPr lang="en-US" sz="1750" dirty="0"/>
          </a:p>
        </p:txBody>
      </p:sp>
      <p:sp>
        <p:nvSpPr>
          <p:cNvPr id="6" name="Text 4"/>
          <p:cNvSpPr/>
          <p:nvPr/>
        </p:nvSpPr>
        <p:spPr>
          <a:xfrm>
            <a:off x="7541181" y="1951434"/>
            <a:ext cx="4829056" cy="1066205"/>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Importance of thorough data cleaning and feature engineering to prepare the dataset for modeling.</a:t>
            </a:r>
            <a:endParaRPr lang="en-US" sz="1750" dirty="0"/>
          </a:p>
        </p:txBody>
      </p:sp>
      <p:sp>
        <p:nvSpPr>
          <p:cNvPr id="7" name="Shape 5"/>
          <p:cNvSpPr/>
          <p:nvPr/>
        </p:nvSpPr>
        <p:spPr>
          <a:xfrm>
            <a:off x="2037993" y="3158490"/>
            <a:ext cx="10554414" cy="1347907"/>
          </a:xfrm>
          <a:prstGeom prst="rect">
            <a:avLst/>
          </a:prstGeom>
          <a:solidFill>
            <a:srgbClr val="382748"/>
          </a:solidFill>
          <a:ln/>
        </p:spPr>
      </p:sp>
      <p:sp>
        <p:nvSpPr>
          <p:cNvPr id="8" name="Text 6"/>
          <p:cNvSpPr/>
          <p:nvPr/>
        </p:nvSpPr>
        <p:spPr>
          <a:xfrm>
            <a:off x="2260163" y="3299341"/>
            <a:ext cx="4829056" cy="355402"/>
          </a:xfrm>
          <a:prstGeom prst="rect">
            <a:avLst/>
          </a:prstGeom>
          <a:noFill/>
          <a:ln/>
        </p:spPr>
        <p:txBody>
          <a:bodyPr wrap="non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Model Selection and Tuning</a:t>
            </a:r>
            <a:endParaRPr lang="en-US" sz="1750" dirty="0"/>
          </a:p>
        </p:txBody>
      </p:sp>
      <p:sp>
        <p:nvSpPr>
          <p:cNvPr id="9" name="Text 7"/>
          <p:cNvSpPr/>
          <p:nvPr/>
        </p:nvSpPr>
        <p:spPr>
          <a:xfrm>
            <a:off x="7541181" y="3299341"/>
            <a:ext cx="4829056" cy="1066205"/>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Understanding the trade-offs between different machine learning algorithms and the need for iterative model optimization.</a:t>
            </a:r>
            <a:endParaRPr lang="en-US" sz="1750" dirty="0"/>
          </a:p>
        </p:txBody>
      </p:sp>
      <p:sp>
        <p:nvSpPr>
          <p:cNvPr id="10" name="Text 8"/>
          <p:cNvSpPr/>
          <p:nvPr/>
        </p:nvSpPr>
        <p:spPr>
          <a:xfrm>
            <a:off x="2260163" y="4647248"/>
            <a:ext cx="4829056" cy="355402"/>
          </a:xfrm>
          <a:prstGeom prst="rect">
            <a:avLst/>
          </a:prstGeom>
          <a:noFill/>
          <a:ln/>
        </p:spPr>
        <p:txBody>
          <a:bodyPr wrap="non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User Interface Design</a:t>
            </a:r>
            <a:endParaRPr lang="en-US" sz="1750" dirty="0"/>
          </a:p>
        </p:txBody>
      </p:sp>
      <p:sp>
        <p:nvSpPr>
          <p:cNvPr id="11" name="Text 9"/>
          <p:cNvSpPr/>
          <p:nvPr/>
        </p:nvSpPr>
        <p:spPr>
          <a:xfrm>
            <a:off x="7541181" y="4647248"/>
            <a:ext cx="4829056" cy="1066205"/>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Designing an intuitive and engaging user interface to present the movie recommendations effectively.</a:t>
            </a:r>
            <a:endParaRPr lang="en-US" sz="1750" dirty="0"/>
          </a:p>
        </p:txBody>
      </p:sp>
      <p:sp>
        <p:nvSpPr>
          <p:cNvPr id="12" name="Shape 10"/>
          <p:cNvSpPr/>
          <p:nvPr/>
        </p:nvSpPr>
        <p:spPr>
          <a:xfrm>
            <a:off x="2037993" y="5854303"/>
            <a:ext cx="10554414" cy="1703308"/>
          </a:xfrm>
          <a:prstGeom prst="rect">
            <a:avLst/>
          </a:prstGeom>
          <a:solidFill>
            <a:srgbClr val="382748"/>
          </a:solidFill>
          <a:ln/>
        </p:spPr>
      </p:sp>
      <p:sp>
        <p:nvSpPr>
          <p:cNvPr id="13" name="Text 11"/>
          <p:cNvSpPr/>
          <p:nvPr/>
        </p:nvSpPr>
        <p:spPr>
          <a:xfrm>
            <a:off x="2260163" y="5995154"/>
            <a:ext cx="4829056" cy="355402"/>
          </a:xfrm>
          <a:prstGeom prst="rect">
            <a:avLst/>
          </a:prstGeom>
          <a:noFill/>
          <a:ln/>
        </p:spPr>
        <p:txBody>
          <a:bodyPr wrap="non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Deployment and Scalability</a:t>
            </a:r>
            <a:endParaRPr lang="en-US" sz="1750" dirty="0"/>
          </a:p>
        </p:txBody>
      </p:sp>
      <p:sp>
        <p:nvSpPr>
          <p:cNvPr id="14" name="Text 12"/>
          <p:cNvSpPr/>
          <p:nvPr/>
        </p:nvSpPr>
        <p:spPr>
          <a:xfrm>
            <a:off x="7541181" y="5995154"/>
            <a:ext cx="4829056" cy="1421606"/>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Considerations for deploying the recommendation system to a production environment and ensuring it can handle growing user demand.</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18728" y="-7964"/>
            <a:ext cx="14630400" cy="8229600"/>
          </a:xfrm>
          <a:prstGeom prst="rect">
            <a:avLst/>
          </a:prstGeom>
          <a:solidFill>
            <a:srgbClr val="241631"/>
          </a:solidFill>
          <a:ln/>
        </p:spPr>
        <p:txBody>
          <a:bodyPr/>
          <a:lstStyle/>
          <a:p>
            <a:endParaRPr lang="en-IN" dirty="0"/>
          </a:p>
        </p:txBody>
      </p:sp>
      <p:sp>
        <p:nvSpPr>
          <p:cNvPr id="5" name="Text 2"/>
          <p:cNvSpPr/>
          <p:nvPr/>
        </p:nvSpPr>
        <p:spPr>
          <a:xfrm>
            <a:off x="1557304" y="810789"/>
            <a:ext cx="10200297" cy="1377077"/>
          </a:xfrm>
          <a:prstGeom prst="rect">
            <a:avLst/>
          </a:prstGeom>
          <a:noFill/>
          <a:ln/>
        </p:spPr>
        <p:txBody>
          <a:bodyPr wrap="square" rtlCol="0" anchor="t"/>
          <a:lstStyle/>
          <a:p>
            <a:pPr algn="ctr">
              <a:lnSpc>
                <a:spcPts val="5422"/>
              </a:lnSpc>
            </a:pPr>
            <a:r>
              <a:rPr lang="en-US" sz="4338" b="1" dirty="0">
                <a:solidFill>
                  <a:srgbClr val="FF726D"/>
                </a:solidFill>
                <a:latin typeface="Inconsolata" pitchFamily="34" charset="0"/>
                <a:ea typeface="Inconsolata" pitchFamily="34" charset="-122"/>
              </a:rPr>
              <a:t>REFERENCES</a:t>
            </a:r>
            <a:endParaRPr lang="en-US" sz="4338" dirty="0"/>
          </a:p>
        </p:txBody>
      </p:sp>
      <p:sp>
        <p:nvSpPr>
          <p:cNvPr id="6" name="Shape 3"/>
          <p:cNvSpPr/>
          <p:nvPr/>
        </p:nvSpPr>
        <p:spPr>
          <a:xfrm>
            <a:off x="463783" y="2662519"/>
            <a:ext cx="66676" cy="4249270"/>
          </a:xfrm>
          <a:prstGeom prst="rect">
            <a:avLst/>
          </a:prstGeom>
          <a:solidFill>
            <a:srgbClr val="FF6680"/>
          </a:solidFill>
          <a:ln/>
        </p:spPr>
        <p:txBody>
          <a:bodyPr/>
          <a:lstStyle/>
          <a:p>
            <a:endParaRPr lang="en-IN"/>
          </a:p>
        </p:txBody>
      </p:sp>
      <p:sp>
        <p:nvSpPr>
          <p:cNvPr id="7" name="Shape 4"/>
          <p:cNvSpPr/>
          <p:nvPr/>
        </p:nvSpPr>
        <p:spPr>
          <a:xfrm>
            <a:off x="786136" y="3138209"/>
            <a:ext cx="771168" cy="27503"/>
          </a:xfrm>
          <a:prstGeom prst="rect">
            <a:avLst/>
          </a:prstGeom>
          <a:solidFill>
            <a:srgbClr val="FF6680"/>
          </a:solidFill>
          <a:ln/>
        </p:spPr>
      </p:sp>
      <p:sp>
        <p:nvSpPr>
          <p:cNvPr id="8" name="Shape 5"/>
          <p:cNvSpPr/>
          <p:nvPr/>
        </p:nvSpPr>
        <p:spPr>
          <a:xfrm>
            <a:off x="282571" y="2926217"/>
            <a:ext cx="495776" cy="495776"/>
          </a:xfrm>
          <a:prstGeom prst="roundRect">
            <a:avLst>
              <a:gd name="adj" fmla="val 13334"/>
            </a:avLst>
          </a:prstGeom>
          <a:solidFill>
            <a:srgbClr val="382748"/>
          </a:solidFill>
          <a:ln/>
        </p:spPr>
      </p:sp>
      <p:sp>
        <p:nvSpPr>
          <p:cNvPr id="9" name="Text 6"/>
          <p:cNvSpPr/>
          <p:nvPr/>
        </p:nvSpPr>
        <p:spPr>
          <a:xfrm>
            <a:off x="259573" y="2885877"/>
            <a:ext cx="486219" cy="502288"/>
          </a:xfrm>
          <a:prstGeom prst="rect">
            <a:avLst/>
          </a:prstGeom>
          <a:noFill/>
          <a:ln/>
        </p:spPr>
        <p:txBody>
          <a:bodyPr wrap="none" rtlCol="0" anchor="t"/>
          <a:lstStyle/>
          <a:p>
            <a:pPr marL="0" indent="0" algn="ctr">
              <a:lnSpc>
                <a:spcPts val="3253"/>
              </a:lnSpc>
              <a:buNone/>
            </a:pPr>
            <a:r>
              <a:rPr lang="en-US" sz="2603" b="1" dirty="0">
                <a:solidFill>
                  <a:srgbClr val="FF726D"/>
                </a:solidFill>
                <a:latin typeface="Inconsolata" pitchFamily="34" charset="0"/>
                <a:ea typeface="Inconsolata" pitchFamily="34" charset="-122"/>
                <a:cs typeface="Inconsolata" pitchFamily="34" charset="-120"/>
              </a:rPr>
              <a:t>1</a:t>
            </a:r>
            <a:endParaRPr lang="en-US" sz="2603" dirty="0"/>
          </a:p>
        </p:txBody>
      </p:sp>
      <p:sp>
        <p:nvSpPr>
          <p:cNvPr id="10" name="Text 7"/>
          <p:cNvSpPr/>
          <p:nvPr/>
        </p:nvSpPr>
        <p:spPr>
          <a:xfrm>
            <a:off x="1535031" y="2885058"/>
            <a:ext cx="3440906" cy="344329"/>
          </a:xfrm>
          <a:prstGeom prst="rect">
            <a:avLst/>
          </a:prstGeom>
          <a:noFill/>
          <a:ln/>
        </p:spPr>
        <p:txBody>
          <a:bodyPr wrap="none" rtlCol="0" anchor="t"/>
          <a:lstStyle/>
          <a:p>
            <a:pPr marL="0" indent="0" algn="l">
              <a:lnSpc>
                <a:spcPts val="2711"/>
              </a:lnSpc>
              <a:buNone/>
            </a:pPr>
            <a:r>
              <a:rPr lang="en-US" sz="2169" b="1" dirty="0">
                <a:solidFill>
                  <a:srgbClr val="FF726D"/>
                </a:solidFill>
                <a:latin typeface="Inconsolata" pitchFamily="34" charset="0"/>
                <a:ea typeface="Inconsolata" pitchFamily="34" charset="-122"/>
              </a:rPr>
              <a:t>Tmdb.com</a:t>
            </a:r>
            <a:endParaRPr lang="en-US" sz="2169" dirty="0"/>
          </a:p>
        </p:txBody>
      </p:sp>
      <p:sp>
        <p:nvSpPr>
          <p:cNvPr id="12" name="Shape 9"/>
          <p:cNvSpPr/>
          <p:nvPr/>
        </p:nvSpPr>
        <p:spPr>
          <a:xfrm>
            <a:off x="745792" y="4187209"/>
            <a:ext cx="771168" cy="27503"/>
          </a:xfrm>
          <a:prstGeom prst="rect">
            <a:avLst/>
          </a:prstGeom>
          <a:solidFill>
            <a:srgbClr val="FF6680"/>
          </a:solidFill>
          <a:ln/>
        </p:spPr>
      </p:sp>
      <p:sp>
        <p:nvSpPr>
          <p:cNvPr id="13" name="Shape 10"/>
          <p:cNvSpPr/>
          <p:nvPr/>
        </p:nvSpPr>
        <p:spPr>
          <a:xfrm>
            <a:off x="250019" y="3953192"/>
            <a:ext cx="495776" cy="495776"/>
          </a:xfrm>
          <a:prstGeom prst="roundRect">
            <a:avLst>
              <a:gd name="adj" fmla="val 13334"/>
            </a:avLst>
          </a:prstGeom>
          <a:solidFill>
            <a:srgbClr val="382748"/>
          </a:solidFill>
          <a:ln/>
        </p:spPr>
      </p:sp>
      <p:sp>
        <p:nvSpPr>
          <p:cNvPr id="14" name="Text 11"/>
          <p:cNvSpPr/>
          <p:nvPr/>
        </p:nvSpPr>
        <p:spPr>
          <a:xfrm>
            <a:off x="401825" y="3954166"/>
            <a:ext cx="165259" cy="413147"/>
          </a:xfrm>
          <a:prstGeom prst="rect">
            <a:avLst/>
          </a:prstGeom>
          <a:noFill/>
          <a:ln/>
        </p:spPr>
        <p:txBody>
          <a:bodyPr wrap="none" rtlCol="0" anchor="t"/>
          <a:lstStyle/>
          <a:p>
            <a:pPr marL="0" indent="0" algn="ctr">
              <a:lnSpc>
                <a:spcPts val="3253"/>
              </a:lnSpc>
              <a:buNone/>
            </a:pPr>
            <a:r>
              <a:rPr lang="en-US" sz="2603" b="1" dirty="0">
                <a:solidFill>
                  <a:srgbClr val="FF726D"/>
                </a:solidFill>
                <a:latin typeface="Inconsolata" pitchFamily="34" charset="0"/>
                <a:ea typeface="Inconsolata" pitchFamily="34" charset="-122"/>
                <a:cs typeface="Inconsolata" pitchFamily="34" charset="-120"/>
              </a:rPr>
              <a:t>2</a:t>
            </a:r>
            <a:endParaRPr lang="en-US" sz="2603" dirty="0"/>
          </a:p>
        </p:txBody>
      </p:sp>
      <p:sp>
        <p:nvSpPr>
          <p:cNvPr id="15" name="Text 12"/>
          <p:cNvSpPr/>
          <p:nvPr/>
        </p:nvSpPr>
        <p:spPr>
          <a:xfrm>
            <a:off x="1521585" y="4001293"/>
            <a:ext cx="2754511" cy="344329"/>
          </a:xfrm>
          <a:prstGeom prst="rect">
            <a:avLst/>
          </a:prstGeom>
          <a:noFill/>
          <a:ln/>
        </p:spPr>
        <p:txBody>
          <a:bodyPr wrap="none" rtlCol="0" anchor="t"/>
          <a:lstStyle/>
          <a:p>
            <a:pPr marL="0" indent="0" algn="l">
              <a:lnSpc>
                <a:spcPts val="2711"/>
              </a:lnSpc>
              <a:buNone/>
            </a:pPr>
            <a:r>
              <a:rPr lang="en-US" sz="2169" b="1" dirty="0">
                <a:solidFill>
                  <a:srgbClr val="FF726D"/>
                </a:solidFill>
                <a:latin typeface="Inconsolata" pitchFamily="34" charset="0"/>
                <a:ea typeface="Inconsolata" pitchFamily="34" charset="-122"/>
              </a:rPr>
              <a:t>Streamlit.io</a:t>
            </a:r>
            <a:endParaRPr lang="en-US" sz="2169" dirty="0"/>
          </a:p>
        </p:txBody>
      </p:sp>
      <p:sp>
        <p:nvSpPr>
          <p:cNvPr id="17" name="Shape 14"/>
          <p:cNvSpPr/>
          <p:nvPr/>
        </p:nvSpPr>
        <p:spPr>
          <a:xfrm>
            <a:off x="813026" y="5316891"/>
            <a:ext cx="771168" cy="27503"/>
          </a:xfrm>
          <a:prstGeom prst="rect">
            <a:avLst/>
          </a:prstGeom>
          <a:solidFill>
            <a:srgbClr val="FF6680"/>
          </a:solidFill>
          <a:ln/>
        </p:spPr>
      </p:sp>
      <p:sp>
        <p:nvSpPr>
          <p:cNvPr id="18" name="Shape 15"/>
          <p:cNvSpPr/>
          <p:nvPr/>
        </p:nvSpPr>
        <p:spPr>
          <a:xfrm>
            <a:off x="263466" y="5055980"/>
            <a:ext cx="495776" cy="495776"/>
          </a:xfrm>
          <a:prstGeom prst="roundRect">
            <a:avLst>
              <a:gd name="adj" fmla="val 13334"/>
            </a:avLst>
          </a:prstGeom>
          <a:solidFill>
            <a:srgbClr val="382748"/>
          </a:solidFill>
          <a:ln/>
        </p:spPr>
      </p:sp>
      <p:sp>
        <p:nvSpPr>
          <p:cNvPr id="19" name="Text 16"/>
          <p:cNvSpPr/>
          <p:nvPr/>
        </p:nvSpPr>
        <p:spPr>
          <a:xfrm>
            <a:off x="428722" y="5070401"/>
            <a:ext cx="165259" cy="413147"/>
          </a:xfrm>
          <a:prstGeom prst="rect">
            <a:avLst/>
          </a:prstGeom>
          <a:noFill/>
          <a:ln/>
        </p:spPr>
        <p:txBody>
          <a:bodyPr wrap="none" rtlCol="0" anchor="t"/>
          <a:lstStyle/>
          <a:p>
            <a:pPr marL="0" indent="0" algn="ctr">
              <a:lnSpc>
                <a:spcPts val="3253"/>
              </a:lnSpc>
              <a:buNone/>
            </a:pPr>
            <a:r>
              <a:rPr lang="en-US" sz="2603" b="1" dirty="0">
                <a:solidFill>
                  <a:srgbClr val="FF726D"/>
                </a:solidFill>
                <a:latin typeface="Inconsolata" pitchFamily="34" charset="0"/>
                <a:ea typeface="Inconsolata" pitchFamily="34" charset="-122"/>
                <a:cs typeface="Inconsolata" pitchFamily="34" charset="-120"/>
              </a:rPr>
              <a:t>3</a:t>
            </a:r>
            <a:endParaRPr lang="en-US" sz="2603" dirty="0"/>
          </a:p>
        </p:txBody>
      </p:sp>
      <p:sp>
        <p:nvSpPr>
          <p:cNvPr id="20" name="Text 17"/>
          <p:cNvSpPr/>
          <p:nvPr/>
        </p:nvSpPr>
        <p:spPr>
          <a:xfrm>
            <a:off x="1575372" y="5117528"/>
            <a:ext cx="3440906" cy="344329"/>
          </a:xfrm>
          <a:prstGeom prst="rect">
            <a:avLst/>
          </a:prstGeom>
          <a:noFill/>
          <a:ln/>
        </p:spPr>
        <p:txBody>
          <a:bodyPr wrap="none" rtlCol="0" anchor="t"/>
          <a:lstStyle/>
          <a:p>
            <a:pPr marL="0" indent="0" algn="l">
              <a:lnSpc>
                <a:spcPts val="2711"/>
              </a:lnSpc>
              <a:buNone/>
            </a:pPr>
            <a:r>
              <a:rPr lang="en-US" sz="2169" b="1" dirty="0">
                <a:solidFill>
                  <a:srgbClr val="FF726D"/>
                </a:solidFill>
                <a:latin typeface="Inconsolata" pitchFamily="34" charset="0"/>
                <a:ea typeface="Inconsolata" pitchFamily="34" charset="-122"/>
              </a:rPr>
              <a:t>Pandas.Pydata.org</a:t>
            </a:r>
            <a:endParaRPr lang="en-US" sz="2169" dirty="0"/>
          </a:p>
        </p:txBody>
      </p:sp>
      <p:sp>
        <p:nvSpPr>
          <p:cNvPr id="4" name="Shape 15">
            <a:extLst>
              <a:ext uri="{FF2B5EF4-FFF2-40B4-BE49-F238E27FC236}">
                <a16:creationId xmlns:a16="http://schemas.microsoft.com/office/drawing/2014/main" id="{7DB07FD7-2022-1048-5E9A-03003B9F6F48}"/>
              </a:ext>
            </a:extLst>
          </p:cNvPr>
          <p:cNvSpPr/>
          <p:nvPr/>
        </p:nvSpPr>
        <p:spPr>
          <a:xfrm>
            <a:off x="281396" y="6015200"/>
            <a:ext cx="495776" cy="495776"/>
          </a:xfrm>
          <a:prstGeom prst="roundRect">
            <a:avLst>
              <a:gd name="adj" fmla="val 13334"/>
            </a:avLst>
          </a:prstGeom>
          <a:solidFill>
            <a:srgbClr val="382748"/>
          </a:solidFill>
          <a:ln/>
        </p:spPr>
      </p:sp>
      <p:sp>
        <p:nvSpPr>
          <p:cNvPr id="22" name="Text 16">
            <a:extLst>
              <a:ext uri="{FF2B5EF4-FFF2-40B4-BE49-F238E27FC236}">
                <a16:creationId xmlns:a16="http://schemas.microsoft.com/office/drawing/2014/main" id="{FD604176-5AB1-4DEA-10E1-A0462E73D29C}"/>
              </a:ext>
            </a:extLst>
          </p:cNvPr>
          <p:cNvSpPr/>
          <p:nvPr/>
        </p:nvSpPr>
        <p:spPr>
          <a:xfrm>
            <a:off x="419758" y="5989280"/>
            <a:ext cx="165259" cy="413147"/>
          </a:xfrm>
          <a:prstGeom prst="rect">
            <a:avLst/>
          </a:prstGeom>
          <a:noFill/>
          <a:ln/>
        </p:spPr>
        <p:txBody>
          <a:bodyPr wrap="none" rtlCol="0" anchor="t"/>
          <a:lstStyle/>
          <a:p>
            <a:pPr marL="0" indent="0" algn="ctr">
              <a:lnSpc>
                <a:spcPts val="3253"/>
              </a:lnSpc>
              <a:buNone/>
            </a:pPr>
            <a:r>
              <a:rPr lang="en-US" sz="2603" b="1" dirty="0">
                <a:solidFill>
                  <a:srgbClr val="FF726D"/>
                </a:solidFill>
                <a:latin typeface="Inconsolata" pitchFamily="34" charset="0"/>
                <a:ea typeface="Inconsolata" pitchFamily="34" charset="-122"/>
              </a:rPr>
              <a:t>4</a:t>
            </a:r>
            <a:endParaRPr lang="en-US" sz="2603" dirty="0"/>
          </a:p>
        </p:txBody>
      </p:sp>
      <p:sp>
        <p:nvSpPr>
          <p:cNvPr id="23" name="Shape 14">
            <a:extLst>
              <a:ext uri="{FF2B5EF4-FFF2-40B4-BE49-F238E27FC236}">
                <a16:creationId xmlns:a16="http://schemas.microsoft.com/office/drawing/2014/main" id="{2F3A409D-0DC4-46E1-EE4F-6714779110DB}"/>
              </a:ext>
            </a:extLst>
          </p:cNvPr>
          <p:cNvSpPr/>
          <p:nvPr/>
        </p:nvSpPr>
        <p:spPr>
          <a:xfrm>
            <a:off x="830956" y="6262664"/>
            <a:ext cx="771168" cy="27503"/>
          </a:xfrm>
          <a:prstGeom prst="rect">
            <a:avLst/>
          </a:prstGeom>
          <a:solidFill>
            <a:srgbClr val="FF6680"/>
          </a:solidFill>
          <a:ln/>
        </p:spPr>
      </p:sp>
      <p:sp>
        <p:nvSpPr>
          <p:cNvPr id="26" name="Text 17">
            <a:extLst>
              <a:ext uri="{FF2B5EF4-FFF2-40B4-BE49-F238E27FC236}">
                <a16:creationId xmlns:a16="http://schemas.microsoft.com/office/drawing/2014/main" id="{85B3301A-81F3-174B-D12D-D582FE44A8DB}"/>
              </a:ext>
            </a:extLst>
          </p:cNvPr>
          <p:cNvSpPr/>
          <p:nvPr/>
        </p:nvSpPr>
        <p:spPr>
          <a:xfrm>
            <a:off x="1673984" y="6049854"/>
            <a:ext cx="3440906" cy="344329"/>
          </a:xfrm>
          <a:prstGeom prst="rect">
            <a:avLst/>
          </a:prstGeom>
          <a:noFill/>
          <a:ln/>
        </p:spPr>
        <p:txBody>
          <a:bodyPr wrap="none" rtlCol="0" anchor="t"/>
          <a:lstStyle/>
          <a:p>
            <a:pPr marL="0" indent="0" algn="l">
              <a:lnSpc>
                <a:spcPts val="2711"/>
              </a:lnSpc>
              <a:buNone/>
            </a:pPr>
            <a:r>
              <a:rPr lang="en-US" sz="2169" b="1" dirty="0">
                <a:solidFill>
                  <a:srgbClr val="FF726D"/>
                </a:solidFill>
                <a:latin typeface="Inconsolata" pitchFamily="34" charset="0"/>
                <a:ea typeface="Inconsolata" pitchFamily="34" charset="-122"/>
              </a:rPr>
              <a:t>YouTube</a:t>
            </a:r>
            <a:endParaRPr lang="en-US" sz="2169" dirty="0"/>
          </a:p>
        </p:txBody>
      </p:sp>
    </p:spTree>
    <p:extLst>
      <p:ext uri="{BB962C8B-B14F-4D97-AF65-F5344CB8AC3E}">
        <p14:creationId xmlns:p14="http://schemas.microsoft.com/office/powerpoint/2010/main" val="3321096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18728" y="-7964"/>
            <a:ext cx="14630400" cy="8229600"/>
          </a:xfrm>
          <a:prstGeom prst="rect">
            <a:avLst/>
          </a:prstGeom>
          <a:solidFill>
            <a:srgbClr val="241631"/>
          </a:solidFill>
          <a:ln/>
        </p:spPr>
        <p:txBody>
          <a:bodyPr/>
          <a:lstStyle/>
          <a:p>
            <a:endParaRPr lang="en-IN" dirty="0"/>
          </a:p>
        </p:txBody>
      </p:sp>
      <p:sp>
        <p:nvSpPr>
          <p:cNvPr id="5" name="Text 2"/>
          <p:cNvSpPr/>
          <p:nvPr/>
        </p:nvSpPr>
        <p:spPr>
          <a:xfrm rot="20773440">
            <a:off x="1671106" y="3009220"/>
            <a:ext cx="11325643" cy="1889555"/>
          </a:xfrm>
          <a:prstGeom prst="rect">
            <a:avLst/>
          </a:prstGeom>
          <a:noFill/>
          <a:ln/>
        </p:spPr>
        <p:txBody>
          <a:bodyPr wrap="square" rtlCol="0" anchor="t"/>
          <a:lstStyle/>
          <a:p>
            <a:pPr algn="ctr">
              <a:lnSpc>
                <a:spcPts val="5422"/>
              </a:lnSpc>
            </a:pPr>
            <a:r>
              <a:rPr lang="en-US" sz="6000" b="1" dirty="0">
                <a:solidFill>
                  <a:srgbClr val="FF726D"/>
                </a:solidFill>
                <a:latin typeface="Inconsolata" pitchFamily="34" charset="0"/>
                <a:ea typeface="Inconsolata" pitchFamily="34" charset="-122"/>
              </a:rPr>
              <a:t>THANK YOU!</a:t>
            </a:r>
          </a:p>
          <a:p>
            <a:pPr algn="ctr">
              <a:lnSpc>
                <a:spcPts val="5422"/>
              </a:lnSpc>
            </a:pPr>
            <a:r>
              <a:rPr lang="en-US" sz="6000" b="1" dirty="0">
                <a:solidFill>
                  <a:srgbClr val="FF726D"/>
                </a:solidFill>
                <a:latin typeface="Inconsolata" pitchFamily="34" charset="0"/>
                <a:ea typeface="Inconsolata" pitchFamily="34" charset="-122"/>
              </a:rPr>
              <a:t>ANY QUESTIONS?</a:t>
            </a:r>
            <a:endParaRPr lang="en-US" sz="6000" dirty="0"/>
          </a:p>
        </p:txBody>
      </p:sp>
    </p:spTree>
    <p:extLst>
      <p:ext uri="{BB962C8B-B14F-4D97-AF65-F5344CB8AC3E}">
        <p14:creationId xmlns:p14="http://schemas.microsoft.com/office/powerpoint/2010/main" val="2027364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18728" y="59271"/>
            <a:ext cx="14611672" cy="8229600"/>
          </a:xfrm>
          <a:prstGeom prst="rect">
            <a:avLst/>
          </a:prstGeom>
          <a:solidFill>
            <a:srgbClr val="241631"/>
          </a:solidFill>
          <a:ln/>
        </p:spPr>
        <p:txBody>
          <a:bodyPr/>
          <a:lstStyle/>
          <a:p>
            <a:endParaRPr lang="en-IN" dirty="0"/>
          </a:p>
        </p:txBody>
      </p:sp>
      <p:sp>
        <p:nvSpPr>
          <p:cNvPr id="5" name="Text 2"/>
          <p:cNvSpPr/>
          <p:nvPr/>
        </p:nvSpPr>
        <p:spPr>
          <a:xfrm>
            <a:off x="2326340" y="30192"/>
            <a:ext cx="10200297" cy="1377077"/>
          </a:xfrm>
          <a:prstGeom prst="rect">
            <a:avLst/>
          </a:prstGeom>
          <a:noFill/>
          <a:ln/>
        </p:spPr>
        <p:txBody>
          <a:bodyPr wrap="square" rtlCol="0" anchor="t"/>
          <a:lstStyle/>
          <a:p>
            <a:pPr marL="0" indent="0" algn="ctr">
              <a:lnSpc>
                <a:spcPts val="5422"/>
              </a:lnSpc>
              <a:buNone/>
            </a:pPr>
            <a:r>
              <a:rPr lang="en-US" sz="4338" b="1" dirty="0">
                <a:solidFill>
                  <a:srgbClr val="FF726D"/>
                </a:solidFill>
                <a:latin typeface="Inconsolata" pitchFamily="34" charset="0"/>
                <a:ea typeface="Inconsolata" pitchFamily="34" charset="-122"/>
              </a:rPr>
              <a:t>CONTENT</a:t>
            </a:r>
            <a:endParaRPr lang="en-US" sz="4338" dirty="0"/>
          </a:p>
        </p:txBody>
      </p:sp>
      <p:sp>
        <p:nvSpPr>
          <p:cNvPr id="6" name="Shape 3"/>
          <p:cNvSpPr/>
          <p:nvPr/>
        </p:nvSpPr>
        <p:spPr>
          <a:xfrm>
            <a:off x="484739" y="712694"/>
            <a:ext cx="45719" cy="7207624"/>
          </a:xfrm>
          <a:prstGeom prst="rect">
            <a:avLst/>
          </a:prstGeom>
          <a:solidFill>
            <a:srgbClr val="FF6680"/>
          </a:solidFill>
          <a:ln/>
        </p:spPr>
        <p:txBody>
          <a:bodyPr/>
          <a:lstStyle/>
          <a:p>
            <a:endParaRPr lang="en-IN"/>
          </a:p>
        </p:txBody>
      </p:sp>
      <p:sp>
        <p:nvSpPr>
          <p:cNvPr id="7" name="Shape 4"/>
          <p:cNvSpPr/>
          <p:nvPr/>
        </p:nvSpPr>
        <p:spPr>
          <a:xfrm>
            <a:off x="786136" y="1174947"/>
            <a:ext cx="771168" cy="27503"/>
          </a:xfrm>
          <a:prstGeom prst="rect">
            <a:avLst/>
          </a:prstGeom>
          <a:solidFill>
            <a:srgbClr val="FF6680"/>
          </a:solidFill>
          <a:ln/>
        </p:spPr>
      </p:sp>
      <p:sp>
        <p:nvSpPr>
          <p:cNvPr id="8" name="Shape 5"/>
          <p:cNvSpPr/>
          <p:nvPr/>
        </p:nvSpPr>
        <p:spPr>
          <a:xfrm>
            <a:off x="282571" y="976402"/>
            <a:ext cx="431049" cy="424193"/>
          </a:xfrm>
          <a:prstGeom prst="roundRect">
            <a:avLst>
              <a:gd name="adj" fmla="val 13334"/>
            </a:avLst>
          </a:prstGeom>
          <a:solidFill>
            <a:srgbClr val="382748"/>
          </a:solidFill>
          <a:ln/>
        </p:spPr>
      </p:sp>
      <p:sp>
        <p:nvSpPr>
          <p:cNvPr id="9" name="Text 6"/>
          <p:cNvSpPr/>
          <p:nvPr/>
        </p:nvSpPr>
        <p:spPr>
          <a:xfrm>
            <a:off x="259573" y="868827"/>
            <a:ext cx="495776" cy="495776"/>
          </a:xfrm>
          <a:prstGeom prst="rect">
            <a:avLst/>
          </a:prstGeom>
          <a:noFill/>
          <a:ln/>
        </p:spPr>
        <p:txBody>
          <a:bodyPr wrap="none" rtlCol="0" anchor="t"/>
          <a:lstStyle/>
          <a:p>
            <a:pPr marL="0" indent="0" algn="ctr">
              <a:lnSpc>
                <a:spcPts val="3253"/>
              </a:lnSpc>
              <a:buNone/>
            </a:pPr>
            <a:r>
              <a:rPr lang="en-US" sz="2603" b="1" dirty="0">
                <a:solidFill>
                  <a:srgbClr val="FF726D"/>
                </a:solidFill>
                <a:latin typeface="Inconsolata" pitchFamily="34" charset="0"/>
                <a:ea typeface="Inconsolata" pitchFamily="34" charset="-122"/>
                <a:cs typeface="Inconsolata" pitchFamily="34" charset="-120"/>
              </a:rPr>
              <a:t>1</a:t>
            </a:r>
            <a:endParaRPr lang="en-US" sz="2603" dirty="0"/>
          </a:p>
        </p:txBody>
      </p:sp>
      <p:sp>
        <p:nvSpPr>
          <p:cNvPr id="10" name="Text 7"/>
          <p:cNvSpPr/>
          <p:nvPr/>
        </p:nvSpPr>
        <p:spPr>
          <a:xfrm>
            <a:off x="1535031" y="989031"/>
            <a:ext cx="3440906" cy="344329"/>
          </a:xfrm>
          <a:prstGeom prst="rect">
            <a:avLst/>
          </a:prstGeom>
          <a:noFill/>
          <a:ln/>
        </p:spPr>
        <p:txBody>
          <a:bodyPr wrap="none" rtlCol="0" anchor="t"/>
          <a:lstStyle/>
          <a:p>
            <a:pPr marL="0" indent="0" algn="l">
              <a:lnSpc>
                <a:spcPts val="2711"/>
              </a:lnSpc>
              <a:buNone/>
            </a:pPr>
            <a:r>
              <a:rPr lang="en-US" sz="2169" b="1" dirty="0">
                <a:solidFill>
                  <a:srgbClr val="FF726D"/>
                </a:solidFill>
                <a:latin typeface="Inconsolata" pitchFamily="34" charset="0"/>
                <a:ea typeface="Inconsolata" pitchFamily="34" charset="-122"/>
              </a:rPr>
              <a:t>Introduction to Movie Recommendation System</a:t>
            </a:r>
            <a:endParaRPr lang="en-US" sz="2169" dirty="0"/>
          </a:p>
        </p:txBody>
      </p:sp>
      <p:sp>
        <p:nvSpPr>
          <p:cNvPr id="12" name="Shape 9"/>
          <p:cNvSpPr/>
          <p:nvPr/>
        </p:nvSpPr>
        <p:spPr>
          <a:xfrm>
            <a:off x="745792" y="2022242"/>
            <a:ext cx="771168" cy="27503"/>
          </a:xfrm>
          <a:prstGeom prst="rect">
            <a:avLst/>
          </a:prstGeom>
          <a:solidFill>
            <a:srgbClr val="FF6680"/>
          </a:solidFill>
          <a:ln/>
        </p:spPr>
      </p:sp>
      <p:sp>
        <p:nvSpPr>
          <p:cNvPr id="13" name="Shape 10"/>
          <p:cNvSpPr/>
          <p:nvPr/>
        </p:nvSpPr>
        <p:spPr>
          <a:xfrm>
            <a:off x="250019" y="1747883"/>
            <a:ext cx="495776" cy="495776"/>
          </a:xfrm>
          <a:prstGeom prst="roundRect">
            <a:avLst>
              <a:gd name="adj" fmla="val 13334"/>
            </a:avLst>
          </a:prstGeom>
          <a:solidFill>
            <a:srgbClr val="382748"/>
          </a:solidFill>
          <a:ln/>
        </p:spPr>
      </p:sp>
      <p:sp>
        <p:nvSpPr>
          <p:cNvPr id="14" name="Text 11"/>
          <p:cNvSpPr/>
          <p:nvPr/>
        </p:nvSpPr>
        <p:spPr>
          <a:xfrm>
            <a:off x="401825" y="1775752"/>
            <a:ext cx="165259" cy="413147"/>
          </a:xfrm>
          <a:prstGeom prst="rect">
            <a:avLst/>
          </a:prstGeom>
          <a:noFill/>
          <a:ln/>
        </p:spPr>
        <p:txBody>
          <a:bodyPr wrap="none" rtlCol="0" anchor="t"/>
          <a:lstStyle/>
          <a:p>
            <a:pPr marL="0" indent="0" algn="ctr">
              <a:lnSpc>
                <a:spcPts val="3253"/>
              </a:lnSpc>
              <a:buNone/>
            </a:pPr>
            <a:r>
              <a:rPr lang="en-US" sz="2603" b="1" dirty="0">
                <a:solidFill>
                  <a:srgbClr val="FF726D"/>
                </a:solidFill>
                <a:latin typeface="Inconsolata" pitchFamily="34" charset="0"/>
                <a:ea typeface="Inconsolata" pitchFamily="34" charset="-122"/>
                <a:cs typeface="Inconsolata" pitchFamily="34" charset="-120"/>
              </a:rPr>
              <a:t>2</a:t>
            </a:r>
            <a:endParaRPr lang="en-US" sz="2603" dirty="0"/>
          </a:p>
        </p:txBody>
      </p:sp>
      <p:sp>
        <p:nvSpPr>
          <p:cNvPr id="15" name="Text 12"/>
          <p:cNvSpPr/>
          <p:nvPr/>
        </p:nvSpPr>
        <p:spPr>
          <a:xfrm>
            <a:off x="1521585" y="1836326"/>
            <a:ext cx="2754511" cy="344329"/>
          </a:xfrm>
          <a:prstGeom prst="rect">
            <a:avLst/>
          </a:prstGeom>
          <a:noFill/>
          <a:ln/>
        </p:spPr>
        <p:txBody>
          <a:bodyPr wrap="none" rtlCol="0" anchor="t"/>
          <a:lstStyle/>
          <a:p>
            <a:pPr marL="0" indent="0" algn="l">
              <a:lnSpc>
                <a:spcPts val="2711"/>
              </a:lnSpc>
              <a:buNone/>
            </a:pPr>
            <a:r>
              <a:rPr lang="en-US" sz="2169" b="1" dirty="0">
                <a:solidFill>
                  <a:srgbClr val="FF726D"/>
                </a:solidFill>
                <a:latin typeface="Inconsolata" pitchFamily="34" charset="0"/>
                <a:ea typeface="Inconsolata" pitchFamily="34" charset="-122"/>
              </a:rPr>
              <a:t>Overview of the Project </a:t>
            </a:r>
            <a:endParaRPr lang="en-US" sz="2169" dirty="0"/>
          </a:p>
        </p:txBody>
      </p:sp>
      <p:sp>
        <p:nvSpPr>
          <p:cNvPr id="17" name="Shape 14"/>
          <p:cNvSpPr/>
          <p:nvPr/>
        </p:nvSpPr>
        <p:spPr>
          <a:xfrm>
            <a:off x="759238" y="2856079"/>
            <a:ext cx="771168" cy="27503"/>
          </a:xfrm>
          <a:prstGeom prst="rect">
            <a:avLst/>
          </a:prstGeom>
          <a:solidFill>
            <a:srgbClr val="FF6680"/>
          </a:solidFill>
          <a:ln/>
        </p:spPr>
      </p:sp>
      <p:sp>
        <p:nvSpPr>
          <p:cNvPr id="18" name="Shape 15"/>
          <p:cNvSpPr/>
          <p:nvPr/>
        </p:nvSpPr>
        <p:spPr>
          <a:xfrm>
            <a:off x="276913" y="2622062"/>
            <a:ext cx="495776" cy="495776"/>
          </a:xfrm>
          <a:prstGeom prst="roundRect">
            <a:avLst>
              <a:gd name="adj" fmla="val 13334"/>
            </a:avLst>
          </a:prstGeom>
          <a:solidFill>
            <a:srgbClr val="382748"/>
          </a:solidFill>
          <a:ln/>
        </p:spPr>
      </p:sp>
      <p:sp>
        <p:nvSpPr>
          <p:cNvPr id="19" name="Text 16"/>
          <p:cNvSpPr/>
          <p:nvPr/>
        </p:nvSpPr>
        <p:spPr>
          <a:xfrm>
            <a:off x="415275" y="2623038"/>
            <a:ext cx="165259" cy="413147"/>
          </a:xfrm>
          <a:prstGeom prst="rect">
            <a:avLst/>
          </a:prstGeom>
          <a:noFill/>
          <a:ln/>
        </p:spPr>
        <p:txBody>
          <a:bodyPr wrap="none" rtlCol="0" anchor="t"/>
          <a:lstStyle/>
          <a:p>
            <a:pPr marL="0" indent="0" algn="ctr">
              <a:lnSpc>
                <a:spcPts val="3253"/>
              </a:lnSpc>
              <a:buNone/>
            </a:pPr>
            <a:r>
              <a:rPr lang="en-US" sz="2603" b="1" dirty="0">
                <a:solidFill>
                  <a:srgbClr val="FF726D"/>
                </a:solidFill>
                <a:latin typeface="Inconsolata" pitchFamily="34" charset="0"/>
                <a:ea typeface="Inconsolata" pitchFamily="34" charset="-122"/>
                <a:cs typeface="Inconsolata" pitchFamily="34" charset="-120"/>
              </a:rPr>
              <a:t>3</a:t>
            </a:r>
            <a:endParaRPr lang="en-US" sz="2603" dirty="0"/>
          </a:p>
        </p:txBody>
      </p:sp>
      <p:sp>
        <p:nvSpPr>
          <p:cNvPr id="20" name="Text 17"/>
          <p:cNvSpPr/>
          <p:nvPr/>
        </p:nvSpPr>
        <p:spPr>
          <a:xfrm>
            <a:off x="1575372" y="2643271"/>
            <a:ext cx="3440906" cy="344329"/>
          </a:xfrm>
          <a:prstGeom prst="rect">
            <a:avLst/>
          </a:prstGeom>
          <a:noFill/>
          <a:ln/>
        </p:spPr>
        <p:txBody>
          <a:bodyPr wrap="none" rtlCol="0" anchor="t"/>
          <a:lstStyle/>
          <a:p>
            <a:pPr>
              <a:lnSpc>
                <a:spcPts val="2711"/>
              </a:lnSpc>
            </a:pPr>
            <a:r>
              <a:rPr lang="en-US" sz="2000" b="1" dirty="0">
                <a:solidFill>
                  <a:srgbClr val="FF726D"/>
                </a:solidFill>
                <a:latin typeface="Inconsolata" pitchFamily="34" charset="0"/>
                <a:ea typeface="Inconsolata" pitchFamily="34" charset="-122"/>
                <a:cs typeface="Inconsolata" pitchFamily="34" charset="-120"/>
              </a:rPr>
              <a:t>Data Collection and Preprocessing</a:t>
            </a:r>
            <a:endParaRPr lang="en-US" sz="2000" dirty="0"/>
          </a:p>
          <a:p>
            <a:pPr marL="0" indent="0" algn="l">
              <a:lnSpc>
                <a:spcPts val="2711"/>
              </a:lnSpc>
              <a:buNone/>
            </a:pPr>
            <a:endParaRPr lang="en-US" sz="2169" dirty="0"/>
          </a:p>
        </p:txBody>
      </p:sp>
      <p:sp>
        <p:nvSpPr>
          <p:cNvPr id="4" name="Shape 15">
            <a:extLst>
              <a:ext uri="{FF2B5EF4-FFF2-40B4-BE49-F238E27FC236}">
                <a16:creationId xmlns:a16="http://schemas.microsoft.com/office/drawing/2014/main" id="{3638DA81-978C-5A29-F4D2-EB8205C1A8FB}"/>
              </a:ext>
            </a:extLst>
          </p:cNvPr>
          <p:cNvSpPr/>
          <p:nvPr/>
        </p:nvSpPr>
        <p:spPr>
          <a:xfrm>
            <a:off x="255676" y="7265954"/>
            <a:ext cx="495776" cy="495776"/>
          </a:xfrm>
          <a:prstGeom prst="roundRect">
            <a:avLst>
              <a:gd name="adj" fmla="val 13334"/>
            </a:avLst>
          </a:prstGeom>
          <a:solidFill>
            <a:srgbClr val="382748"/>
          </a:solidFill>
          <a:ln/>
        </p:spPr>
      </p:sp>
      <p:sp>
        <p:nvSpPr>
          <p:cNvPr id="22" name="Shape 15">
            <a:extLst>
              <a:ext uri="{FF2B5EF4-FFF2-40B4-BE49-F238E27FC236}">
                <a16:creationId xmlns:a16="http://schemas.microsoft.com/office/drawing/2014/main" id="{8AC31A38-0DD2-D2E2-B388-5A828980B13B}"/>
              </a:ext>
            </a:extLst>
          </p:cNvPr>
          <p:cNvSpPr/>
          <p:nvPr/>
        </p:nvSpPr>
        <p:spPr>
          <a:xfrm>
            <a:off x="259573" y="3386938"/>
            <a:ext cx="495776" cy="495776"/>
          </a:xfrm>
          <a:prstGeom prst="roundRect">
            <a:avLst>
              <a:gd name="adj" fmla="val 13334"/>
            </a:avLst>
          </a:prstGeom>
          <a:solidFill>
            <a:srgbClr val="382748"/>
          </a:solidFill>
          <a:ln/>
        </p:spPr>
      </p:sp>
      <p:sp>
        <p:nvSpPr>
          <p:cNvPr id="23" name="Shape 15">
            <a:extLst>
              <a:ext uri="{FF2B5EF4-FFF2-40B4-BE49-F238E27FC236}">
                <a16:creationId xmlns:a16="http://schemas.microsoft.com/office/drawing/2014/main" id="{CE40235A-CC8F-E8C7-4F14-3B119D22238C}"/>
              </a:ext>
            </a:extLst>
          </p:cNvPr>
          <p:cNvSpPr/>
          <p:nvPr/>
        </p:nvSpPr>
        <p:spPr>
          <a:xfrm>
            <a:off x="250019" y="4224441"/>
            <a:ext cx="495776" cy="495776"/>
          </a:xfrm>
          <a:prstGeom prst="roundRect">
            <a:avLst>
              <a:gd name="adj" fmla="val 13334"/>
            </a:avLst>
          </a:prstGeom>
          <a:solidFill>
            <a:srgbClr val="382748"/>
          </a:solidFill>
          <a:ln/>
        </p:spPr>
      </p:sp>
      <p:sp>
        <p:nvSpPr>
          <p:cNvPr id="25" name="Shape 15">
            <a:extLst>
              <a:ext uri="{FF2B5EF4-FFF2-40B4-BE49-F238E27FC236}">
                <a16:creationId xmlns:a16="http://schemas.microsoft.com/office/drawing/2014/main" id="{0C0FAE1A-771E-7EA6-0746-0975D91CF8C0}"/>
              </a:ext>
            </a:extLst>
          </p:cNvPr>
          <p:cNvSpPr/>
          <p:nvPr/>
        </p:nvSpPr>
        <p:spPr>
          <a:xfrm>
            <a:off x="250471" y="4931796"/>
            <a:ext cx="495776" cy="495776"/>
          </a:xfrm>
          <a:prstGeom prst="roundRect">
            <a:avLst>
              <a:gd name="adj" fmla="val 13334"/>
            </a:avLst>
          </a:prstGeom>
          <a:solidFill>
            <a:srgbClr val="382748"/>
          </a:solidFill>
          <a:ln/>
        </p:spPr>
      </p:sp>
      <p:sp>
        <p:nvSpPr>
          <p:cNvPr id="26" name="Shape 15">
            <a:extLst>
              <a:ext uri="{FF2B5EF4-FFF2-40B4-BE49-F238E27FC236}">
                <a16:creationId xmlns:a16="http://schemas.microsoft.com/office/drawing/2014/main" id="{9789F434-0D54-0070-6A59-2BE5E0B0D539}"/>
              </a:ext>
            </a:extLst>
          </p:cNvPr>
          <p:cNvSpPr/>
          <p:nvPr/>
        </p:nvSpPr>
        <p:spPr>
          <a:xfrm>
            <a:off x="245902" y="5707616"/>
            <a:ext cx="495776" cy="495776"/>
          </a:xfrm>
          <a:prstGeom prst="roundRect">
            <a:avLst>
              <a:gd name="adj" fmla="val 13334"/>
            </a:avLst>
          </a:prstGeom>
          <a:solidFill>
            <a:srgbClr val="382748"/>
          </a:solidFill>
          <a:ln/>
        </p:spPr>
      </p:sp>
      <p:sp>
        <p:nvSpPr>
          <p:cNvPr id="27" name="Shape 15">
            <a:extLst>
              <a:ext uri="{FF2B5EF4-FFF2-40B4-BE49-F238E27FC236}">
                <a16:creationId xmlns:a16="http://schemas.microsoft.com/office/drawing/2014/main" id="{D5665E1A-7053-68C2-64DA-D4427157CA43}"/>
              </a:ext>
            </a:extLst>
          </p:cNvPr>
          <p:cNvSpPr/>
          <p:nvPr/>
        </p:nvSpPr>
        <p:spPr>
          <a:xfrm>
            <a:off x="262096" y="6423998"/>
            <a:ext cx="495776" cy="495776"/>
          </a:xfrm>
          <a:prstGeom prst="roundRect">
            <a:avLst>
              <a:gd name="adj" fmla="val 13334"/>
            </a:avLst>
          </a:prstGeom>
          <a:solidFill>
            <a:srgbClr val="382748"/>
          </a:solidFill>
          <a:ln/>
        </p:spPr>
      </p:sp>
      <p:sp>
        <p:nvSpPr>
          <p:cNvPr id="30" name="Text 16">
            <a:extLst>
              <a:ext uri="{FF2B5EF4-FFF2-40B4-BE49-F238E27FC236}">
                <a16:creationId xmlns:a16="http://schemas.microsoft.com/office/drawing/2014/main" id="{0DABE7A7-A481-B48E-53D7-8F6DEFC3228D}"/>
              </a:ext>
            </a:extLst>
          </p:cNvPr>
          <p:cNvSpPr/>
          <p:nvPr/>
        </p:nvSpPr>
        <p:spPr>
          <a:xfrm>
            <a:off x="433205" y="7280204"/>
            <a:ext cx="165259" cy="413147"/>
          </a:xfrm>
          <a:prstGeom prst="rect">
            <a:avLst/>
          </a:prstGeom>
          <a:noFill/>
          <a:ln/>
        </p:spPr>
        <p:txBody>
          <a:bodyPr wrap="none" rtlCol="0" anchor="t"/>
          <a:lstStyle/>
          <a:p>
            <a:pPr marL="0" indent="0" algn="ctr">
              <a:lnSpc>
                <a:spcPts val="3253"/>
              </a:lnSpc>
              <a:buNone/>
            </a:pPr>
            <a:r>
              <a:rPr lang="en-US" sz="2603" b="1" dirty="0">
                <a:solidFill>
                  <a:srgbClr val="FF726D"/>
                </a:solidFill>
                <a:latin typeface="Inconsolata" pitchFamily="34" charset="0"/>
                <a:ea typeface="Inconsolata" pitchFamily="34" charset="-122"/>
              </a:rPr>
              <a:t>9</a:t>
            </a:r>
            <a:endParaRPr lang="en-US" sz="2603" dirty="0"/>
          </a:p>
        </p:txBody>
      </p:sp>
      <p:sp>
        <p:nvSpPr>
          <p:cNvPr id="31" name="Text 16">
            <a:extLst>
              <a:ext uri="{FF2B5EF4-FFF2-40B4-BE49-F238E27FC236}">
                <a16:creationId xmlns:a16="http://schemas.microsoft.com/office/drawing/2014/main" id="{F4D488B0-9BB8-CB67-7827-BC7612868CAF}"/>
              </a:ext>
            </a:extLst>
          </p:cNvPr>
          <p:cNvSpPr/>
          <p:nvPr/>
        </p:nvSpPr>
        <p:spPr>
          <a:xfrm>
            <a:off x="410794" y="6450969"/>
            <a:ext cx="165259" cy="413147"/>
          </a:xfrm>
          <a:prstGeom prst="rect">
            <a:avLst/>
          </a:prstGeom>
          <a:noFill/>
          <a:ln/>
        </p:spPr>
        <p:txBody>
          <a:bodyPr wrap="none" rtlCol="0" anchor="t"/>
          <a:lstStyle/>
          <a:p>
            <a:pPr marL="0" indent="0" algn="ctr">
              <a:lnSpc>
                <a:spcPts val="3253"/>
              </a:lnSpc>
              <a:buNone/>
            </a:pPr>
            <a:r>
              <a:rPr lang="en-US" sz="2603" b="1" dirty="0">
                <a:solidFill>
                  <a:srgbClr val="FF726D"/>
                </a:solidFill>
                <a:latin typeface="Inconsolata" pitchFamily="34" charset="0"/>
                <a:ea typeface="Inconsolata" pitchFamily="34" charset="-122"/>
              </a:rPr>
              <a:t>8</a:t>
            </a:r>
            <a:endParaRPr lang="en-US" sz="2603" dirty="0"/>
          </a:p>
        </p:txBody>
      </p:sp>
      <p:sp>
        <p:nvSpPr>
          <p:cNvPr id="32" name="Text 16">
            <a:extLst>
              <a:ext uri="{FF2B5EF4-FFF2-40B4-BE49-F238E27FC236}">
                <a16:creationId xmlns:a16="http://schemas.microsoft.com/office/drawing/2014/main" id="{7C19C8C3-A666-1B69-A9D1-D393B85D0A20}"/>
              </a:ext>
            </a:extLst>
          </p:cNvPr>
          <p:cNvSpPr/>
          <p:nvPr/>
        </p:nvSpPr>
        <p:spPr>
          <a:xfrm>
            <a:off x="415277" y="5688967"/>
            <a:ext cx="165259" cy="413147"/>
          </a:xfrm>
          <a:prstGeom prst="rect">
            <a:avLst/>
          </a:prstGeom>
          <a:noFill/>
          <a:ln/>
        </p:spPr>
        <p:txBody>
          <a:bodyPr wrap="none" rtlCol="0" anchor="t"/>
          <a:lstStyle/>
          <a:p>
            <a:pPr marL="0" indent="0" algn="ctr">
              <a:lnSpc>
                <a:spcPts val="3253"/>
              </a:lnSpc>
              <a:buNone/>
            </a:pPr>
            <a:r>
              <a:rPr lang="en-US" sz="2603" b="1" dirty="0">
                <a:solidFill>
                  <a:srgbClr val="FF726D"/>
                </a:solidFill>
                <a:latin typeface="Inconsolata" pitchFamily="34" charset="0"/>
                <a:ea typeface="Inconsolata" pitchFamily="34" charset="-122"/>
              </a:rPr>
              <a:t>7</a:t>
            </a:r>
            <a:endParaRPr lang="en-US" sz="2603" dirty="0"/>
          </a:p>
        </p:txBody>
      </p:sp>
      <p:sp>
        <p:nvSpPr>
          <p:cNvPr id="33" name="Text 16">
            <a:extLst>
              <a:ext uri="{FF2B5EF4-FFF2-40B4-BE49-F238E27FC236}">
                <a16:creationId xmlns:a16="http://schemas.microsoft.com/office/drawing/2014/main" id="{99209E8B-3F31-2D96-AD43-4FAB2FEBD3BC}"/>
              </a:ext>
            </a:extLst>
          </p:cNvPr>
          <p:cNvSpPr/>
          <p:nvPr/>
        </p:nvSpPr>
        <p:spPr>
          <a:xfrm>
            <a:off x="406313" y="4940409"/>
            <a:ext cx="165259" cy="413147"/>
          </a:xfrm>
          <a:prstGeom prst="rect">
            <a:avLst/>
          </a:prstGeom>
          <a:noFill/>
          <a:ln/>
        </p:spPr>
        <p:txBody>
          <a:bodyPr wrap="none" rtlCol="0" anchor="t"/>
          <a:lstStyle/>
          <a:p>
            <a:pPr marL="0" indent="0" algn="ctr">
              <a:lnSpc>
                <a:spcPts val="3253"/>
              </a:lnSpc>
              <a:buNone/>
            </a:pPr>
            <a:r>
              <a:rPr lang="en-US" sz="2603" b="1" dirty="0">
                <a:solidFill>
                  <a:srgbClr val="FF726D"/>
                </a:solidFill>
                <a:latin typeface="Inconsolata" pitchFamily="34" charset="0"/>
                <a:ea typeface="Inconsolata" pitchFamily="34" charset="-122"/>
              </a:rPr>
              <a:t>6</a:t>
            </a:r>
            <a:endParaRPr lang="en-US" sz="2603" dirty="0"/>
          </a:p>
        </p:txBody>
      </p:sp>
      <p:sp>
        <p:nvSpPr>
          <p:cNvPr id="34" name="Text 16">
            <a:extLst>
              <a:ext uri="{FF2B5EF4-FFF2-40B4-BE49-F238E27FC236}">
                <a16:creationId xmlns:a16="http://schemas.microsoft.com/office/drawing/2014/main" id="{183B3B37-8C91-3945-DE1B-4DCF4E1D34A4}"/>
              </a:ext>
            </a:extLst>
          </p:cNvPr>
          <p:cNvSpPr/>
          <p:nvPr/>
        </p:nvSpPr>
        <p:spPr>
          <a:xfrm>
            <a:off x="410796" y="4191858"/>
            <a:ext cx="165259" cy="413147"/>
          </a:xfrm>
          <a:prstGeom prst="rect">
            <a:avLst/>
          </a:prstGeom>
          <a:noFill/>
          <a:ln/>
        </p:spPr>
        <p:txBody>
          <a:bodyPr wrap="none" rtlCol="0" anchor="t"/>
          <a:lstStyle/>
          <a:p>
            <a:pPr marL="0" indent="0" algn="ctr">
              <a:lnSpc>
                <a:spcPts val="3253"/>
              </a:lnSpc>
              <a:buNone/>
            </a:pPr>
            <a:r>
              <a:rPr lang="en-US" sz="2603" b="1" dirty="0">
                <a:solidFill>
                  <a:srgbClr val="FF726D"/>
                </a:solidFill>
                <a:latin typeface="Inconsolata" pitchFamily="34" charset="0"/>
                <a:ea typeface="Inconsolata" pitchFamily="34" charset="-122"/>
              </a:rPr>
              <a:t>5</a:t>
            </a:r>
            <a:endParaRPr lang="en-US" sz="2603" dirty="0"/>
          </a:p>
        </p:txBody>
      </p:sp>
      <p:sp>
        <p:nvSpPr>
          <p:cNvPr id="35" name="Text 16">
            <a:extLst>
              <a:ext uri="{FF2B5EF4-FFF2-40B4-BE49-F238E27FC236}">
                <a16:creationId xmlns:a16="http://schemas.microsoft.com/office/drawing/2014/main" id="{3B4B73FD-9E1A-139F-979A-8332FEE73878}"/>
              </a:ext>
            </a:extLst>
          </p:cNvPr>
          <p:cNvSpPr/>
          <p:nvPr/>
        </p:nvSpPr>
        <p:spPr>
          <a:xfrm flipH="1">
            <a:off x="428513" y="3362627"/>
            <a:ext cx="165259" cy="495776"/>
          </a:xfrm>
          <a:prstGeom prst="rect">
            <a:avLst/>
          </a:prstGeom>
          <a:noFill/>
          <a:ln/>
        </p:spPr>
        <p:txBody>
          <a:bodyPr wrap="none" rtlCol="0" anchor="t"/>
          <a:lstStyle/>
          <a:p>
            <a:pPr marL="0" indent="0" algn="ctr">
              <a:lnSpc>
                <a:spcPts val="3253"/>
              </a:lnSpc>
              <a:buNone/>
            </a:pPr>
            <a:r>
              <a:rPr lang="en-US" sz="2603" b="1" dirty="0">
                <a:solidFill>
                  <a:srgbClr val="FF726D"/>
                </a:solidFill>
                <a:latin typeface="Inconsolata" pitchFamily="34" charset="0"/>
                <a:ea typeface="Inconsolata" pitchFamily="34" charset="-122"/>
              </a:rPr>
              <a:t>4</a:t>
            </a:r>
            <a:endParaRPr lang="en-US" sz="2603" dirty="0"/>
          </a:p>
        </p:txBody>
      </p:sp>
      <p:sp>
        <p:nvSpPr>
          <p:cNvPr id="37" name="Shape 14">
            <a:extLst>
              <a:ext uri="{FF2B5EF4-FFF2-40B4-BE49-F238E27FC236}">
                <a16:creationId xmlns:a16="http://schemas.microsoft.com/office/drawing/2014/main" id="{10E17BC4-B668-4144-CD7B-0C4D36411A37}"/>
              </a:ext>
            </a:extLst>
          </p:cNvPr>
          <p:cNvSpPr/>
          <p:nvPr/>
        </p:nvSpPr>
        <p:spPr>
          <a:xfrm>
            <a:off x="777168" y="3613594"/>
            <a:ext cx="771168" cy="27503"/>
          </a:xfrm>
          <a:prstGeom prst="rect">
            <a:avLst/>
          </a:prstGeom>
          <a:solidFill>
            <a:srgbClr val="FF6680"/>
          </a:solidFill>
          <a:ln/>
        </p:spPr>
      </p:sp>
      <p:sp>
        <p:nvSpPr>
          <p:cNvPr id="38" name="Shape 14">
            <a:extLst>
              <a:ext uri="{FF2B5EF4-FFF2-40B4-BE49-F238E27FC236}">
                <a16:creationId xmlns:a16="http://schemas.microsoft.com/office/drawing/2014/main" id="{6CFE2244-4A44-F8B6-C9FA-D49B360AE92D}"/>
              </a:ext>
            </a:extLst>
          </p:cNvPr>
          <p:cNvSpPr/>
          <p:nvPr/>
        </p:nvSpPr>
        <p:spPr>
          <a:xfrm>
            <a:off x="741310" y="4438344"/>
            <a:ext cx="771168" cy="27503"/>
          </a:xfrm>
          <a:prstGeom prst="rect">
            <a:avLst/>
          </a:prstGeom>
          <a:solidFill>
            <a:srgbClr val="FF6680"/>
          </a:solidFill>
          <a:ln/>
        </p:spPr>
      </p:sp>
      <p:sp>
        <p:nvSpPr>
          <p:cNvPr id="39" name="Shape 14">
            <a:extLst>
              <a:ext uri="{FF2B5EF4-FFF2-40B4-BE49-F238E27FC236}">
                <a16:creationId xmlns:a16="http://schemas.microsoft.com/office/drawing/2014/main" id="{260E46E0-112C-8888-3EC5-E24542C442F0}"/>
              </a:ext>
            </a:extLst>
          </p:cNvPr>
          <p:cNvSpPr/>
          <p:nvPr/>
        </p:nvSpPr>
        <p:spPr>
          <a:xfrm>
            <a:off x="732346" y="5182415"/>
            <a:ext cx="771168" cy="27503"/>
          </a:xfrm>
          <a:prstGeom prst="rect">
            <a:avLst/>
          </a:prstGeom>
          <a:solidFill>
            <a:srgbClr val="FF6680"/>
          </a:solidFill>
          <a:ln/>
        </p:spPr>
      </p:sp>
      <p:sp>
        <p:nvSpPr>
          <p:cNvPr id="40" name="Shape 14">
            <a:extLst>
              <a:ext uri="{FF2B5EF4-FFF2-40B4-BE49-F238E27FC236}">
                <a16:creationId xmlns:a16="http://schemas.microsoft.com/office/drawing/2014/main" id="{97F84727-381E-D314-C866-98DC77B00432}"/>
              </a:ext>
            </a:extLst>
          </p:cNvPr>
          <p:cNvSpPr/>
          <p:nvPr/>
        </p:nvSpPr>
        <p:spPr>
          <a:xfrm>
            <a:off x="736829" y="5966829"/>
            <a:ext cx="771168" cy="27503"/>
          </a:xfrm>
          <a:prstGeom prst="rect">
            <a:avLst/>
          </a:prstGeom>
          <a:solidFill>
            <a:srgbClr val="FF6680"/>
          </a:solidFill>
          <a:ln/>
        </p:spPr>
      </p:sp>
      <p:sp>
        <p:nvSpPr>
          <p:cNvPr id="41" name="Shape 14">
            <a:extLst>
              <a:ext uri="{FF2B5EF4-FFF2-40B4-BE49-F238E27FC236}">
                <a16:creationId xmlns:a16="http://schemas.microsoft.com/office/drawing/2014/main" id="{4D45D785-2DBE-8670-C88C-02E4DE4866D5}"/>
              </a:ext>
            </a:extLst>
          </p:cNvPr>
          <p:cNvSpPr/>
          <p:nvPr/>
        </p:nvSpPr>
        <p:spPr>
          <a:xfrm>
            <a:off x="700971" y="6657113"/>
            <a:ext cx="771168" cy="27503"/>
          </a:xfrm>
          <a:prstGeom prst="rect">
            <a:avLst/>
          </a:prstGeom>
          <a:solidFill>
            <a:srgbClr val="FF6680"/>
          </a:solidFill>
          <a:ln/>
        </p:spPr>
      </p:sp>
      <p:sp>
        <p:nvSpPr>
          <p:cNvPr id="42" name="Shape 14">
            <a:extLst>
              <a:ext uri="{FF2B5EF4-FFF2-40B4-BE49-F238E27FC236}">
                <a16:creationId xmlns:a16="http://schemas.microsoft.com/office/drawing/2014/main" id="{43827FAA-D709-B699-B0F6-EB4620D8E414}"/>
              </a:ext>
            </a:extLst>
          </p:cNvPr>
          <p:cNvSpPr/>
          <p:nvPr/>
        </p:nvSpPr>
        <p:spPr>
          <a:xfrm>
            <a:off x="718901" y="7508758"/>
            <a:ext cx="771168" cy="27503"/>
          </a:xfrm>
          <a:prstGeom prst="rect">
            <a:avLst/>
          </a:prstGeom>
          <a:solidFill>
            <a:srgbClr val="FF6680"/>
          </a:solidFill>
          <a:ln/>
        </p:spPr>
      </p:sp>
      <p:sp>
        <p:nvSpPr>
          <p:cNvPr id="43" name="Text 17">
            <a:extLst>
              <a:ext uri="{FF2B5EF4-FFF2-40B4-BE49-F238E27FC236}">
                <a16:creationId xmlns:a16="http://schemas.microsoft.com/office/drawing/2014/main" id="{FA4F07F8-F57A-E290-25ED-110048C5E8A0}"/>
              </a:ext>
            </a:extLst>
          </p:cNvPr>
          <p:cNvSpPr/>
          <p:nvPr/>
        </p:nvSpPr>
        <p:spPr>
          <a:xfrm>
            <a:off x="1606749" y="3441127"/>
            <a:ext cx="3440906" cy="344329"/>
          </a:xfrm>
          <a:prstGeom prst="rect">
            <a:avLst/>
          </a:prstGeom>
          <a:noFill/>
          <a:ln/>
        </p:spPr>
        <p:txBody>
          <a:bodyPr wrap="none" rtlCol="0" anchor="t"/>
          <a:lstStyle/>
          <a:p>
            <a:pPr>
              <a:lnSpc>
                <a:spcPts val="2711"/>
              </a:lnSpc>
            </a:pPr>
            <a:r>
              <a:rPr lang="en-US" sz="2000" b="1" dirty="0">
                <a:solidFill>
                  <a:srgbClr val="FF726D"/>
                </a:solidFill>
                <a:latin typeface="Inconsolata" pitchFamily="34" charset="0"/>
                <a:ea typeface="Inconsolata" pitchFamily="34" charset="-122"/>
                <a:cs typeface="Inconsolata" pitchFamily="34" charset="-120"/>
              </a:rPr>
              <a:t>Data Modelling and Analysis</a:t>
            </a:r>
            <a:endParaRPr lang="en-US" sz="2000" dirty="0"/>
          </a:p>
          <a:p>
            <a:pPr marL="0" indent="0" algn="l">
              <a:lnSpc>
                <a:spcPts val="2711"/>
              </a:lnSpc>
              <a:buNone/>
            </a:pPr>
            <a:endParaRPr lang="en-US" sz="2169" dirty="0"/>
          </a:p>
        </p:txBody>
      </p:sp>
      <p:sp>
        <p:nvSpPr>
          <p:cNvPr id="44" name="Text 17">
            <a:extLst>
              <a:ext uri="{FF2B5EF4-FFF2-40B4-BE49-F238E27FC236}">
                <a16:creationId xmlns:a16="http://schemas.microsoft.com/office/drawing/2014/main" id="{2ED641DF-5B6E-C01C-2351-FC323D866DB1}"/>
              </a:ext>
            </a:extLst>
          </p:cNvPr>
          <p:cNvSpPr/>
          <p:nvPr/>
        </p:nvSpPr>
        <p:spPr>
          <a:xfrm>
            <a:off x="1557444" y="4212089"/>
            <a:ext cx="3440906" cy="344329"/>
          </a:xfrm>
          <a:prstGeom prst="rect">
            <a:avLst/>
          </a:prstGeom>
          <a:noFill/>
          <a:ln/>
        </p:spPr>
        <p:txBody>
          <a:bodyPr wrap="none" rtlCol="0" anchor="t"/>
          <a:lstStyle/>
          <a:p>
            <a:pPr>
              <a:lnSpc>
                <a:spcPts val="2711"/>
              </a:lnSpc>
            </a:pPr>
            <a:r>
              <a:rPr lang="en-US" sz="2000" b="1" dirty="0">
                <a:solidFill>
                  <a:srgbClr val="FF726D"/>
                </a:solidFill>
                <a:latin typeface="Inconsolata" pitchFamily="34" charset="0"/>
                <a:ea typeface="Inconsolata" pitchFamily="34" charset="-122"/>
              </a:rPr>
              <a:t>Building Recommendation System Using </a:t>
            </a:r>
            <a:r>
              <a:rPr lang="en-US" sz="2000" b="1" dirty="0" err="1">
                <a:solidFill>
                  <a:srgbClr val="FF726D"/>
                </a:solidFill>
                <a:latin typeface="Inconsolata" pitchFamily="34" charset="0"/>
                <a:ea typeface="Inconsolata" pitchFamily="34" charset="-122"/>
              </a:rPr>
              <a:t>Pycharm</a:t>
            </a:r>
            <a:endParaRPr lang="en-US" sz="2000" dirty="0"/>
          </a:p>
          <a:p>
            <a:pPr marL="0" indent="0" algn="l">
              <a:lnSpc>
                <a:spcPts val="2711"/>
              </a:lnSpc>
              <a:buNone/>
            </a:pPr>
            <a:endParaRPr lang="en-US" sz="2169" dirty="0"/>
          </a:p>
        </p:txBody>
      </p:sp>
      <p:sp>
        <p:nvSpPr>
          <p:cNvPr id="45" name="Text 17">
            <a:extLst>
              <a:ext uri="{FF2B5EF4-FFF2-40B4-BE49-F238E27FC236}">
                <a16:creationId xmlns:a16="http://schemas.microsoft.com/office/drawing/2014/main" id="{882B271E-4970-95F0-86AE-626740AE1D6D}"/>
              </a:ext>
            </a:extLst>
          </p:cNvPr>
          <p:cNvSpPr/>
          <p:nvPr/>
        </p:nvSpPr>
        <p:spPr>
          <a:xfrm>
            <a:off x="1548480" y="4983055"/>
            <a:ext cx="3440906" cy="344329"/>
          </a:xfrm>
          <a:prstGeom prst="rect">
            <a:avLst/>
          </a:prstGeom>
          <a:noFill/>
          <a:ln/>
        </p:spPr>
        <p:txBody>
          <a:bodyPr wrap="none" rtlCol="0" anchor="t"/>
          <a:lstStyle/>
          <a:p>
            <a:pPr>
              <a:lnSpc>
                <a:spcPts val="2711"/>
              </a:lnSpc>
            </a:pPr>
            <a:r>
              <a:rPr lang="en-US" sz="2000" b="1" dirty="0">
                <a:solidFill>
                  <a:srgbClr val="FF726D"/>
                </a:solidFill>
                <a:latin typeface="Inconsolata" pitchFamily="34" charset="0"/>
                <a:ea typeface="Inconsolata" pitchFamily="34" charset="-122"/>
              </a:rPr>
              <a:t>Implementing </a:t>
            </a:r>
            <a:r>
              <a:rPr lang="en-US" sz="2000" b="1" dirty="0" err="1">
                <a:solidFill>
                  <a:srgbClr val="FF726D"/>
                </a:solidFill>
                <a:latin typeface="Inconsolata" pitchFamily="34" charset="0"/>
                <a:ea typeface="Inconsolata" pitchFamily="34" charset="-122"/>
              </a:rPr>
              <a:t>Streamlit</a:t>
            </a:r>
            <a:r>
              <a:rPr lang="en-US" sz="2000" b="1" dirty="0">
                <a:solidFill>
                  <a:srgbClr val="FF726D"/>
                </a:solidFill>
                <a:latin typeface="Inconsolata" pitchFamily="34" charset="0"/>
                <a:ea typeface="Inconsolata" pitchFamily="34" charset="-122"/>
              </a:rPr>
              <a:t> Interface</a:t>
            </a:r>
            <a:endParaRPr lang="en-US" sz="2000" dirty="0"/>
          </a:p>
          <a:p>
            <a:pPr marL="0" indent="0" algn="l">
              <a:lnSpc>
                <a:spcPts val="2711"/>
              </a:lnSpc>
              <a:buNone/>
            </a:pPr>
            <a:endParaRPr lang="en-US" sz="2169" dirty="0"/>
          </a:p>
        </p:txBody>
      </p:sp>
      <p:sp>
        <p:nvSpPr>
          <p:cNvPr id="46" name="Text 17">
            <a:extLst>
              <a:ext uri="{FF2B5EF4-FFF2-40B4-BE49-F238E27FC236}">
                <a16:creationId xmlns:a16="http://schemas.microsoft.com/office/drawing/2014/main" id="{9EB686BE-7EC4-D3EA-AE37-60A2BC30202E}"/>
              </a:ext>
            </a:extLst>
          </p:cNvPr>
          <p:cNvSpPr/>
          <p:nvPr/>
        </p:nvSpPr>
        <p:spPr>
          <a:xfrm>
            <a:off x="1566410" y="5780915"/>
            <a:ext cx="3440906" cy="344329"/>
          </a:xfrm>
          <a:prstGeom prst="rect">
            <a:avLst/>
          </a:prstGeom>
          <a:noFill/>
          <a:ln/>
        </p:spPr>
        <p:txBody>
          <a:bodyPr wrap="none" rtlCol="0" anchor="t"/>
          <a:lstStyle/>
          <a:p>
            <a:pPr>
              <a:lnSpc>
                <a:spcPts val="2711"/>
              </a:lnSpc>
            </a:pPr>
            <a:r>
              <a:rPr lang="en-US" sz="2000" b="1" dirty="0">
                <a:solidFill>
                  <a:srgbClr val="FF726D"/>
                </a:solidFill>
                <a:latin typeface="Inconsolata" pitchFamily="34" charset="0"/>
                <a:ea typeface="Inconsolata" pitchFamily="34" charset="-122"/>
              </a:rPr>
              <a:t>Results</a:t>
            </a:r>
            <a:endParaRPr lang="en-US" sz="2000" dirty="0"/>
          </a:p>
          <a:p>
            <a:pPr marL="0" indent="0" algn="l">
              <a:lnSpc>
                <a:spcPts val="2711"/>
              </a:lnSpc>
              <a:buNone/>
            </a:pPr>
            <a:endParaRPr lang="en-US" sz="2169" dirty="0"/>
          </a:p>
        </p:txBody>
      </p:sp>
      <p:sp>
        <p:nvSpPr>
          <p:cNvPr id="47" name="Text 17">
            <a:extLst>
              <a:ext uri="{FF2B5EF4-FFF2-40B4-BE49-F238E27FC236}">
                <a16:creationId xmlns:a16="http://schemas.microsoft.com/office/drawing/2014/main" id="{9D56FE3B-8A98-5F78-7D30-0A728A873023}"/>
              </a:ext>
            </a:extLst>
          </p:cNvPr>
          <p:cNvSpPr/>
          <p:nvPr/>
        </p:nvSpPr>
        <p:spPr>
          <a:xfrm>
            <a:off x="1476764" y="6457752"/>
            <a:ext cx="3440906" cy="344329"/>
          </a:xfrm>
          <a:prstGeom prst="rect">
            <a:avLst/>
          </a:prstGeom>
          <a:noFill/>
          <a:ln/>
        </p:spPr>
        <p:txBody>
          <a:bodyPr wrap="none" rtlCol="0" anchor="t"/>
          <a:lstStyle/>
          <a:p>
            <a:pPr>
              <a:lnSpc>
                <a:spcPts val="2711"/>
              </a:lnSpc>
            </a:pPr>
            <a:r>
              <a:rPr lang="en-US" sz="2000" b="1" dirty="0">
                <a:solidFill>
                  <a:srgbClr val="FF726D"/>
                </a:solidFill>
                <a:latin typeface="Inconsolata" pitchFamily="34" charset="0"/>
                <a:ea typeface="Inconsolata" pitchFamily="34" charset="-122"/>
              </a:rPr>
              <a:t>Learnings</a:t>
            </a:r>
            <a:endParaRPr lang="en-US" sz="2000" dirty="0"/>
          </a:p>
          <a:p>
            <a:pPr marL="0" indent="0" algn="l">
              <a:lnSpc>
                <a:spcPts val="2711"/>
              </a:lnSpc>
              <a:buNone/>
            </a:pPr>
            <a:endParaRPr lang="en-US" sz="2169" dirty="0"/>
          </a:p>
        </p:txBody>
      </p:sp>
      <p:sp>
        <p:nvSpPr>
          <p:cNvPr id="48" name="Text 17">
            <a:extLst>
              <a:ext uri="{FF2B5EF4-FFF2-40B4-BE49-F238E27FC236}">
                <a16:creationId xmlns:a16="http://schemas.microsoft.com/office/drawing/2014/main" id="{23A1454E-A379-970C-924A-1F7BA379F3B9}"/>
              </a:ext>
            </a:extLst>
          </p:cNvPr>
          <p:cNvSpPr/>
          <p:nvPr/>
        </p:nvSpPr>
        <p:spPr>
          <a:xfrm>
            <a:off x="1481247" y="7309397"/>
            <a:ext cx="3440906" cy="344329"/>
          </a:xfrm>
          <a:prstGeom prst="rect">
            <a:avLst/>
          </a:prstGeom>
          <a:noFill/>
          <a:ln/>
        </p:spPr>
        <p:txBody>
          <a:bodyPr wrap="none" rtlCol="0" anchor="t"/>
          <a:lstStyle/>
          <a:p>
            <a:pPr>
              <a:lnSpc>
                <a:spcPts val="2711"/>
              </a:lnSpc>
            </a:pPr>
            <a:r>
              <a:rPr lang="en-US" sz="2000" b="1" dirty="0">
                <a:solidFill>
                  <a:srgbClr val="FF726D"/>
                </a:solidFill>
                <a:latin typeface="Inconsolata" pitchFamily="34" charset="0"/>
                <a:ea typeface="Inconsolata" pitchFamily="34" charset="-122"/>
              </a:rPr>
              <a:t>References</a:t>
            </a:r>
            <a:endParaRPr lang="en-US" sz="2000" dirty="0"/>
          </a:p>
          <a:p>
            <a:pPr marL="0" indent="0" algn="l">
              <a:lnSpc>
                <a:spcPts val="2711"/>
              </a:lnSpc>
              <a:buNone/>
            </a:pPr>
            <a:endParaRPr lang="en-US" sz="2169" dirty="0"/>
          </a:p>
        </p:txBody>
      </p:sp>
    </p:spTree>
    <p:extLst>
      <p:ext uri="{BB962C8B-B14F-4D97-AF65-F5344CB8AC3E}">
        <p14:creationId xmlns:p14="http://schemas.microsoft.com/office/powerpoint/2010/main" val="1783483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5" name="Text 2"/>
          <p:cNvSpPr/>
          <p:nvPr/>
        </p:nvSpPr>
        <p:spPr>
          <a:xfrm>
            <a:off x="833199" y="1001554"/>
            <a:ext cx="7477601" cy="3832860"/>
          </a:xfrm>
          <a:prstGeom prst="rect">
            <a:avLst/>
          </a:prstGeom>
          <a:noFill/>
          <a:ln/>
        </p:spPr>
        <p:txBody>
          <a:bodyPr wrap="square" rtlCol="0" anchor="t"/>
          <a:lstStyle/>
          <a:p>
            <a:pPr marL="0" indent="0">
              <a:lnSpc>
                <a:spcPts val="7545"/>
              </a:lnSpc>
              <a:buNone/>
            </a:pPr>
            <a:r>
              <a:rPr lang="en-US" sz="6036" b="1" dirty="0">
                <a:solidFill>
                  <a:srgbClr val="FF726D"/>
                </a:solidFill>
                <a:latin typeface="Inconsolata" pitchFamily="34" charset="0"/>
                <a:ea typeface="Inconsolata" pitchFamily="34" charset="-122"/>
                <a:cs typeface="Inconsolata" pitchFamily="34" charset="-120"/>
              </a:rPr>
              <a:t>Introduction to Movie Recommendation Systems</a:t>
            </a:r>
            <a:endParaRPr lang="en-US" sz="6036" dirty="0"/>
          </a:p>
        </p:txBody>
      </p:sp>
      <p:sp>
        <p:nvSpPr>
          <p:cNvPr id="6" name="Text 3"/>
          <p:cNvSpPr/>
          <p:nvPr/>
        </p:nvSpPr>
        <p:spPr>
          <a:xfrm>
            <a:off x="772688" y="5134032"/>
            <a:ext cx="7477601" cy="1421606"/>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Movie recommendation systems are powerful tools that analyze user preferences and suggest films they are likely to enjoy. These systems leverage data mining and machine learning techniques to understand user tastes and make personalized recommendations.</a:t>
            </a:r>
            <a:endParaRPr lang="en-US" sz="1750" dirty="0"/>
          </a:p>
        </p:txBody>
      </p:sp>
      <p:pic>
        <p:nvPicPr>
          <p:cNvPr id="11" name="Image 0" descr="preencoded.png"/>
          <p:cNvPicPr>
            <a:picLocks noChangeAspect="1"/>
          </p:cNvPicPr>
          <p:nvPr/>
        </p:nvPicPr>
        <p:blipFill>
          <a:blip r:embed="rId3"/>
          <a:stretch>
            <a:fillRect/>
          </a:stretch>
        </p:blipFill>
        <p:spPr>
          <a:xfrm>
            <a:off x="9022976" y="0"/>
            <a:ext cx="5494021" cy="82296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pic>
        <p:nvPicPr>
          <p:cNvPr id="4" name="Image 0" descr="preencoded.png"/>
          <p:cNvPicPr>
            <a:picLocks noChangeAspect="1"/>
          </p:cNvPicPr>
          <p:nvPr/>
        </p:nvPicPr>
        <p:blipFill>
          <a:blip r:embed="rId3"/>
          <a:stretch>
            <a:fillRect/>
          </a:stretch>
        </p:blipFill>
        <p:spPr>
          <a:xfrm>
            <a:off x="-7620" y="0"/>
            <a:ext cx="3657600" cy="8229600"/>
          </a:xfrm>
          <a:prstGeom prst="rect">
            <a:avLst/>
          </a:prstGeom>
        </p:spPr>
      </p:pic>
      <p:sp>
        <p:nvSpPr>
          <p:cNvPr id="5" name="Text 2"/>
          <p:cNvSpPr/>
          <p:nvPr/>
        </p:nvSpPr>
        <p:spPr>
          <a:xfrm>
            <a:off x="4490799" y="1871067"/>
            <a:ext cx="6387465" cy="694373"/>
          </a:xfrm>
          <a:prstGeom prst="rect">
            <a:avLst/>
          </a:prstGeom>
          <a:noFill/>
          <a:ln/>
        </p:spPr>
        <p:txBody>
          <a:bodyPr wrap="non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Overview of the Project</a:t>
            </a:r>
            <a:endParaRPr lang="en-US" sz="4374" dirty="0"/>
          </a:p>
        </p:txBody>
      </p:sp>
      <p:sp>
        <p:nvSpPr>
          <p:cNvPr id="6" name="Shape 3"/>
          <p:cNvSpPr/>
          <p:nvPr/>
        </p:nvSpPr>
        <p:spPr>
          <a:xfrm>
            <a:off x="4490799" y="3072289"/>
            <a:ext cx="499943" cy="499943"/>
          </a:xfrm>
          <a:prstGeom prst="roundRect">
            <a:avLst>
              <a:gd name="adj" fmla="val 13333"/>
            </a:avLst>
          </a:prstGeom>
          <a:solidFill>
            <a:srgbClr val="382748"/>
          </a:solidFill>
          <a:ln/>
        </p:spPr>
      </p:sp>
      <p:sp>
        <p:nvSpPr>
          <p:cNvPr id="7" name="Text 4"/>
          <p:cNvSpPr/>
          <p:nvPr/>
        </p:nvSpPr>
        <p:spPr>
          <a:xfrm>
            <a:off x="4657368" y="3113961"/>
            <a:ext cx="166688" cy="416481"/>
          </a:xfrm>
          <a:prstGeom prst="rect">
            <a:avLst/>
          </a:prstGeom>
          <a:noFill/>
          <a:ln/>
        </p:spPr>
        <p:txBody>
          <a:bodyPr wrap="none" rtlCol="0" anchor="t"/>
          <a:lstStyle/>
          <a:p>
            <a:pPr marL="0" indent="0" algn="ctr">
              <a:lnSpc>
                <a:spcPts val="3281"/>
              </a:lnSpc>
              <a:buNone/>
            </a:pPr>
            <a:r>
              <a:rPr lang="en-US" sz="2624" b="1" dirty="0">
                <a:solidFill>
                  <a:srgbClr val="FF726D"/>
                </a:solidFill>
                <a:latin typeface="Inconsolata" pitchFamily="34" charset="0"/>
                <a:ea typeface="Inconsolata" pitchFamily="34" charset="-122"/>
                <a:cs typeface="Inconsolata" pitchFamily="34" charset="-120"/>
              </a:rPr>
              <a:t>1</a:t>
            </a:r>
            <a:endParaRPr lang="en-US" sz="2624" dirty="0"/>
          </a:p>
        </p:txBody>
      </p:sp>
      <p:sp>
        <p:nvSpPr>
          <p:cNvPr id="8" name="Text 5"/>
          <p:cNvSpPr/>
          <p:nvPr/>
        </p:nvSpPr>
        <p:spPr>
          <a:xfrm>
            <a:off x="5212913" y="3148608"/>
            <a:ext cx="2777490" cy="347186"/>
          </a:xfrm>
          <a:prstGeom prst="rect">
            <a:avLst/>
          </a:prstGeom>
          <a:noFill/>
          <a:ln/>
        </p:spPr>
        <p:txBody>
          <a:bodyPr wrap="non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Data Collection</a:t>
            </a:r>
            <a:endParaRPr lang="en-US" sz="2187" dirty="0"/>
          </a:p>
        </p:txBody>
      </p:sp>
      <p:sp>
        <p:nvSpPr>
          <p:cNvPr id="9" name="Text 6"/>
          <p:cNvSpPr/>
          <p:nvPr/>
        </p:nvSpPr>
        <p:spPr>
          <a:xfrm>
            <a:off x="5212913" y="3629025"/>
            <a:ext cx="3820001" cy="1066205"/>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Gathering genres, cast, keywords , crew metadata on a large set of movies to build a comprehensive database.</a:t>
            </a:r>
            <a:endParaRPr lang="en-US" sz="1750" dirty="0"/>
          </a:p>
        </p:txBody>
      </p:sp>
      <p:sp>
        <p:nvSpPr>
          <p:cNvPr id="10" name="Shape 7"/>
          <p:cNvSpPr/>
          <p:nvPr/>
        </p:nvSpPr>
        <p:spPr>
          <a:xfrm>
            <a:off x="9255085" y="3072289"/>
            <a:ext cx="499943" cy="499943"/>
          </a:xfrm>
          <a:prstGeom prst="roundRect">
            <a:avLst>
              <a:gd name="adj" fmla="val 13333"/>
            </a:avLst>
          </a:prstGeom>
          <a:solidFill>
            <a:srgbClr val="382748"/>
          </a:solidFill>
          <a:ln/>
        </p:spPr>
      </p:sp>
      <p:sp>
        <p:nvSpPr>
          <p:cNvPr id="11" name="Text 8"/>
          <p:cNvSpPr/>
          <p:nvPr/>
        </p:nvSpPr>
        <p:spPr>
          <a:xfrm>
            <a:off x="9421654" y="3113961"/>
            <a:ext cx="166688" cy="416481"/>
          </a:xfrm>
          <a:prstGeom prst="rect">
            <a:avLst/>
          </a:prstGeom>
          <a:noFill/>
          <a:ln/>
        </p:spPr>
        <p:txBody>
          <a:bodyPr wrap="none" rtlCol="0" anchor="t"/>
          <a:lstStyle/>
          <a:p>
            <a:pPr marL="0" indent="0" algn="ctr">
              <a:lnSpc>
                <a:spcPts val="3281"/>
              </a:lnSpc>
              <a:buNone/>
            </a:pPr>
            <a:r>
              <a:rPr lang="en-US" sz="2624" b="1" dirty="0">
                <a:solidFill>
                  <a:srgbClr val="FF726D"/>
                </a:solidFill>
                <a:latin typeface="Inconsolata" pitchFamily="34" charset="0"/>
                <a:ea typeface="Inconsolata" pitchFamily="34" charset="-122"/>
                <a:cs typeface="Inconsolata" pitchFamily="34" charset="-120"/>
              </a:rPr>
              <a:t>2</a:t>
            </a:r>
            <a:endParaRPr lang="en-US" sz="2624" dirty="0"/>
          </a:p>
        </p:txBody>
      </p:sp>
      <p:sp>
        <p:nvSpPr>
          <p:cNvPr id="12" name="Text 9"/>
          <p:cNvSpPr/>
          <p:nvPr/>
        </p:nvSpPr>
        <p:spPr>
          <a:xfrm>
            <a:off x="9977199" y="3148608"/>
            <a:ext cx="2777490" cy="347186"/>
          </a:xfrm>
          <a:prstGeom prst="rect">
            <a:avLst/>
          </a:prstGeom>
          <a:noFill/>
          <a:ln/>
        </p:spPr>
        <p:txBody>
          <a:bodyPr wrap="non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Data Preprocessing</a:t>
            </a:r>
            <a:endParaRPr lang="en-US" sz="2187" dirty="0"/>
          </a:p>
        </p:txBody>
      </p:sp>
      <p:sp>
        <p:nvSpPr>
          <p:cNvPr id="13" name="Text 10"/>
          <p:cNvSpPr/>
          <p:nvPr/>
        </p:nvSpPr>
        <p:spPr>
          <a:xfrm>
            <a:off x="9977199" y="3629025"/>
            <a:ext cx="3820001" cy="710803"/>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Cleaning and structuring the data to prepare it for modeling and analysis.</a:t>
            </a:r>
            <a:endParaRPr lang="en-US" sz="1750" dirty="0"/>
          </a:p>
        </p:txBody>
      </p:sp>
      <p:sp>
        <p:nvSpPr>
          <p:cNvPr id="14" name="Shape 11"/>
          <p:cNvSpPr/>
          <p:nvPr/>
        </p:nvSpPr>
        <p:spPr>
          <a:xfrm>
            <a:off x="4490799" y="5090993"/>
            <a:ext cx="499943" cy="499943"/>
          </a:xfrm>
          <a:prstGeom prst="roundRect">
            <a:avLst>
              <a:gd name="adj" fmla="val 13333"/>
            </a:avLst>
          </a:prstGeom>
          <a:solidFill>
            <a:srgbClr val="382748"/>
          </a:solidFill>
          <a:ln/>
        </p:spPr>
      </p:sp>
      <p:sp>
        <p:nvSpPr>
          <p:cNvPr id="15" name="Text 12"/>
          <p:cNvSpPr/>
          <p:nvPr/>
        </p:nvSpPr>
        <p:spPr>
          <a:xfrm>
            <a:off x="4657368" y="5132665"/>
            <a:ext cx="166688" cy="416481"/>
          </a:xfrm>
          <a:prstGeom prst="rect">
            <a:avLst/>
          </a:prstGeom>
          <a:noFill/>
          <a:ln/>
        </p:spPr>
        <p:txBody>
          <a:bodyPr wrap="none" rtlCol="0" anchor="t"/>
          <a:lstStyle/>
          <a:p>
            <a:pPr marL="0" indent="0" algn="ctr">
              <a:lnSpc>
                <a:spcPts val="3281"/>
              </a:lnSpc>
              <a:buNone/>
            </a:pPr>
            <a:r>
              <a:rPr lang="en-US" sz="2624" b="1" dirty="0">
                <a:solidFill>
                  <a:srgbClr val="FF726D"/>
                </a:solidFill>
                <a:latin typeface="Inconsolata" pitchFamily="34" charset="0"/>
                <a:ea typeface="Inconsolata" pitchFamily="34" charset="-122"/>
                <a:cs typeface="Inconsolata" pitchFamily="34" charset="-120"/>
              </a:rPr>
              <a:t>3</a:t>
            </a:r>
            <a:endParaRPr lang="en-US" sz="2624" dirty="0"/>
          </a:p>
        </p:txBody>
      </p:sp>
      <p:sp>
        <p:nvSpPr>
          <p:cNvPr id="16" name="Text 13"/>
          <p:cNvSpPr/>
          <p:nvPr/>
        </p:nvSpPr>
        <p:spPr>
          <a:xfrm>
            <a:off x="5212913" y="5167313"/>
            <a:ext cx="2915364" cy="347186"/>
          </a:xfrm>
          <a:prstGeom prst="rect">
            <a:avLst/>
          </a:prstGeom>
          <a:noFill/>
          <a:ln/>
        </p:spPr>
        <p:txBody>
          <a:bodyPr wrap="non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Modeling and Analysis</a:t>
            </a:r>
            <a:endParaRPr lang="en-US" sz="2187" dirty="0"/>
          </a:p>
        </p:txBody>
      </p:sp>
      <p:sp>
        <p:nvSpPr>
          <p:cNvPr id="17" name="Text 14"/>
          <p:cNvSpPr/>
          <p:nvPr/>
        </p:nvSpPr>
        <p:spPr>
          <a:xfrm>
            <a:off x="5212913" y="5647730"/>
            <a:ext cx="8584287" cy="710803"/>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Applying machine learning algorithms to identify patterns and extract insights from the movie data.</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2037993" y="1761943"/>
            <a:ext cx="10554414" cy="1388745"/>
          </a:xfrm>
          <a:prstGeom prst="rect">
            <a:avLst/>
          </a:prstGeom>
          <a:noFill/>
          <a:ln/>
        </p:spPr>
        <p:txBody>
          <a:bodyPr wrap="square" rtlCol="0" anchor="t"/>
          <a:lstStyle/>
          <a:p>
            <a:pPr marL="0" indent="0" algn="ctr">
              <a:lnSpc>
                <a:spcPts val="5468"/>
              </a:lnSpc>
              <a:buNone/>
            </a:pPr>
            <a:r>
              <a:rPr lang="en-US" sz="4374" b="1" dirty="0">
                <a:solidFill>
                  <a:srgbClr val="FF726D"/>
                </a:solidFill>
                <a:latin typeface="Inconsolata" pitchFamily="34" charset="0"/>
                <a:ea typeface="Inconsolata" pitchFamily="34" charset="-122"/>
                <a:cs typeface="Inconsolata" pitchFamily="34" charset="-120"/>
              </a:rPr>
              <a:t>Data Collection and Preprocessing in Jupyter Notebook</a:t>
            </a:r>
            <a:endParaRPr lang="en-US" sz="4374" dirty="0"/>
          </a:p>
        </p:txBody>
      </p:sp>
      <p:sp>
        <p:nvSpPr>
          <p:cNvPr id="5" name="Text 3"/>
          <p:cNvSpPr/>
          <p:nvPr/>
        </p:nvSpPr>
        <p:spPr>
          <a:xfrm>
            <a:off x="2037993" y="3813691"/>
            <a:ext cx="2777490" cy="347186"/>
          </a:xfrm>
          <a:prstGeom prst="rect">
            <a:avLst/>
          </a:prstGeom>
          <a:noFill/>
          <a:ln/>
        </p:spPr>
        <p:txBody>
          <a:bodyPr wrap="non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Data Collection</a:t>
            </a:r>
            <a:endParaRPr lang="en-US" sz="2187" dirty="0"/>
          </a:p>
        </p:txBody>
      </p:sp>
      <p:sp>
        <p:nvSpPr>
          <p:cNvPr id="6" name="Text 4"/>
          <p:cNvSpPr/>
          <p:nvPr/>
        </p:nvSpPr>
        <p:spPr>
          <a:xfrm>
            <a:off x="2037993" y="4383048"/>
            <a:ext cx="3156347" cy="1421606"/>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Leveraging APIs and web scraping techniques to gather movie data from various online sources.</a:t>
            </a:r>
            <a:endParaRPr lang="en-US" sz="1750" dirty="0"/>
          </a:p>
        </p:txBody>
      </p:sp>
      <p:sp>
        <p:nvSpPr>
          <p:cNvPr id="7" name="Text 5"/>
          <p:cNvSpPr/>
          <p:nvPr/>
        </p:nvSpPr>
        <p:spPr>
          <a:xfrm>
            <a:off x="5743932" y="3813691"/>
            <a:ext cx="2777490" cy="347186"/>
          </a:xfrm>
          <a:prstGeom prst="rect">
            <a:avLst/>
          </a:prstGeom>
          <a:noFill/>
          <a:ln/>
        </p:spPr>
        <p:txBody>
          <a:bodyPr wrap="non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Data Cleaning</a:t>
            </a:r>
            <a:endParaRPr lang="en-US" sz="2187" dirty="0"/>
          </a:p>
        </p:txBody>
      </p:sp>
      <p:sp>
        <p:nvSpPr>
          <p:cNvPr id="8" name="Text 6"/>
          <p:cNvSpPr/>
          <p:nvPr/>
        </p:nvSpPr>
        <p:spPr>
          <a:xfrm>
            <a:off x="5743932" y="4383048"/>
            <a:ext cx="3156347" cy="1777008"/>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Handling missing values, removing duplicates, and standardizing data formats using Pandas in Jupyter Notebook.</a:t>
            </a:r>
            <a:endParaRPr lang="en-US" sz="1750" dirty="0"/>
          </a:p>
        </p:txBody>
      </p:sp>
      <p:sp>
        <p:nvSpPr>
          <p:cNvPr id="9" name="Text 7"/>
          <p:cNvSpPr/>
          <p:nvPr/>
        </p:nvSpPr>
        <p:spPr>
          <a:xfrm>
            <a:off x="9449872" y="3813691"/>
            <a:ext cx="2777490" cy="347186"/>
          </a:xfrm>
          <a:prstGeom prst="rect">
            <a:avLst/>
          </a:prstGeom>
          <a:noFill/>
          <a:ln/>
        </p:spPr>
        <p:txBody>
          <a:bodyPr wrap="non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Feature Engineering</a:t>
            </a:r>
            <a:endParaRPr lang="en-US" sz="2187" dirty="0"/>
          </a:p>
        </p:txBody>
      </p:sp>
      <p:sp>
        <p:nvSpPr>
          <p:cNvPr id="10" name="Text 8"/>
          <p:cNvSpPr/>
          <p:nvPr/>
        </p:nvSpPr>
        <p:spPr>
          <a:xfrm>
            <a:off x="9449872" y="4383048"/>
            <a:ext cx="3156347" cy="1066205"/>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Creating new data features from the raw data to enhance the modeling process.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18728" y="18930"/>
            <a:ext cx="14630400" cy="8229600"/>
          </a:xfrm>
          <a:prstGeom prst="rect">
            <a:avLst/>
          </a:prstGeom>
          <a:solidFill>
            <a:srgbClr val="241631"/>
          </a:solidFill>
          <a:ln/>
        </p:spPr>
        <p:txBody>
          <a:bodyPr/>
          <a:lstStyle/>
          <a:p>
            <a:endParaRPr lang="en-IN" dirty="0"/>
          </a:p>
        </p:txBody>
      </p:sp>
      <p:sp>
        <p:nvSpPr>
          <p:cNvPr id="5" name="Text 2"/>
          <p:cNvSpPr/>
          <p:nvPr/>
        </p:nvSpPr>
        <p:spPr>
          <a:xfrm>
            <a:off x="2326340" y="30192"/>
            <a:ext cx="10200297" cy="1377077"/>
          </a:xfrm>
          <a:prstGeom prst="rect">
            <a:avLst/>
          </a:prstGeom>
          <a:noFill/>
          <a:ln/>
        </p:spPr>
        <p:txBody>
          <a:bodyPr wrap="square" rtlCol="0" anchor="t"/>
          <a:lstStyle/>
          <a:p>
            <a:pPr marL="0" indent="0" algn="ctr">
              <a:lnSpc>
                <a:spcPts val="5422"/>
              </a:lnSpc>
              <a:buNone/>
            </a:pPr>
            <a:r>
              <a:rPr lang="en-US" sz="4338" b="1" dirty="0">
                <a:solidFill>
                  <a:srgbClr val="FF726D"/>
                </a:solidFill>
                <a:latin typeface="Inconsolata" pitchFamily="34" charset="0"/>
                <a:ea typeface="Inconsolata" pitchFamily="34" charset="-122"/>
                <a:cs typeface="Inconsolata" pitchFamily="34" charset="-120"/>
              </a:rPr>
              <a:t>Data Modeling and Analysis in Jupyter Notebook</a:t>
            </a:r>
            <a:endParaRPr lang="en-US" sz="4338" dirty="0"/>
          </a:p>
        </p:txBody>
      </p:sp>
      <p:sp>
        <p:nvSpPr>
          <p:cNvPr id="6" name="Shape 3"/>
          <p:cNvSpPr/>
          <p:nvPr/>
        </p:nvSpPr>
        <p:spPr>
          <a:xfrm flipH="1">
            <a:off x="530459" y="1842856"/>
            <a:ext cx="45719" cy="5532709"/>
          </a:xfrm>
          <a:prstGeom prst="rect">
            <a:avLst/>
          </a:prstGeom>
          <a:solidFill>
            <a:srgbClr val="FF6680"/>
          </a:solidFill>
          <a:ln/>
        </p:spPr>
        <p:txBody>
          <a:bodyPr/>
          <a:lstStyle/>
          <a:p>
            <a:endParaRPr lang="en-IN"/>
          </a:p>
        </p:txBody>
      </p:sp>
      <p:sp>
        <p:nvSpPr>
          <p:cNvPr id="7" name="Shape 4"/>
          <p:cNvSpPr/>
          <p:nvPr/>
        </p:nvSpPr>
        <p:spPr>
          <a:xfrm>
            <a:off x="786136" y="2291048"/>
            <a:ext cx="771168" cy="27503"/>
          </a:xfrm>
          <a:prstGeom prst="rect">
            <a:avLst/>
          </a:prstGeom>
          <a:solidFill>
            <a:srgbClr val="FF6680"/>
          </a:solidFill>
          <a:ln/>
        </p:spPr>
      </p:sp>
      <p:sp>
        <p:nvSpPr>
          <p:cNvPr id="8" name="Shape 5"/>
          <p:cNvSpPr/>
          <p:nvPr/>
        </p:nvSpPr>
        <p:spPr>
          <a:xfrm>
            <a:off x="282571" y="2065609"/>
            <a:ext cx="495776" cy="495776"/>
          </a:xfrm>
          <a:prstGeom prst="roundRect">
            <a:avLst>
              <a:gd name="adj" fmla="val 13334"/>
            </a:avLst>
          </a:prstGeom>
          <a:solidFill>
            <a:srgbClr val="382748"/>
          </a:solidFill>
          <a:ln/>
        </p:spPr>
      </p:sp>
      <p:sp>
        <p:nvSpPr>
          <p:cNvPr id="9" name="Text 6"/>
          <p:cNvSpPr/>
          <p:nvPr/>
        </p:nvSpPr>
        <p:spPr>
          <a:xfrm>
            <a:off x="259573" y="2052162"/>
            <a:ext cx="495776" cy="838957"/>
          </a:xfrm>
          <a:prstGeom prst="rect">
            <a:avLst/>
          </a:prstGeom>
          <a:noFill/>
          <a:ln/>
        </p:spPr>
        <p:txBody>
          <a:bodyPr wrap="none" rtlCol="0" anchor="t"/>
          <a:lstStyle/>
          <a:p>
            <a:pPr marL="0" indent="0" algn="ctr">
              <a:lnSpc>
                <a:spcPts val="3253"/>
              </a:lnSpc>
              <a:buNone/>
            </a:pPr>
            <a:r>
              <a:rPr lang="en-US" sz="2603" b="1" dirty="0">
                <a:solidFill>
                  <a:srgbClr val="FF726D"/>
                </a:solidFill>
                <a:latin typeface="Inconsolata" pitchFamily="34" charset="0"/>
                <a:ea typeface="Inconsolata" pitchFamily="34" charset="-122"/>
                <a:cs typeface="Inconsolata" pitchFamily="34" charset="-120"/>
              </a:rPr>
              <a:t>1</a:t>
            </a:r>
            <a:endParaRPr lang="en-US" sz="2603" dirty="0"/>
          </a:p>
        </p:txBody>
      </p:sp>
      <p:sp>
        <p:nvSpPr>
          <p:cNvPr id="10" name="Text 7"/>
          <p:cNvSpPr/>
          <p:nvPr/>
        </p:nvSpPr>
        <p:spPr>
          <a:xfrm>
            <a:off x="1535031" y="2091685"/>
            <a:ext cx="3440906" cy="344329"/>
          </a:xfrm>
          <a:prstGeom prst="rect">
            <a:avLst/>
          </a:prstGeom>
          <a:noFill/>
          <a:ln/>
        </p:spPr>
        <p:txBody>
          <a:bodyPr wrap="none" rtlCol="0" anchor="t"/>
          <a:lstStyle/>
          <a:p>
            <a:pPr marL="0" indent="0" algn="l">
              <a:lnSpc>
                <a:spcPts val="2711"/>
              </a:lnSpc>
              <a:buNone/>
            </a:pPr>
            <a:r>
              <a:rPr lang="en-US" sz="2169" b="1" dirty="0">
                <a:solidFill>
                  <a:srgbClr val="FF726D"/>
                </a:solidFill>
                <a:latin typeface="Inconsolata" pitchFamily="34" charset="0"/>
                <a:ea typeface="Inconsolata" pitchFamily="34" charset="-122"/>
                <a:cs typeface="Inconsolata" pitchFamily="34" charset="-120"/>
              </a:rPr>
              <a:t>Exploratory Data Analysis</a:t>
            </a:r>
            <a:endParaRPr lang="en-US" sz="2169" dirty="0"/>
          </a:p>
        </p:txBody>
      </p:sp>
      <p:sp>
        <p:nvSpPr>
          <p:cNvPr id="11" name="Text 8"/>
          <p:cNvSpPr/>
          <p:nvPr/>
        </p:nvSpPr>
        <p:spPr>
          <a:xfrm>
            <a:off x="1575369" y="2447150"/>
            <a:ext cx="4395973" cy="887968"/>
          </a:xfrm>
          <a:prstGeom prst="rect">
            <a:avLst/>
          </a:prstGeom>
          <a:noFill/>
          <a:ln/>
        </p:spPr>
        <p:txBody>
          <a:bodyPr wrap="square" rtlCol="0" anchor="t"/>
          <a:lstStyle/>
          <a:p>
            <a:pPr marL="0" indent="0" algn="l">
              <a:lnSpc>
                <a:spcPts val="2776"/>
              </a:lnSpc>
              <a:buNone/>
            </a:pPr>
            <a:r>
              <a:rPr lang="en-US" sz="1735" dirty="0">
                <a:solidFill>
                  <a:srgbClr val="DAD1E6"/>
                </a:solidFill>
                <a:latin typeface="Fira Sans" pitchFamily="34" charset="0"/>
                <a:ea typeface="Fira Sans" pitchFamily="34" charset="-122"/>
                <a:cs typeface="Fira Sans" pitchFamily="34" charset="-120"/>
              </a:rPr>
              <a:t>Conducting in-depth analysis to understand the characteristics and patterns in the movie dataset.</a:t>
            </a:r>
            <a:endParaRPr lang="en-US" sz="1735" dirty="0"/>
          </a:p>
        </p:txBody>
      </p:sp>
      <p:sp>
        <p:nvSpPr>
          <p:cNvPr id="12" name="Shape 9"/>
          <p:cNvSpPr/>
          <p:nvPr/>
        </p:nvSpPr>
        <p:spPr>
          <a:xfrm>
            <a:off x="745792" y="4187209"/>
            <a:ext cx="771168" cy="27503"/>
          </a:xfrm>
          <a:prstGeom prst="rect">
            <a:avLst/>
          </a:prstGeom>
          <a:solidFill>
            <a:srgbClr val="FF6680"/>
          </a:solidFill>
          <a:ln/>
        </p:spPr>
      </p:sp>
      <p:sp>
        <p:nvSpPr>
          <p:cNvPr id="13" name="Shape 10"/>
          <p:cNvSpPr/>
          <p:nvPr/>
        </p:nvSpPr>
        <p:spPr>
          <a:xfrm>
            <a:off x="250019" y="3953192"/>
            <a:ext cx="495776" cy="495776"/>
          </a:xfrm>
          <a:prstGeom prst="roundRect">
            <a:avLst>
              <a:gd name="adj" fmla="val 13334"/>
            </a:avLst>
          </a:prstGeom>
          <a:solidFill>
            <a:srgbClr val="382748"/>
          </a:solidFill>
          <a:ln/>
        </p:spPr>
      </p:sp>
      <p:sp>
        <p:nvSpPr>
          <p:cNvPr id="14" name="Text 11"/>
          <p:cNvSpPr/>
          <p:nvPr/>
        </p:nvSpPr>
        <p:spPr>
          <a:xfrm>
            <a:off x="401825" y="3954166"/>
            <a:ext cx="165259" cy="413147"/>
          </a:xfrm>
          <a:prstGeom prst="rect">
            <a:avLst/>
          </a:prstGeom>
          <a:noFill/>
          <a:ln/>
        </p:spPr>
        <p:txBody>
          <a:bodyPr wrap="none" rtlCol="0" anchor="t"/>
          <a:lstStyle/>
          <a:p>
            <a:pPr marL="0" indent="0" algn="ctr">
              <a:lnSpc>
                <a:spcPts val="3253"/>
              </a:lnSpc>
              <a:buNone/>
            </a:pPr>
            <a:r>
              <a:rPr lang="en-US" sz="2603" b="1" dirty="0">
                <a:solidFill>
                  <a:srgbClr val="FF726D"/>
                </a:solidFill>
                <a:latin typeface="Inconsolata" pitchFamily="34" charset="0"/>
                <a:ea typeface="Inconsolata" pitchFamily="34" charset="-122"/>
                <a:cs typeface="Inconsolata" pitchFamily="34" charset="-120"/>
              </a:rPr>
              <a:t>2</a:t>
            </a:r>
            <a:endParaRPr lang="en-US" sz="2603" dirty="0"/>
          </a:p>
        </p:txBody>
      </p:sp>
      <p:sp>
        <p:nvSpPr>
          <p:cNvPr id="15" name="Text 12"/>
          <p:cNvSpPr/>
          <p:nvPr/>
        </p:nvSpPr>
        <p:spPr>
          <a:xfrm>
            <a:off x="1521585" y="4001293"/>
            <a:ext cx="2754511" cy="344329"/>
          </a:xfrm>
          <a:prstGeom prst="rect">
            <a:avLst/>
          </a:prstGeom>
          <a:noFill/>
          <a:ln/>
        </p:spPr>
        <p:txBody>
          <a:bodyPr wrap="none" rtlCol="0" anchor="t"/>
          <a:lstStyle/>
          <a:p>
            <a:pPr marL="0" indent="0" algn="l">
              <a:lnSpc>
                <a:spcPts val="2711"/>
              </a:lnSpc>
              <a:buNone/>
            </a:pPr>
            <a:r>
              <a:rPr lang="en-US" sz="2169" b="1" dirty="0">
                <a:solidFill>
                  <a:srgbClr val="FF726D"/>
                </a:solidFill>
                <a:latin typeface="Inconsolata" pitchFamily="34" charset="0"/>
                <a:ea typeface="Inconsolata" pitchFamily="34" charset="-122"/>
                <a:cs typeface="Inconsolata" pitchFamily="34" charset="-120"/>
              </a:rPr>
              <a:t>Model Selection</a:t>
            </a:r>
            <a:endParaRPr lang="en-US" sz="2169" dirty="0"/>
          </a:p>
        </p:txBody>
      </p:sp>
      <p:sp>
        <p:nvSpPr>
          <p:cNvPr id="16" name="Text 13"/>
          <p:cNvSpPr/>
          <p:nvPr/>
        </p:nvSpPr>
        <p:spPr>
          <a:xfrm>
            <a:off x="1575368" y="4423992"/>
            <a:ext cx="3486931" cy="1124843"/>
          </a:xfrm>
          <a:prstGeom prst="rect">
            <a:avLst/>
          </a:prstGeom>
          <a:noFill/>
          <a:ln/>
        </p:spPr>
        <p:txBody>
          <a:bodyPr wrap="square" rtlCol="0" anchor="t"/>
          <a:lstStyle/>
          <a:p>
            <a:pPr marL="0" indent="0" algn="l">
              <a:lnSpc>
                <a:spcPts val="2776"/>
              </a:lnSpc>
              <a:buNone/>
            </a:pPr>
            <a:r>
              <a:rPr lang="en-US" sz="1735" dirty="0">
                <a:solidFill>
                  <a:srgbClr val="DAD1E6"/>
                </a:solidFill>
                <a:latin typeface="Fira Sans" pitchFamily="34" charset="0"/>
                <a:ea typeface="Fira Sans" pitchFamily="34" charset="-122"/>
                <a:cs typeface="Fira Sans" pitchFamily="34" charset="-120"/>
              </a:rPr>
              <a:t>Evaluating and selecting the most appropriate machine learning algorithms for the recommendation task.</a:t>
            </a:r>
            <a:endParaRPr lang="en-US" sz="1735" dirty="0"/>
          </a:p>
        </p:txBody>
      </p:sp>
      <p:sp>
        <p:nvSpPr>
          <p:cNvPr id="17" name="Shape 14"/>
          <p:cNvSpPr/>
          <p:nvPr/>
        </p:nvSpPr>
        <p:spPr>
          <a:xfrm>
            <a:off x="813026" y="6406098"/>
            <a:ext cx="771168" cy="27503"/>
          </a:xfrm>
          <a:prstGeom prst="rect">
            <a:avLst/>
          </a:prstGeom>
          <a:solidFill>
            <a:srgbClr val="FF6680"/>
          </a:solidFill>
          <a:ln/>
        </p:spPr>
      </p:sp>
      <p:sp>
        <p:nvSpPr>
          <p:cNvPr id="18" name="Shape 15"/>
          <p:cNvSpPr/>
          <p:nvPr/>
        </p:nvSpPr>
        <p:spPr>
          <a:xfrm>
            <a:off x="330701" y="6172081"/>
            <a:ext cx="495776" cy="495776"/>
          </a:xfrm>
          <a:prstGeom prst="roundRect">
            <a:avLst>
              <a:gd name="adj" fmla="val 13334"/>
            </a:avLst>
          </a:prstGeom>
          <a:solidFill>
            <a:srgbClr val="382748"/>
          </a:solidFill>
          <a:ln/>
        </p:spPr>
      </p:sp>
      <p:sp>
        <p:nvSpPr>
          <p:cNvPr id="19" name="Text 16"/>
          <p:cNvSpPr/>
          <p:nvPr/>
        </p:nvSpPr>
        <p:spPr>
          <a:xfrm>
            <a:off x="482510" y="6213396"/>
            <a:ext cx="165259" cy="413147"/>
          </a:xfrm>
          <a:prstGeom prst="rect">
            <a:avLst/>
          </a:prstGeom>
          <a:noFill/>
          <a:ln/>
        </p:spPr>
        <p:txBody>
          <a:bodyPr wrap="none" rtlCol="0" anchor="t"/>
          <a:lstStyle/>
          <a:p>
            <a:pPr marL="0" indent="0" algn="ctr">
              <a:lnSpc>
                <a:spcPts val="3253"/>
              </a:lnSpc>
              <a:buNone/>
            </a:pPr>
            <a:r>
              <a:rPr lang="en-US" sz="2603" b="1" dirty="0">
                <a:solidFill>
                  <a:srgbClr val="FF726D"/>
                </a:solidFill>
                <a:latin typeface="Inconsolata" pitchFamily="34" charset="0"/>
                <a:ea typeface="Inconsolata" pitchFamily="34" charset="-122"/>
                <a:cs typeface="Inconsolata" pitchFamily="34" charset="-120"/>
              </a:rPr>
              <a:t>3</a:t>
            </a:r>
            <a:endParaRPr lang="en-US" sz="2603" dirty="0"/>
          </a:p>
        </p:txBody>
      </p:sp>
      <p:sp>
        <p:nvSpPr>
          <p:cNvPr id="20" name="Text 17"/>
          <p:cNvSpPr/>
          <p:nvPr/>
        </p:nvSpPr>
        <p:spPr>
          <a:xfrm>
            <a:off x="1575372" y="6220182"/>
            <a:ext cx="3440906" cy="344329"/>
          </a:xfrm>
          <a:prstGeom prst="rect">
            <a:avLst/>
          </a:prstGeom>
          <a:noFill/>
          <a:ln/>
        </p:spPr>
        <p:txBody>
          <a:bodyPr wrap="none" rtlCol="0" anchor="t"/>
          <a:lstStyle/>
          <a:p>
            <a:pPr marL="0" indent="0" algn="l">
              <a:lnSpc>
                <a:spcPts val="2711"/>
              </a:lnSpc>
              <a:buNone/>
            </a:pPr>
            <a:r>
              <a:rPr lang="en-US" sz="2169" b="1" dirty="0">
                <a:solidFill>
                  <a:srgbClr val="FF726D"/>
                </a:solidFill>
                <a:latin typeface="Inconsolata" pitchFamily="34" charset="0"/>
                <a:ea typeface="Inconsolata" pitchFamily="34" charset="-122"/>
                <a:cs typeface="Inconsolata" pitchFamily="34" charset="-120"/>
              </a:rPr>
              <a:t>Model Training and Tuning</a:t>
            </a:r>
            <a:endParaRPr lang="en-US" sz="2169" dirty="0"/>
          </a:p>
        </p:txBody>
      </p:sp>
      <p:sp>
        <p:nvSpPr>
          <p:cNvPr id="21" name="Text 18"/>
          <p:cNvSpPr/>
          <p:nvPr/>
        </p:nvSpPr>
        <p:spPr>
          <a:xfrm>
            <a:off x="1615711" y="6696670"/>
            <a:ext cx="4559180" cy="1124842"/>
          </a:xfrm>
          <a:prstGeom prst="rect">
            <a:avLst/>
          </a:prstGeom>
          <a:noFill/>
          <a:ln/>
        </p:spPr>
        <p:txBody>
          <a:bodyPr wrap="square" rtlCol="0" anchor="t"/>
          <a:lstStyle/>
          <a:p>
            <a:pPr marL="0" indent="0" algn="l">
              <a:lnSpc>
                <a:spcPts val="2776"/>
              </a:lnSpc>
              <a:buNone/>
            </a:pPr>
            <a:r>
              <a:rPr lang="en-US" sz="1735" dirty="0">
                <a:solidFill>
                  <a:srgbClr val="DAD1E6"/>
                </a:solidFill>
                <a:latin typeface="Fira Sans" pitchFamily="34" charset="0"/>
                <a:ea typeface="Fira Sans" pitchFamily="34" charset="-122"/>
                <a:cs typeface="Fira Sans" pitchFamily="34" charset="-120"/>
              </a:rPr>
              <a:t>Iteratively training and optimizing the selected models to improve their recommendation accuracy.</a:t>
            </a:r>
            <a:endParaRPr lang="en-US" sz="1735" dirty="0"/>
          </a:p>
        </p:txBody>
      </p:sp>
      <p:pic>
        <p:nvPicPr>
          <p:cNvPr id="24" name="Picture 23">
            <a:extLst>
              <a:ext uri="{FF2B5EF4-FFF2-40B4-BE49-F238E27FC236}">
                <a16:creationId xmlns:a16="http://schemas.microsoft.com/office/drawing/2014/main" id="{FE9CC9B7-1C31-8341-DBE1-C1865AEFC7E4}"/>
              </a:ext>
            </a:extLst>
          </p:cNvPr>
          <p:cNvPicPr>
            <a:picLocks noChangeAspect="1"/>
          </p:cNvPicPr>
          <p:nvPr/>
        </p:nvPicPr>
        <p:blipFill>
          <a:blip r:embed="rId3"/>
          <a:stretch>
            <a:fillRect/>
          </a:stretch>
        </p:blipFill>
        <p:spPr>
          <a:xfrm>
            <a:off x="5590496" y="1842856"/>
            <a:ext cx="8941595" cy="609090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2260163" y="19792"/>
            <a:ext cx="10554414" cy="1388745"/>
          </a:xfrm>
          <a:prstGeom prst="rect">
            <a:avLst/>
          </a:prstGeom>
          <a:noFill/>
          <a:ln/>
        </p:spPr>
        <p:txBody>
          <a:bodyPr wrap="square" rtlCol="0" anchor="t"/>
          <a:lstStyle/>
          <a:p>
            <a:pPr marL="0" indent="0" algn="ctr">
              <a:lnSpc>
                <a:spcPts val="5468"/>
              </a:lnSpc>
              <a:buNone/>
            </a:pPr>
            <a:r>
              <a:rPr lang="en-US" sz="4374" b="1" dirty="0">
                <a:solidFill>
                  <a:srgbClr val="FF726D"/>
                </a:solidFill>
                <a:latin typeface="Inconsolata" pitchFamily="34" charset="0"/>
                <a:ea typeface="Inconsolata" pitchFamily="34" charset="-122"/>
                <a:cs typeface="Inconsolata" pitchFamily="34" charset="-120"/>
              </a:rPr>
              <a:t>Building the Recommendation System using PyCharm</a:t>
            </a:r>
            <a:endParaRPr lang="en-US" sz="4374" dirty="0"/>
          </a:p>
        </p:txBody>
      </p:sp>
      <p:sp>
        <p:nvSpPr>
          <p:cNvPr id="5" name="Shape 3"/>
          <p:cNvSpPr/>
          <p:nvPr/>
        </p:nvSpPr>
        <p:spPr>
          <a:xfrm>
            <a:off x="94130" y="1408537"/>
            <a:ext cx="2568388" cy="2320501"/>
          </a:xfrm>
          <a:prstGeom prst="roundRect">
            <a:avLst>
              <a:gd name="adj" fmla="val 2186"/>
            </a:avLst>
          </a:prstGeom>
          <a:solidFill>
            <a:srgbClr val="382748"/>
          </a:solidFill>
          <a:ln/>
        </p:spPr>
      </p:sp>
      <p:sp>
        <p:nvSpPr>
          <p:cNvPr id="6" name="Text 4"/>
          <p:cNvSpPr/>
          <p:nvPr/>
        </p:nvSpPr>
        <p:spPr>
          <a:xfrm>
            <a:off x="0" y="1408536"/>
            <a:ext cx="2554941" cy="479031"/>
          </a:xfrm>
          <a:prstGeom prst="rect">
            <a:avLst/>
          </a:prstGeom>
          <a:noFill/>
          <a:ln/>
        </p:spPr>
        <p:txBody>
          <a:bodyPr wrap="non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 Integrating Models</a:t>
            </a:r>
            <a:endParaRPr lang="en-US" sz="2187" dirty="0"/>
          </a:p>
        </p:txBody>
      </p:sp>
      <p:sp>
        <p:nvSpPr>
          <p:cNvPr id="7" name="Text 5"/>
          <p:cNvSpPr/>
          <p:nvPr/>
        </p:nvSpPr>
        <p:spPr>
          <a:xfrm>
            <a:off x="-17303" y="1887568"/>
            <a:ext cx="2779948" cy="1388745"/>
          </a:xfrm>
          <a:prstGeom prst="rect">
            <a:avLst/>
          </a:prstGeom>
          <a:noFill/>
          <a:ln/>
        </p:spPr>
        <p:txBody>
          <a:bodyPr wrap="square" rtlCol="0" anchor="t"/>
          <a:lstStyle/>
          <a:p>
            <a:pPr marL="0" indent="0" algn="ctr">
              <a:lnSpc>
                <a:spcPts val="2799"/>
              </a:lnSpc>
              <a:buNone/>
            </a:pPr>
            <a:r>
              <a:rPr lang="en-US" sz="1600" dirty="0">
                <a:solidFill>
                  <a:srgbClr val="DAD1E6"/>
                </a:solidFill>
                <a:latin typeface="Fira Sans" pitchFamily="34" charset="0"/>
                <a:ea typeface="Fira Sans" pitchFamily="34" charset="-122"/>
                <a:cs typeface="Fira Sans" pitchFamily="34" charset="-120"/>
              </a:rPr>
              <a:t>Integrating the trained machine learning models into a cohesive recommendation system</a:t>
            </a:r>
            <a:r>
              <a:rPr lang="en-US" sz="1750" dirty="0">
                <a:solidFill>
                  <a:srgbClr val="DAD1E6"/>
                </a:solidFill>
                <a:latin typeface="Fira Sans" pitchFamily="34" charset="0"/>
                <a:ea typeface="Fira Sans" pitchFamily="34" charset="-122"/>
                <a:cs typeface="Fira Sans" pitchFamily="34" charset="-120"/>
              </a:rPr>
              <a:t>.</a:t>
            </a:r>
            <a:endParaRPr lang="en-US" sz="1750" dirty="0"/>
          </a:p>
        </p:txBody>
      </p:sp>
      <p:sp>
        <p:nvSpPr>
          <p:cNvPr id="8" name="Shape 6"/>
          <p:cNvSpPr/>
          <p:nvPr/>
        </p:nvSpPr>
        <p:spPr>
          <a:xfrm>
            <a:off x="121024" y="4781276"/>
            <a:ext cx="2568388" cy="2412981"/>
          </a:xfrm>
          <a:prstGeom prst="roundRect">
            <a:avLst>
              <a:gd name="adj" fmla="val 2186"/>
            </a:avLst>
          </a:prstGeom>
          <a:solidFill>
            <a:srgbClr val="382748"/>
          </a:solidFill>
          <a:ln/>
        </p:spPr>
        <p:txBody>
          <a:bodyPr/>
          <a:lstStyle/>
          <a:p>
            <a:endParaRPr lang="en-IN" dirty="0"/>
          </a:p>
        </p:txBody>
      </p:sp>
      <p:sp>
        <p:nvSpPr>
          <p:cNvPr id="9" name="Text 7"/>
          <p:cNvSpPr/>
          <p:nvPr/>
        </p:nvSpPr>
        <p:spPr>
          <a:xfrm>
            <a:off x="-321209" y="4950214"/>
            <a:ext cx="3452854" cy="694373"/>
          </a:xfrm>
          <a:prstGeom prst="rect">
            <a:avLst/>
          </a:prstGeom>
          <a:noFill/>
          <a:ln/>
        </p:spPr>
        <p:txBody>
          <a:bodyPr wrap="square" rtlCol="0" anchor="t"/>
          <a:lstStyle/>
          <a:p>
            <a:pPr marL="0" indent="0" algn="ctr">
              <a:lnSpc>
                <a:spcPts val="2734"/>
              </a:lnSpc>
              <a:buNone/>
            </a:pPr>
            <a:r>
              <a:rPr lang="en-US" sz="2187" b="1" dirty="0">
                <a:solidFill>
                  <a:srgbClr val="FF726D"/>
                </a:solidFill>
                <a:latin typeface="Inconsolata" pitchFamily="34" charset="0"/>
                <a:ea typeface="Inconsolata" pitchFamily="34" charset="-122"/>
                <a:cs typeface="Inconsolata" pitchFamily="34" charset="-120"/>
              </a:rPr>
              <a:t>Enhancing User Experience</a:t>
            </a:r>
            <a:endParaRPr lang="en-US" sz="2187" dirty="0"/>
          </a:p>
        </p:txBody>
      </p:sp>
      <p:sp>
        <p:nvSpPr>
          <p:cNvPr id="10" name="Text 8"/>
          <p:cNvSpPr/>
          <p:nvPr/>
        </p:nvSpPr>
        <p:spPr>
          <a:xfrm>
            <a:off x="-49850" y="5769571"/>
            <a:ext cx="2925723" cy="1421606"/>
          </a:xfrm>
          <a:prstGeom prst="rect">
            <a:avLst/>
          </a:prstGeom>
          <a:noFill/>
          <a:ln/>
        </p:spPr>
        <p:txBody>
          <a:bodyPr wrap="square" rtlCol="0" anchor="t"/>
          <a:lstStyle/>
          <a:p>
            <a:pPr marL="0" indent="0" algn="ctr">
              <a:lnSpc>
                <a:spcPts val="2799"/>
              </a:lnSpc>
              <a:buNone/>
            </a:pPr>
            <a:r>
              <a:rPr lang="en-US" sz="1600" dirty="0">
                <a:solidFill>
                  <a:srgbClr val="DAD1E6"/>
                </a:solidFill>
                <a:latin typeface="Fira Sans" pitchFamily="34" charset="0"/>
                <a:ea typeface="Fira Sans" pitchFamily="34" charset="-122"/>
                <a:cs typeface="Fira Sans" pitchFamily="34" charset="-120"/>
              </a:rPr>
              <a:t>Developing a user-friendly interface to present the movie recommendations to end-users.</a:t>
            </a:r>
            <a:endParaRPr lang="en-US" sz="1600" dirty="0"/>
          </a:p>
        </p:txBody>
      </p:sp>
      <p:pic>
        <p:nvPicPr>
          <p:cNvPr id="16" name="Picture 15">
            <a:extLst>
              <a:ext uri="{FF2B5EF4-FFF2-40B4-BE49-F238E27FC236}">
                <a16:creationId xmlns:a16="http://schemas.microsoft.com/office/drawing/2014/main" id="{B21412B8-DEF3-7E74-D68D-858E142085F5}"/>
              </a:ext>
            </a:extLst>
          </p:cNvPr>
          <p:cNvPicPr>
            <a:picLocks noChangeAspect="1"/>
          </p:cNvPicPr>
          <p:nvPr/>
        </p:nvPicPr>
        <p:blipFill>
          <a:blip r:embed="rId3"/>
          <a:stretch>
            <a:fillRect/>
          </a:stretch>
        </p:blipFill>
        <p:spPr>
          <a:xfrm>
            <a:off x="3083854" y="1504203"/>
            <a:ext cx="11277605" cy="651024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2037993" y="348793"/>
            <a:ext cx="9997678" cy="694373"/>
          </a:xfrm>
          <a:prstGeom prst="rect">
            <a:avLst/>
          </a:prstGeom>
          <a:noFill/>
          <a:ln/>
        </p:spPr>
        <p:txBody>
          <a:bodyPr wrap="non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Implementing the Streamlit Interface</a:t>
            </a:r>
            <a:endParaRPr lang="en-US" sz="4374" dirty="0"/>
          </a:p>
        </p:txBody>
      </p:sp>
      <p:pic>
        <p:nvPicPr>
          <p:cNvPr id="5" name="Image 0" descr="preencoded.png"/>
          <p:cNvPicPr>
            <a:picLocks noChangeAspect="1"/>
          </p:cNvPicPr>
          <p:nvPr/>
        </p:nvPicPr>
        <p:blipFill>
          <a:blip r:embed="rId3"/>
          <a:stretch>
            <a:fillRect/>
          </a:stretch>
        </p:blipFill>
        <p:spPr>
          <a:xfrm>
            <a:off x="531923" y="1771041"/>
            <a:ext cx="555427" cy="555427"/>
          </a:xfrm>
          <a:prstGeom prst="rect">
            <a:avLst/>
          </a:prstGeom>
        </p:spPr>
      </p:pic>
      <p:sp>
        <p:nvSpPr>
          <p:cNvPr id="6" name="Text 3"/>
          <p:cNvSpPr/>
          <p:nvPr/>
        </p:nvSpPr>
        <p:spPr>
          <a:xfrm>
            <a:off x="276428" y="2235369"/>
            <a:ext cx="2777490" cy="347186"/>
          </a:xfrm>
          <a:prstGeom prst="rect">
            <a:avLst/>
          </a:prstGeom>
          <a:noFill/>
          <a:ln/>
        </p:spPr>
        <p:txBody>
          <a:bodyPr wrap="none" rtlCol="0" anchor="t"/>
          <a:lstStyle/>
          <a:p>
            <a:pPr marL="0" indent="0" algn="l">
              <a:lnSpc>
                <a:spcPts val="2734"/>
              </a:lnSpc>
              <a:buNone/>
            </a:pPr>
            <a:r>
              <a:rPr lang="en-US" sz="2187" b="1" dirty="0">
                <a:solidFill>
                  <a:srgbClr val="FF726D"/>
                </a:solidFill>
                <a:latin typeface="Inconsolata" pitchFamily="34" charset="0"/>
                <a:ea typeface="Inconsolata" pitchFamily="34" charset="-122"/>
                <a:cs typeface="Inconsolata" pitchFamily="34" charset="-120"/>
              </a:rPr>
              <a:t>Search</a:t>
            </a:r>
            <a:endParaRPr lang="en-US" sz="2187" dirty="0"/>
          </a:p>
        </p:txBody>
      </p:sp>
      <p:sp>
        <p:nvSpPr>
          <p:cNvPr id="7" name="Text 4"/>
          <p:cNvSpPr/>
          <p:nvPr/>
        </p:nvSpPr>
        <p:spPr>
          <a:xfrm>
            <a:off x="182299" y="2639810"/>
            <a:ext cx="3295888" cy="1066205"/>
          </a:xfrm>
          <a:prstGeom prst="rect">
            <a:avLst/>
          </a:prstGeom>
          <a:noFill/>
          <a:ln/>
        </p:spPr>
        <p:txBody>
          <a:bodyPr wrap="square" rtlCol="0" anchor="t"/>
          <a:lstStyle/>
          <a:p>
            <a:pPr marL="0" indent="0" algn="l">
              <a:lnSpc>
                <a:spcPts val="2799"/>
              </a:lnSpc>
              <a:buNone/>
            </a:pPr>
            <a:r>
              <a:rPr lang="en-US" sz="1750" dirty="0">
                <a:solidFill>
                  <a:srgbClr val="DAD1E6"/>
                </a:solidFill>
                <a:latin typeface="Fira Sans" pitchFamily="34" charset="0"/>
                <a:ea typeface="Fira Sans" pitchFamily="34" charset="-122"/>
                <a:cs typeface="Fira Sans" pitchFamily="34" charset="-120"/>
              </a:rPr>
              <a:t>Allow users to search for movies and receive personalized recommendations.</a:t>
            </a:r>
            <a:endParaRPr lang="en-US" sz="1750" dirty="0"/>
          </a:p>
        </p:txBody>
      </p:sp>
      <p:pic>
        <p:nvPicPr>
          <p:cNvPr id="8" name="Image 1" descr="preencoded.png"/>
          <p:cNvPicPr>
            <a:picLocks noChangeAspect="1"/>
          </p:cNvPicPr>
          <p:nvPr/>
        </p:nvPicPr>
        <p:blipFill>
          <a:blip r:embed="rId4"/>
          <a:stretch>
            <a:fillRect/>
          </a:stretch>
        </p:blipFill>
        <p:spPr>
          <a:xfrm>
            <a:off x="531922" y="4410851"/>
            <a:ext cx="555427" cy="555427"/>
          </a:xfrm>
          <a:prstGeom prst="rect">
            <a:avLst/>
          </a:prstGeom>
        </p:spPr>
      </p:pic>
      <p:sp>
        <p:nvSpPr>
          <p:cNvPr id="9" name="Text 5"/>
          <p:cNvSpPr/>
          <p:nvPr/>
        </p:nvSpPr>
        <p:spPr>
          <a:xfrm>
            <a:off x="182299" y="4816897"/>
            <a:ext cx="2777490" cy="347186"/>
          </a:xfrm>
          <a:prstGeom prst="rect">
            <a:avLst/>
          </a:prstGeom>
          <a:noFill/>
          <a:ln/>
        </p:spPr>
        <p:txBody>
          <a:bodyPr wrap="none" rtlCol="0" anchor="t"/>
          <a:lstStyle/>
          <a:p>
            <a:pPr marL="0" indent="0" algn="l">
              <a:lnSpc>
                <a:spcPts val="2734"/>
              </a:lnSpc>
              <a:buNone/>
            </a:pPr>
            <a:r>
              <a:rPr lang="en-US" sz="2187" b="1" dirty="0">
                <a:solidFill>
                  <a:srgbClr val="FF726D"/>
                </a:solidFill>
                <a:latin typeface="Inconsolata" pitchFamily="34" charset="0"/>
                <a:ea typeface="Inconsolata" pitchFamily="34" charset="-122"/>
                <a:cs typeface="Inconsolata" pitchFamily="34" charset="-120"/>
              </a:rPr>
              <a:t>Filtering</a:t>
            </a:r>
            <a:endParaRPr lang="en-US" sz="2187" dirty="0"/>
          </a:p>
        </p:txBody>
      </p:sp>
      <p:sp>
        <p:nvSpPr>
          <p:cNvPr id="10" name="Text 6"/>
          <p:cNvSpPr/>
          <p:nvPr/>
        </p:nvSpPr>
        <p:spPr>
          <a:xfrm>
            <a:off x="126722" y="5164083"/>
            <a:ext cx="3296007" cy="1421606"/>
          </a:xfrm>
          <a:prstGeom prst="rect">
            <a:avLst/>
          </a:prstGeom>
          <a:noFill/>
          <a:ln/>
        </p:spPr>
        <p:txBody>
          <a:bodyPr wrap="square" rtlCol="0" anchor="t"/>
          <a:lstStyle/>
          <a:p>
            <a:pPr marL="0" indent="0" algn="l">
              <a:lnSpc>
                <a:spcPts val="2799"/>
              </a:lnSpc>
              <a:buNone/>
            </a:pPr>
            <a:r>
              <a:rPr lang="en-US" sz="1750" dirty="0">
                <a:solidFill>
                  <a:srgbClr val="DAD1E6"/>
                </a:solidFill>
                <a:latin typeface="Fira Sans" pitchFamily="34" charset="0"/>
                <a:ea typeface="Fira Sans" pitchFamily="34" charset="-122"/>
                <a:cs typeface="Fira Sans" pitchFamily="34" charset="-120"/>
              </a:rPr>
              <a:t>Filtering recommendations based on genre, cast, crew, overview and other criteria.</a:t>
            </a:r>
            <a:endParaRPr lang="en-US" sz="1750" dirty="0"/>
          </a:p>
        </p:txBody>
      </p:sp>
      <p:pic>
        <p:nvPicPr>
          <p:cNvPr id="16" name="Picture 15">
            <a:extLst>
              <a:ext uri="{FF2B5EF4-FFF2-40B4-BE49-F238E27FC236}">
                <a16:creationId xmlns:a16="http://schemas.microsoft.com/office/drawing/2014/main" id="{864010FA-2AD8-8B0E-D381-F813FB689830}"/>
              </a:ext>
            </a:extLst>
          </p:cNvPr>
          <p:cNvPicPr>
            <a:picLocks noChangeAspect="1"/>
          </p:cNvPicPr>
          <p:nvPr/>
        </p:nvPicPr>
        <p:blipFill>
          <a:blip r:embed="rId5"/>
          <a:stretch>
            <a:fillRect/>
          </a:stretch>
        </p:blipFill>
        <p:spPr>
          <a:xfrm>
            <a:off x="3142088" y="1771041"/>
            <a:ext cx="7897948" cy="549333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5" name="Text 2"/>
          <p:cNvSpPr/>
          <p:nvPr/>
        </p:nvSpPr>
        <p:spPr>
          <a:xfrm>
            <a:off x="4746293" y="-6534"/>
            <a:ext cx="5554980" cy="694373"/>
          </a:xfrm>
          <a:prstGeom prst="rect">
            <a:avLst/>
          </a:prstGeom>
          <a:noFill/>
          <a:ln/>
        </p:spPr>
        <p:txBody>
          <a:bodyPr wrap="none" rtlCol="0" anchor="t"/>
          <a:lstStyle/>
          <a:p>
            <a:pPr marL="0" indent="0">
              <a:lnSpc>
                <a:spcPts val="5468"/>
              </a:lnSpc>
              <a:buNone/>
            </a:pPr>
            <a:r>
              <a:rPr lang="en-US" sz="4374" b="1" dirty="0">
                <a:solidFill>
                  <a:srgbClr val="FF726D"/>
                </a:solidFill>
                <a:latin typeface="Inconsolata" pitchFamily="34" charset="0"/>
                <a:ea typeface="Inconsolata" pitchFamily="34" charset="-122"/>
              </a:rPr>
              <a:t>RESULTS</a:t>
            </a:r>
            <a:endParaRPr lang="en-US" sz="4374" dirty="0"/>
          </a:p>
        </p:txBody>
      </p:sp>
      <p:pic>
        <p:nvPicPr>
          <p:cNvPr id="6" name="Image 1" descr="preencoded.png"/>
          <p:cNvPicPr>
            <a:picLocks noChangeAspect="1"/>
          </p:cNvPicPr>
          <p:nvPr/>
        </p:nvPicPr>
        <p:blipFill>
          <a:blip r:embed="rId3"/>
          <a:stretch>
            <a:fillRect/>
          </a:stretch>
        </p:blipFill>
        <p:spPr>
          <a:xfrm>
            <a:off x="277713" y="2164976"/>
            <a:ext cx="781973" cy="1251106"/>
          </a:xfrm>
          <a:prstGeom prst="rect">
            <a:avLst/>
          </a:prstGeom>
        </p:spPr>
      </p:pic>
      <p:sp>
        <p:nvSpPr>
          <p:cNvPr id="7" name="Text 3"/>
          <p:cNvSpPr/>
          <p:nvPr/>
        </p:nvSpPr>
        <p:spPr>
          <a:xfrm>
            <a:off x="1255456" y="2198006"/>
            <a:ext cx="3887153" cy="347186"/>
          </a:xfrm>
          <a:prstGeom prst="rect">
            <a:avLst/>
          </a:prstGeom>
          <a:noFill/>
          <a:ln/>
        </p:spPr>
        <p:txBody>
          <a:bodyPr wrap="none" rtlCol="0" anchor="t"/>
          <a:lstStyle/>
          <a:p>
            <a:pPr marL="0" indent="0" algn="l">
              <a:lnSpc>
                <a:spcPts val="2734"/>
              </a:lnSpc>
              <a:buNone/>
            </a:pPr>
            <a:r>
              <a:rPr lang="en-US" sz="2187" b="1" dirty="0">
                <a:solidFill>
                  <a:srgbClr val="FF726D"/>
                </a:solidFill>
                <a:latin typeface="Inconsolata" pitchFamily="34" charset="0"/>
                <a:ea typeface="Inconsolata" pitchFamily="34" charset="-122"/>
                <a:cs typeface="Inconsolata" pitchFamily="34" charset="-120"/>
              </a:rPr>
              <a:t>Personalized Recommendations</a:t>
            </a:r>
            <a:endParaRPr lang="en-US" sz="2187" dirty="0"/>
          </a:p>
        </p:txBody>
      </p:sp>
      <p:sp>
        <p:nvSpPr>
          <p:cNvPr id="8" name="Text 4"/>
          <p:cNvSpPr/>
          <p:nvPr/>
        </p:nvSpPr>
        <p:spPr>
          <a:xfrm>
            <a:off x="1268903" y="2664976"/>
            <a:ext cx="4163709" cy="710803"/>
          </a:xfrm>
          <a:prstGeom prst="rect">
            <a:avLst/>
          </a:prstGeom>
          <a:noFill/>
          <a:ln/>
        </p:spPr>
        <p:txBody>
          <a:bodyPr wrap="square" rtlCol="0" anchor="t"/>
          <a:lstStyle/>
          <a:p>
            <a:pPr marL="0" indent="0" algn="l">
              <a:lnSpc>
                <a:spcPts val="2799"/>
              </a:lnSpc>
              <a:buNone/>
            </a:pPr>
            <a:r>
              <a:rPr lang="en-US" sz="1750" dirty="0">
                <a:solidFill>
                  <a:srgbClr val="DAD1E6"/>
                </a:solidFill>
                <a:latin typeface="Fira Sans" pitchFamily="34" charset="0"/>
                <a:ea typeface="Fira Sans" pitchFamily="34" charset="-122"/>
                <a:cs typeface="Fira Sans" pitchFamily="34" charset="-120"/>
              </a:rPr>
              <a:t>The system provides a list of movie recommendations tailored to each user's preferences.</a:t>
            </a:r>
            <a:endParaRPr lang="en-US" sz="1750" dirty="0"/>
          </a:p>
        </p:txBody>
      </p:sp>
      <p:pic>
        <p:nvPicPr>
          <p:cNvPr id="9" name="Image 2" descr="preencoded.png"/>
          <p:cNvPicPr>
            <a:picLocks noChangeAspect="1"/>
          </p:cNvPicPr>
          <p:nvPr/>
        </p:nvPicPr>
        <p:blipFill>
          <a:blip r:embed="rId4"/>
          <a:stretch>
            <a:fillRect/>
          </a:stretch>
        </p:blipFill>
        <p:spPr>
          <a:xfrm>
            <a:off x="277713" y="4813518"/>
            <a:ext cx="781973" cy="1251106"/>
          </a:xfrm>
          <a:prstGeom prst="rect">
            <a:avLst/>
          </a:prstGeom>
        </p:spPr>
      </p:pic>
      <p:sp>
        <p:nvSpPr>
          <p:cNvPr id="13" name="Text 7"/>
          <p:cNvSpPr/>
          <p:nvPr/>
        </p:nvSpPr>
        <p:spPr>
          <a:xfrm>
            <a:off x="1282350" y="4865471"/>
            <a:ext cx="3609499" cy="347186"/>
          </a:xfrm>
          <a:prstGeom prst="rect">
            <a:avLst/>
          </a:prstGeom>
          <a:noFill/>
          <a:ln/>
        </p:spPr>
        <p:txBody>
          <a:bodyPr wrap="none" rtlCol="0" anchor="t"/>
          <a:lstStyle/>
          <a:p>
            <a:pPr marL="0" indent="0" algn="l">
              <a:lnSpc>
                <a:spcPts val="2734"/>
              </a:lnSpc>
              <a:buNone/>
            </a:pPr>
            <a:r>
              <a:rPr lang="en-US" sz="2187" b="1" dirty="0">
                <a:solidFill>
                  <a:srgbClr val="FF726D"/>
                </a:solidFill>
                <a:latin typeface="Inconsolata" pitchFamily="34" charset="0"/>
                <a:ea typeface="Inconsolata" pitchFamily="34" charset="-122"/>
                <a:cs typeface="Inconsolata" pitchFamily="34" charset="-120"/>
              </a:rPr>
              <a:t>Improved User Satisfaction</a:t>
            </a:r>
            <a:endParaRPr lang="en-US" sz="2187" dirty="0"/>
          </a:p>
        </p:txBody>
      </p:sp>
      <p:sp>
        <p:nvSpPr>
          <p:cNvPr id="14" name="Text 8"/>
          <p:cNvSpPr/>
          <p:nvPr/>
        </p:nvSpPr>
        <p:spPr>
          <a:xfrm>
            <a:off x="1201668" y="5386230"/>
            <a:ext cx="3887153" cy="710803"/>
          </a:xfrm>
          <a:prstGeom prst="rect">
            <a:avLst/>
          </a:prstGeom>
          <a:noFill/>
          <a:ln/>
        </p:spPr>
        <p:txBody>
          <a:bodyPr wrap="square" rtlCol="0" anchor="t"/>
          <a:lstStyle/>
          <a:p>
            <a:pPr marL="0" indent="0" algn="l">
              <a:lnSpc>
                <a:spcPts val="2799"/>
              </a:lnSpc>
              <a:buNone/>
            </a:pPr>
            <a:r>
              <a:rPr lang="en-US" sz="1750" dirty="0">
                <a:solidFill>
                  <a:srgbClr val="DAD1E6"/>
                </a:solidFill>
                <a:latin typeface="Fira Sans" pitchFamily="34" charset="0"/>
                <a:ea typeface="Fira Sans" pitchFamily="34" charset="-122"/>
                <a:cs typeface="Fira Sans" pitchFamily="34" charset="-120"/>
              </a:rPr>
              <a:t>The recommendation system helps users discover new movies they are likely to enjoy, enhancing their overall movie-watching experience.</a:t>
            </a:r>
            <a:endParaRPr lang="en-US" sz="1750" dirty="0"/>
          </a:p>
        </p:txBody>
      </p:sp>
      <p:pic>
        <p:nvPicPr>
          <p:cNvPr id="19" name="Picture 18">
            <a:extLst>
              <a:ext uri="{FF2B5EF4-FFF2-40B4-BE49-F238E27FC236}">
                <a16:creationId xmlns:a16="http://schemas.microsoft.com/office/drawing/2014/main" id="{49E3477D-A142-0FC1-1E46-7706F36265AF}"/>
              </a:ext>
            </a:extLst>
          </p:cNvPr>
          <p:cNvPicPr>
            <a:picLocks noChangeAspect="1"/>
          </p:cNvPicPr>
          <p:nvPr/>
        </p:nvPicPr>
        <p:blipFill>
          <a:blip r:embed="rId5"/>
          <a:stretch>
            <a:fillRect/>
          </a:stretch>
        </p:blipFill>
        <p:spPr>
          <a:xfrm>
            <a:off x="5351825" y="1237129"/>
            <a:ext cx="9194193" cy="637390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1861</TotalTime>
  <Words>489</Words>
  <Application>Microsoft Office PowerPoint</Application>
  <PresentationFormat>Custom</PresentationFormat>
  <Paragraphs>101</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Fira Sans</vt:lpstr>
      <vt:lpstr>Inconsolata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hp</cp:lastModifiedBy>
  <cp:revision>5</cp:revision>
  <dcterms:created xsi:type="dcterms:W3CDTF">2024-05-25T09:44:39Z</dcterms:created>
  <dcterms:modified xsi:type="dcterms:W3CDTF">2024-06-07T03:45:33Z</dcterms:modified>
</cp:coreProperties>
</file>