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2" clrIdx="0">
    <p:extLst>
      <p:ext uri="{19B8F6BF-5375-455C-9EA6-DF929625EA0E}">
        <p15:presenceInfo xmlns:p15="http://schemas.microsoft.com/office/powerpoint/2012/main" userId="ffb6226985972a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28" d="100"/>
          <a:sy n="28" d="100"/>
        </p:scale>
        <p:origin x="5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0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[</a:t>
            </a:r>
            <a:r>
              <a:rPr lang="en-US" sz="66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AUDIT ON SOCIO BUZZ</a:t>
            </a: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1A6B61F-A259-6EF6-B755-2FD8820DF72B}"/>
              </a:ext>
            </a:extLst>
          </p:cNvPr>
          <p:cNvSpPr txBox="1"/>
          <p:nvPr/>
        </p:nvSpPr>
        <p:spPr>
          <a:xfrm>
            <a:off x="11201400" y="1339976"/>
            <a:ext cx="723502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A100FF"/>
                </a:solidFill>
              </a:rPr>
              <a:t>There are a total of 16 distinct content categories.  Out of which Animal and Science categories are the most popular one.</a:t>
            </a:r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A100FF"/>
                </a:solidFill>
              </a:rPr>
              <a:t>4 types of content-Photo, Video, GIF and Audio, out  of which people prefer photo and video the most</a:t>
            </a:r>
          </a:p>
          <a:p>
            <a:endParaRPr lang="en-IN" sz="2400" dirty="0">
              <a:solidFill>
                <a:srgbClr val="A100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A100FF"/>
                </a:solidFill>
              </a:rPr>
              <a:t>May month has the highest number of posts and stands at 2138 posts, while February month has the lowest number of posts (1914 Posts)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73DD09-38D8-83EC-EEE0-FC3987916874}"/>
              </a:ext>
            </a:extLst>
          </p:cNvPr>
          <p:cNvSpPr txBox="1"/>
          <p:nvPr/>
        </p:nvSpPr>
        <p:spPr>
          <a:xfrm>
            <a:off x="11201400" y="5673248"/>
            <a:ext cx="3277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A100FF"/>
                </a:solidFill>
              </a:rPr>
              <a:t>Conclusion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C267A6-3270-EDCF-C42B-58EBFB122B13}"/>
              </a:ext>
            </a:extLst>
          </p:cNvPr>
          <p:cNvSpPr txBox="1"/>
          <p:nvPr/>
        </p:nvSpPr>
        <p:spPr>
          <a:xfrm>
            <a:off x="11201400" y="6515100"/>
            <a:ext cx="67595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A100FF"/>
                </a:solidFill>
              </a:rPr>
              <a:t>Social Buzz should focus more on the top 5 categories that's Animal, Technology, Science, Healthy eating and food and can create campaign to specifically target those audiences.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A100FF"/>
                </a:solidFill>
              </a:rPr>
              <a:t>Social Buzz can need to maxim maximize in the month of January, May and August as they number of posts in these months are the highest.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75373" y="3294363"/>
            <a:ext cx="8673443" cy="5540567"/>
            <a:chOff x="0" y="0"/>
            <a:chExt cx="11564591" cy="7387421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50892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endParaRPr lang="en-US" sz="28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endParaRPr lang="en-US" sz="28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endParaRPr lang="en-US" sz="28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endParaRPr lang="en-US" sz="28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endParaRPr lang="en-US" sz="28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881548" y="25549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1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6439726" y="1593140"/>
            <a:ext cx="11664704" cy="6871716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IN" dirty="0"/>
              <a:t>																																							</a:t>
            </a:r>
            <a:r>
              <a:rPr lang="en-IN" sz="2800" dirty="0"/>
              <a:t>     Social Buzz is a  fast growing technology unicorn that    			     need to adapt quickly to it’s global scale.</a:t>
            </a:r>
          </a:p>
          <a:p>
            <a:r>
              <a:rPr lang="en-IN" sz="2800" dirty="0"/>
              <a:t>                                       Accenture has begun a 3 month POC focusing on these  			     tasks:            </a:t>
            </a:r>
          </a:p>
          <a:p>
            <a:r>
              <a:rPr lang="en-IN" sz="2800" dirty="0"/>
              <a:t>												      				</a:t>
            </a:r>
          </a:p>
          <a:p>
            <a:pPr marL="3200400" lvl="6" indent="-457200">
              <a:buFont typeface="Arial" panose="020B0604020202020204" pitchFamily="34" charset="0"/>
              <a:buChar char="•"/>
            </a:pPr>
            <a:r>
              <a:rPr lang="en-IN" sz="2800" dirty="0"/>
              <a:t>An audit on Social Buzz’s big data practice	</a:t>
            </a:r>
          </a:p>
          <a:p>
            <a:pPr marL="3200400" lvl="6" indent="-457200">
              <a:buFont typeface="Arial" panose="020B0604020202020204" pitchFamily="34" charset="0"/>
              <a:buChar char="•"/>
            </a:pPr>
            <a:r>
              <a:rPr lang="en-IN" sz="2800" dirty="0"/>
              <a:t>Recommendations for a successful IPO</a:t>
            </a:r>
          </a:p>
          <a:p>
            <a:pPr marL="3200400" lvl="6" indent="-457200">
              <a:buFont typeface="Arial" panose="020B0604020202020204" pitchFamily="34" charset="0"/>
              <a:buChar char="•"/>
            </a:pPr>
            <a:r>
              <a:rPr lang="en-IN" sz="2800" dirty="0"/>
              <a:t>Analysis to find Social Buzz’s top 5 most popular categories of content	                                                                                                                                                                                                        </a:t>
            </a:r>
          </a:p>
          <a:p>
            <a:pPr algn="ctr"/>
            <a:r>
              <a:rPr lang="en-IN" sz="2800" dirty="0"/>
              <a:t>                                             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2334647" y="1822145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3289958" y="3839223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10363200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		        </a:t>
            </a:r>
            <a:r>
              <a:rPr lang="en-IN" sz="4000" dirty="0">
                <a:solidFill>
                  <a:schemeClr val="bg1"/>
                </a:solidFill>
              </a:rPr>
              <a:t>Over </a:t>
            </a:r>
            <a:r>
              <a:rPr lang="en-IN" sz="4000" u="sng" dirty="0">
                <a:solidFill>
                  <a:schemeClr val="bg1"/>
                </a:solidFill>
              </a:rPr>
              <a:t>100000 </a:t>
            </a:r>
            <a:r>
              <a:rPr lang="en-IN" sz="4000" dirty="0">
                <a:solidFill>
                  <a:schemeClr val="bg1"/>
                </a:solidFill>
              </a:rPr>
              <a:t>posts per day</a:t>
            </a:r>
          </a:p>
          <a:p>
            <a:endParaRPr lang="en-IN" sz="4000" dirty="0">
              <a:solidFill>
                <a:schemeClr val="bg1"/>
              </a:solidFill>
            </a:endParaRPr>
          </a:p>
          <a:p>
            <a:r>
              <a:rPr lang="en-IN" sz="4000" dirty="0">
                <a:solidFill>
                  <a:schemeClr val="bg1"/>
                </a:solidFill>
              </a:rPr>
              <a:t>                    </a:t>
            </a:r>
            <a:r>
              <a:rPr lang="en-IN" sz="4000" u="sng" dirty="0">
                <a:solidFill>
                  <a:schemeClr val="bg1"/>
                </a:solidFill>
              </a:rPr>
              <a:t>36,500,000</a:t>
            </a:r>
            <a:r>
              <a:rPr lang="en-IN" sz="4000" dirty="0">
                <a:solidFill>
                  <a:schemeClr val="bg1"/>
                </a:solidFill>
              </a:rPr>
              <a:t> pieces of content </a:t>
            </a:r>
          </a:p>
          <a:p>
            <a:r>
              <a:rPr lang="en-IN" sz="4000" dirty="0">
                <a:solidFill>
                  <a:schemeClr val="bg1"/>
                </a:solidFill>
              </a:rPr>
              <a:t>                    per year!</a:t>
            </a:r>
          </a:p>
          <a:p>
            <a:endParaRPr lang="en-IN" sz="4000" dirty="0">
              <a:solidFill>
                <a:schemeClr val="bg1"/>
              </a:solidFill>
            </a:endParaRPr>
          </a:p>
          <a:p>
            <a:r>
              <a:rPr lang="en-IN" sz="4000" dirty="0">
                <a:solidFill>
                  <a:schemeClr val="bg1"/>
                </a:solidFill>
              </a:rPr>
              <a:t>                    </a:t>
            </a:r>
            <a:r>
              <a:rPr lang="en-IN" sz="2800" dirty="0">
                <a:solidFill>
                  <a:schemeClr val="bg1"/>
                </a:solidFill>
              </a:rPr>
              <a:t>But how to capitalize on it when there is so much?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                             </a:t>
            </a:r>
            <a:r>
              <a:rPr lang="en-IN" sz="2800" u="sng" dirty="0">
                <a:solidFill>
                  <a:schemeClr val="bg1"/>
                </a:solidFill>
              </a:rPr>
              <a:t>Analysis to find Social Buzz's top 5 most popular</a:t>
            </a:r>
            <a:r>
              <a:rPr lang="en-IN" sz="2800" dirty="0">
                <a:solidFill>
                  <a:schemeClr val="bg1"/>
                </a:solidFill>
              </a:rPr>
              <a:t>     	   		      </a:t>
            </a:r>
            <a:r>
              <a:rPr lang="en-IN" sz="2800" u="sng" dirty="0">
                <a:solidFill>
                  <a:schemeClr val="bg1"/>
                </a:solidFill>
              </a:rPr>
              <a:t>categories of content</a:t>
            </a:r>
            <a:endParaRPr lang="en-AU" sz="2800" u="sng" dirty="0">
              <a:solidFill>
                <a:schemeClr val="bg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65225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rPr lang="en-IN" dirty="0"/>
              <a:t>                                                                                                                                                                                                                                                   	                                                                                                                                                                                                                                      	                                          	                                                                                                                                                			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2053622" y="7252264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id="20" name="Freeform 20"/>
          <p:cNvSpPr/>
          <p:nvPr/>
        </p:nvSpPr>
        <p:spPr>
          <a:xfrm>
            <a:off x="11651264" y="7127636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513712" y="1454169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0934933" y="1326439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C3A1B85-27F6-FA43-C6F4-36768329DE7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35" t="298" r="12854" b="48078"/>
          <a:stretch/>
        </p:blipFill>
        <p:spPr>
          <a:xfrm>
            <a:off x="11651264" y="7127637"/>
            <a:ext cx="2085138" cy="208513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0806478-949D-DEC9-9EAC-20DFD65E1A18}"/>
              </a:ext>
            </a:extLst>
          </p:cNvPr>
          <p:cNvSpPr txBox="1"/>
          <p:nvPr/>
        </p:nvSpPr>
        <p:spPr>
          <a:xfrm>
            <a:off x="13726456" y="1825527"/>
            <a:ext cx="3799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Andrew Fleming</a:t>
            </a:r>
          </a:p>
          <a:p>
            <a:r>
              <a:rPr lang="en-IN" sz="2400" dirty="0"/>
              <a:t>Chief Technical Architect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C1D09F-6D65-4E0D-932B-3E7B476B7F96}"/>
              </a:ext>
            </a:extLst>
          </p:cNvPr>
          <p:cNvSpPr txBox="1"/>
          <p:nvPr/>
        </p:nvSpPr>
        <p:spPr>
          <a:xfrm>
            <a:off x="14112669" y="4384103"/>
            <a:ext cx="3799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Marcus Rompton</a:t>
            </a:r>
          </a:p>
          <a:p>
            <a:r>
              <a:rPr lang="en-IN" sz="2400" dirty="0"/>
              <a:t>Senior Principle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A485B3-1320-92FB-AD5F-794F6A0CFC7F}"/>
              </a:ext>
            </a:extLst>
          </p:cNvPr>
          <p:cNvSpPr txBox="1"/>
          <p:nvPr/>
        </p:nvSpPr>
        <p:spPr>
          <a:xfrm>
            <a:off x="14488456" y="7773678"/>
            <a:ext cx="3799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Deep Ranjan</a:t>
            </a:r>
          </a:p>
          <a:p>
            <a:r>
              <a:rPr lang="en-IN" sz="2400" dirty="0"/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038212-800F-0F64-85BB-B3CCE063B63A}"/>
              </a:ext>
            </a:extLst>
          </p:cNvPr>
          <p:cNvSpPr txBox="1"/>
          <p:nvPr/>
        </p:nvSpPr>
        <p:spPr>
          <a:xfrm>
            <a:off x="3965347" y="1284816"/>
            <a:ext cx="3503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C00BC8-77DC-20C2-5544-54DFBE81E166}"/>
              </a:ext>
            </a:extLst>
          </p:cNvPr>
          <p:cNvSpPr txBox="1"/>
          <p:nvPr/>
        </p:nvSpPr>
        <p:spPr>
          <a:xfrm>
            <a:off x="5764133" y="2927502"/>
            <a:ext cx="3503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4809FB-2B44-07A8-3BA4-F7353C3C61AE}"/>
              </a:ext>
            </a:extLst>
          </p:cNvPr>
          <p:cNvSpPr txBox="1"/>
          <p:nvPr/>
        </p:nvSpPr>
        <p:spPr>
          <a:xfrm>
            <a:off x="7742014" y="4421084"/>
            <a:ext cx="3503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98C937-83DC-F6B6-BD14-EDFCF8FA66B6}"/>
              </a:ext>
            </a:extLst>
          </p:cNvPr>
          <p:cNvSpPr txBox="1"/>
          <p:nvPr/>
        </p:nvSpPr>
        <p:spPr>
          <a:xfrm>
            <a:off x="9623070" y="6033316"/>
            <a:ext cx="3503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B21C87-55CA-48CC-EA80-F2C3BF0BD0AD}"/>
              </a:ext>
            </a:extLst>
          </p:cNvPr>
          <p:cNvSpPr txBox="1"/>
          <p:nvPr/>
        </p:nvSpPr>
        <p:spPr>
          <a:xfrm>
            <a:off x="11374937" y="7972110"/>
            <a:ext cx="3503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C54C7B-439B-0742-1FA5-4D2461CB2FC4}"/>
              </a:ext>
            </a:extLst>
          </p:cNvPr>
          <p:cNvSpPr txBox="1"/>
          <p:nvPr/>
        </p:nvSpPr>
        <p:spPr>
          <a:xfrm>
            <a:off x="1678766" y="5143500"/>
            <a:ext cx="3869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UNIQUE</a:t>
            </a:r>
          </a:p>
          <a:p>
            <a:pPr algn="ctr"/>
            <a:r>
              <a:rPr lang="en-IN" sz="2800" dirty="0"/>
              <a:t> CATEGORIES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FB5DBA-8E97-C55A-600D-C57F7E16DA77}"/>
              </a:ext>
            </a:extLst>
          </p:cNvPr>
          <p:cNvSpPr txBox="1"/>
          <p:nvPr/>
        </p:nvSpPr>
        <p:spPr>
          <a:xfrm>
            <a:off x="12221949" y="4995050"/>
            <a:ext cx="3869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MONTH WITH</a:t>
            </a:r>
          </a:p>
          <a:p>
            <a:pPr algn="ctr"/>
            <a:r>
              <a:rPr lang="en-IN" sz="2800" dirty="0"/>
              <a:t>MOST POST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987F30-2785-2E86-A827-F7CED8649C05}"/>
              </a:ext>
            </a:extLst>
          </p:cNvPr>
          <p:cNvSpPr txBox="1"/>
          <p:nvPr/>
        </p:nvSpPr>
        <p:spPr>
          <a:xfrm>
            <a:off x="6823790" y="4995050"/>
            <a:ext cx="3869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MOST REACTION</a:t>
            </a:r>
          </a:p>
          <a:p>
            <a:pPr algn="ctr"/>
            <a:r>
              <a:rPr lang="en-IN" sz="2800" dirty="0"/>
              <a:t>POST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7D76A6-48AF-18CE-E363-25E19795A552}"/>
              </a:ext>
            </a:extLst>
          </p:cNvPr>
          <p:cNvSpPr txBox="1"/>
          <p:nvPr/>
        </p:nvSpPr>
        <p:spPr>
          <a:xfrm>
            <a:off x="2824084" y="3313751"/>
            <a:ext cx="19621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>
                <a:solidFill>
                  <a:srgbClr val="A100FF"/>
                </a:solidFill>
              </a:rPr>
              <a:t>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700DD3-9EB0-5E8D-1BB0-12FDB68E4271}"/>
              </a:ext>
            </a:extLst>
          </p:cNvPr>
          <p:cNvSpPr txBox="1"/>
          <p:nvPr/>
        </p:nvSpPr>
        <p:spPr>
          <a:xfrm>
            <a:off x="7107535" y="3346288"/>
            <a:ext cx="3301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>
                <a:solidFill>
                  <a:srgbClr val="A100FF"/>
                </a:solidFill>
              </a:rPr>
              <a:t>ANIMAL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C28BDE-F751-7E63-AC1E-01D071EC8F25}"/>
              </a:ext>
            </a:extLst>
          </p:cNvPr>
          <p:cNvSpPr txBox="1"/>
          <p:nvPr/>
        </p:nvSpPr>
        <p:spPr>
          <a:xfrm>
            <a:off x="12505694" y="3313751"/>
            <a:ext cx="3301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>
                <a:solidFill>
                  <a:srgbClr val="A100FF"/>
                </a:solidFill>
              </a:rPr>
              <a:t>   MAY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DDAB36BE-88D4-4B55-5EC3-70D6F7E0D1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8110" y="1458058"/>
            <a:ext cx="14260877" cy="73932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1A216089-0B55-6CEF-6A07-9DF208A4B0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7201" y="1231450"/>
            <a:ext cx="14638180" cy="735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411</Words>
  <Application>Microsoft Office PowerPoint</Application>
  <PresentationFormat>Custom</PresentationFormat>
  <Paragraphs>109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Graphik Regular</vt:lpstr>
      <vt:lpstr>Arial</vt:lpstr>
      <vt:lpstr>Clear Sans Regular Bold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hp</cp:lastModifiedBy>
  <cp:revision>17</cp:revision>
  <dcterms:created xsi:type="dcterms:W3CDTF">2006-08-16T00:00:00Z</dcterms:created>
  <dcterms:modified xsi:type="dcterms:W3CDTF">2024-05-24T07:56:32Z</dcterms:modified>
  <dc:identifier>DAEhDyfaYKE</dc:identifier>
</cp:coreProperties>
</file>