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HK Modular" charset="1" panose="00000800000000000000"/>
      <p:regular r:id="rId29"/>
    </p:embeddedFont>
    <p:embeddedFont>
      <p:font typeface="Times New Roman" charset="1" panose="02030502070405020303"/>
      <p:regular r:id="rId30"/>
    </p:embeddedFont>
    <p:embeddedFont>
      <p:font typeface="Times New Roman Bold" charset="1" panose="02030802070405020303"/>
      <p:regular r:id="rId31"/>
    </p:embeddedFont>
    <p:embeddedFont>
      <p:font typeface="Anton" charset="1" panose="00000500000000000000"/>
      <p:regular r:id="rId32"/>
    </p:embeddedFont>
    <p:embeddedFont>
      <p:font typeface="Archivo Black" charset="1" panose="020B0A03020202020B04"/>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3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4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30.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30.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381186" y="378793"/>
            <a:ext cx="1687286" cy="1612316"/>
            <a:chOff x="0" y="0"/>
            <a:chExt cx="2249715" cy="2149755"/>
          </a:xfrm>
        </p:grpSpPr>
        <p:sp>
          <p:nvSpPr>
            <p:cNvPr name="Freeform 3" id="3"/>
            <p:cNvSpPr/>
            <p:nvPr/>
          </p:nvSpPr>
          <p:spPr>
            <a:xfrm flipH="false" flipV="false" rot="0">
              <a:off x="0" y="0"/>
              <a:ext cx="2249678" cy="2149729"/>
            </a:xfrm>
            <a:custGeom>
              <a:avLst/>
              <a:gdLst/>
              <a:ahLst/>
              <a:cxnLst/>
              <a:rect r="r" b="b" t="t" l="l"/>
              <a:pathLst>
                <a:path h="2149729" w="2249678">
                  <a:moveTo>
                    <a:pt x="0" y="0"/>
                  </a:moveTo>
                  <a:lnTo>
                    <a:pt x="2249678" y="0"/>
                  </a:lnTo>
                  <a:lnTo>
                    <a:pt x="2249678" y="2149729"/>
                  </a:lnTo>
                  <a:lnTo>
                    <a:pt x="0" y="2149729"/>
                  </a:lnTo>
                  <a:lnTo>
                    <a:pt x="0" y="0"/>
                  </a:lnTo>
                  <a:close/>
                </a:path>
              </a:pathLst>
            </a:custGeom>
            <a:blipFill>
              <a:blip r:embed="rId2"/>
              <a:stretch>
                <a:fillRect l="-5017" t="0" r="-5019" b="-1"/>
              </a:stretch>
            </a:blipFill>
          </p:spPr>
        </p:sp>
      </p:grpSp>
      <p:grpSp>
        <p:nvGrpSpPr>
          <p:cNvPr name="Group 4" id="4"/>
          <p:cNvGrpSpPr/>
          <p:nvPr/>
        </p:nvGrpSpPr>
        <p:grpSpPr>
          <a:xfrm rot="0">
            <a:off x="16256649" y="378793"/>
            <a:ext cx="1572962" cy="1612316"/>
            <a:chOff x="0" y="0"/>
            <a:chExt cx="2249715" cy="2306000"/>
          </a:xfrm>
        </p:grpSpPr>
        <p:sp>
          <p:nvSpPr>
            <p:cNvPr name="Freeform 5" id="5"/>
            <p:cNvSpPr/>
            <p:nvPr/>
          </p:nvSpPr>
          <p:spPr>
            <a:xfrm flipH="false" flipV="false" rot="0">
              <a:off x="0" y="0"/>
              <a:ext cx="2249678" cy="2305939"/>
            </a:xfrm>
            <a:custGeom>
              <a:avLst/>
              <a:gdLst/>
              <a:ahLst/>
              <a:cxnLst/>
              <a:rect r="r" b="b" t="t" l="l"/>
              <a:pathLst>
                <a:path h="2305939" w="2249678">
                  <a:moveTo>
                    <a:pt x="0" y="0"/>
                  </a:moveTo>
                  <a:lnTo>
                    <a:pt x="2249678" y="0"/>
                  </a:lnTo>
                  <a:lnTo>
                    <a:pt x="2249678" y="2305939"/>
                  </a:lnTo>
                  <a:lnTo>
                    <a:pt x="0" y="2305939"/>
                  </a:lnTo>
                  <a:lnTo>
                    <a:pt x="0" y="0"/>
                  </a:lnTo>
                  <a:close/>
                </a:path>
              </a:pathLst>
            </a:custGeom>
            <a:blipFill>
              <a:blip r:embed="rId3"/>
              <a:stretch>
                <a:fillRect l="-3932" t="0" r="-3932" b="0"/>
              </a:stretch>
            </a:blipFill>
          </p:spPr>
        </p:sp>
      </p:grpSp>
      <p:grpSp>
        <p:nvGrpSpPr>
          <p:cNvPr name="Group 6" id="6"/>
          <p:cNvGrpSpPr/>
          <p:nvPr/>
        </p:nvGrpSpPr>
        <p:grpSpPr>
          <a:xfrm rot="0">
            <a:off x="2883430" y="3139231"/>
            <a:ext cx="13042827" cy="965610"/>
            <a:chOff x="0" y="0"/>
            <a:chExt cx="17390436" cy="1287480"/>
          </a:xfrm>
        </p:grpSpPr>
        <p:sp>
          <p:nvSpPr>
            <p:cNvPr name="Freeform 7" id="7"/>
            <p:cNvSpPr/>
            <p:nvPr/>
          </p:nvSpPr>
          <p:spPr>
            <a:xfrm flipH="false" flipV="false" rot="0">
              <a:off x="0" y="0"/>
              <a:ext cx="17390436" cy="1287480"/>
            </a:xfrm>
            <a:custGeom>
              <a:avLst/>
              <a:gdLst/>
              <a:ahLst/>
              <a:cxnLst/>
              <a:rect r="r" b="b" t="t" l="l"/>
              <a:pathLst>
                <a:path h="1287480" w="17390436">
                  <a:moveTo>
                    <a:pt x="0" y="0"/>
                  </a:moveTo>
                  <a:lnTo>
                    <a:pt x="17390436" y="0"/>
                  </a:lnTo>
                  <a:lnTo>
                    <a:pt x="17390436" y="1287480"/>
                  </a:lnTo>
                  <a:lnTo>
                    <a:pt x="0" y="1287480"/>
                  </a:lnTo>
                  <a:close/>
                </a:path>
              </a:pathLst>
            </a:custGeom>
            <a:solidFill>
              <a:srgbClr val="000000">
                <a:alpha val="0"/>
              </a:srgbClr>
            </a:solidFill>
          </p:spPr>
        </p:sp>
        <p:sp>
          <p:nvSpPr>
            <p:cNvPr name="TextBox 8" id="8"/>
            <p:cNvSpPr txBox="true"/>
            <p:nvPr/>
          </p:nvSpPr>
          <p:spPr>
            <a:xfrm>
              <a:off x="0" y="-9525"/>
              <a:ext cx="17390436" cy="1297005"/>
            </a:xfrm>
            <a:prstGeom prst="rect">
              <a:avLst/>
            </a:prstGeom>
          </p:spPr>
          <p:txBody>
            <a:bodyPr anchor="t" rtlCol="false" tIns="0" lIns="0" bIns="0" rIns="0"/>
            <a:lstStyle/>
            <a:p>
              <a:pPr algn="ctr">
                <a:lnSpc>
                  <a:spcPts val="7672"/>
                </a:lnSpc>
              </a:pPr>
              <a:r>
                <a:rPr lang="en-US" sz="6392" spc="478">
                  <a:solidFill>
                    <a:srgbClr val="FFFFFF"/>
                  </a:solidFill>
                  <a:latin typeface="HK Modular"/>
                  <a:ea typeface="HK Modular"/>
                  <a:cs typeface="HK Modular"/>
                  <a:sym typeface="HK Modular"/>
                </a:rPr>
                <a:t> FRAUD DETECTION</a:t>
              </a:r>
            </a:p>
          </p:txBody>
        </p:sp>
      </p:grpSp>
      <p:grpSp>
        <p:nvGrpSpPr>
          <p:cNvPr name="Group 9" id="9"/>
          <p:cNvGrpSpPr/>
          <p:nvPr/>
        </p:nvGrpSpPr>
        <p:grpSpPr>
          <a:xfrm rot="0">
            <a:off x="3719081" y="-226991"/>
            <a:ext cx="11371525" cy="2998994"/>
            <a:chOff x="0" y="0"/>
            <a:chExt cx="15162033" cy="3998659"/>
          </a:xfrm>
        </p:grpSpPr>
        <p:sp>
          <p:nvSpPr>
            <p:cNvPr name="Freeform 10" id="10"/>
            <p:cNvSpPr/>
            <p:nvPr/>
          </p:nvSpPr>
          <p:spPr>
            <a:xfrm flipH="false" flipV="false" rot="0">
              <a:off x="0" y="0"/>
              <a:ext cx="14765935" cy="3998659"/>
            </a:xfrm>
            <a:custGeom>
              <a:avLst/>
              <a:gdLst/>
              <a:ahLst/>
              <a:cxnLst/>
              <a:rect r="r" b="b" t="t" l="l"/>
              <a:pathLst>
                <a:path h="3998659" w="14765935">
                  <a:moveTo>
                    <a:pt x="0" y="0"/>
                  </a:moveTo>
                  <a:lnTo>
                    <a:pt x="14765935" y="0"/>
                  </a:lnTo>
                  <a:lnTo>
                    <a:pt x="14765935" y="3998659"/>
                  </a:lnTo>
                  <a:lnTo>
                    <a:pt x="0" y="39986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329095" y="2515454"/>
              <a:ext cx="14832937" cy="775597"/>
              <a:chOff x="0" y="0"/>
              <a:chExt cx="14832937" cy="775597"/>
            </a:xfrm>
          </p:grpSpPr>
          <p:sp>
            <p:nvSpPr>
              <p:cNvPr name="Freeform 12" id="12"/>
              <p:cNvSpPr/>
              <p:nvPr/>
            </p:nvSpPr>
            <p:spPr>
              <a:xfrm flipH="false" flipV="false" rot="0">
                <a:off x="0" y="0"/>
                <a:ext cx="14832938" cy="775597"/>
              </a:xfrm>
              <a:custGeom>
                <a:avLst/>
                <a:gdLst/>
                <a:ahLst/>
                <a:cxnLst/>
                <a:rect r="r" b="b" t="t" l="l"/>
                <a:pathLst>
                  <a:path h="775597" w="14832938">
                    <a:moveTo>
                      <a:pt x="0" y="0"/>
                    </a:moveTo>
                    <a:lnTo>
                      <a:pt x="14832938" y="0"/>
                    </a:lnTo>
                    <a:lnTo>
                      <a:pt x="14832938" y="775597"/>
                    </a:lnTo>
                    <a:lnTo>
                      <a:pt x="0" y="775597"/>
                    </a:lnTo>
                    <a:close/>
                  </a:path>
                </a:pathLst>
              </a:custGeom>
              <a:solidFill>
                <a:srgbClr val="000000">
                  <a:alpha val="0"/>
                </a:srgbClr>
              </a:solidFill>
            </p:spPr>
          </p:sp>
          <p:sp>
            <p:nvSpPr>
              <p:cNvPr name="TextBox 13" id="13"/>
              <p:cNvSpPr txBox="true"/>
              <p:nvPr/>
            </p:nvSpPr>
            <p:spPr>
              <a:xfrm>
                <a:off x="0" y="-76200"/>
                <a:ext cx="14832937" cy="851797"/>
              </a:xfrm>
              <a:prstGeom prst="rect">
                <a:avLst/>
              </a:prstGeom>
            </p:spPr>
            <p:txBody>
              <a:bodyPr anchor="t" rtlCol="false" tIns="0" lIns="0" bIns="0" rIns="0"/>
              <a:lstStyle/>
              <a:p>
                <a:pPr algn="ctr">
                  <a:lnSpc>
                    <a:spcPts val="4791"/>
                  </a:lnSpc>
                </a:pPr>
                <a:r>
                  <a:rPr lang="en-US" sz="3992" spc="299">
                    <a:solidFill>
                      <a:srgbClr val="12203A"/>
                    </a:solidFill>
                    <a:latin typeface="Times New Roman"/>
                    <a:ea typeface="Times New Roman"/>
                    <a:cs typeface="Times New Roman"/>
                    <a:sym typeface="Times New Roman"/>
                  </a:rPr>
                  <a:t>PROJET DE MACHINE LEARNING</a:t>
                </a:r>
              </a:p>
            </p:txBody>
          </p:sp>
        </p:grpSp>
      </p:grpSp>
      <p:grpSp>
        <p:nvGrpSpPr>
          <p:cNvPr name="Group 14" id="14"/>
          <p:cNvGrpSpPr/>
          <p:nvPr/>
        </p:nvGrpSpPr>
        <p:grpSpPr>
          <a:xfrm rot="0">
            <a:off x="11248034" y="6968081"/>
            <a:ext cx="7685143" cy="2236585"/>
            <a:chOff x="0" y="0"/>
            <a:chExt cx="10246857" cy="2982113"/>
          </a:xfrm>
        </p:grpSpPr>
        <p:grpSp>
          <p:nvGrpSpPr>
            <p:cNvPr name="Group 15" id="15"/>
            <p:cNvGrpSpPr/>
            <p:nvPr/>
          </p:nvGrpSpPr>
          <p:grpSpPr>
            <a:xfrm rot="0">
              <a:off x="0" y="0"/>
              <a:ext cx="10246857" cy="961801"/>
              <a:chOff x="0" y="0"/>
              <a:chExt cx="10246857" cy="961801"/>
            </a:xfrm>
          </p:grpSpPr>
          <p:sp>
            <p:nvSpPr>
              <p:cNvPr name="Freeform 16" id="16"/>
              <p:cNvSpPr/>
              <p:nvPr/>
            </p:nvSpPr>
            <p:spPr>
              <a:xfrm flipH="false" flipV="false" rot="0">
                <a:off x="0" y="0"/>
                <a:ext cx="10246857" cy="961801"/>
              </a:xfrm>
              <a:custGeom>
                <a:avLst/>
                <a:gdLst/>
                <a:ahLst/>
                <a:cxnLst/>
                <a:rect r="r" b="b" t="t" l="l"/>
                <a:pathLst>
                  <a:path h="961801" w="10246857">
                    <a:moveTo>
                      <a:pt x="0" y="0"/>
                    </a:moveTo>
                    <a:lnTo>
                      <a:pt x="10246857" y="0"/>
                    </a:lnTo>
                    <a:lnTo>
                      <a:pt x="10246857" y="961801"/>
                    </a:lnTo>
                    <a:lnTo>
                      <a:pt x="0" y="961801"/>
                    </a:lnTo>
                    <a:close/>
                  </a:path>
                </a:pathLst>
              </a:custGeom>
              <a:solidFill>
                <a:srgbClr val="000000">
                  <a:alpha val="0"/>
                </a:srgbClr>
              </a:solidFill>
            </p:spPr>
          </p:sp>
          <p:sp>
            <p:nvSpPr>
              <p:cNvPr name="TextBox 17" id="17"/>
              <p:cNvSpPr txBox="true"/>
              <p:nvPr/>
            </p:nvSpPr>
            <p:spPr>
              <a:xfrm>
                <a:off x="0" y="-314325"/>
                <a:ext cx="10246857" cy="1276126"/>
              </a:xfrm>
              <a:prstGeom prst="rect">
                <a:avLst/>
              </a:prstGeom>
            </p:spPr>
            <p:txBody>
              <a:bodyPr anchor="t" rtlCol="false" tIns="0" lIns="0" bIns="0" rIns="0"/>
              <a:lstStyle/>
              <a:p>
                <a:pPr algn="ctr">
                  <a:lnSpc>
                    <a:spcPts val="6472"/>
                  </a:lnSpc>
                </a:pPr>
                <a:r>
                  <a:rPr lang="en-US" b="true" sz="3200" spc="404" u="sng">
                    <a:solidFill>
                      <a:srgbClr val="FFFFFF"/>
                    </a:solidFill>
                    <a:latin typeface="Times New Roman Bold"/>
                    <a:ea typeface="Times New Roman Bold"/>
                    <a:cs typeface="Times New Roman Bold"/>
                    <a:sym typeface="Times New Roman Bold"/>
                  </a:rPr>
                  <a:t>Supervisé par:</a:t>
                </a:r>
              </a:p>
            </p:txBody>
          </p:sp>
        </p:grpSp>
        <p:grpSp>
          <p:nvGrpSpPr>
            <p:cNvPr name="Group 18" id="18"/>
            <p:cNvGrpSpPr/>
            <p:nvPr/>
          </p:nvGrpSpPr>
          <p:grpSpPr>
            <a:xfrm rot="0">
              <a:off x="0" y="1094417"/>
              <a:ext cx="10246857" cy="961801"/>
              <a:chOff x="0" y="0"/>
              <a:chExt cx="10246857" cy="961801"/>
            </a:xfrm>
          </p:grpSpPr>
          <p:sp>
            <p:nvSpPr>
              <p:cNvPr name="Freeform 19" id="19"/>
              <p:cNvSpPr/>
              <p:nvPr/>
            </p:nvSpPr>
            <p:spPr>
              <a:xfrm flipH="false" flipV="false" rot="0">
                <a:off x="0" y="0"/>
                <a:ext cx="10246857" cy="961801"/>
              </a:xfrm>
              <a:custGeom>
                <a:avLst/>
                <a:gdLst/>
                <a:ahLst/>
                <a:cxnLst/>
                <a:rect r="r" b="b" t="t" l="l"/>
                <a:pathLst>
                  <a:path h="961801" w="10246857">
                    <a:moveTo>
                      <a:pt x="0" y="0"/>
                    </a:moveTo>
                    <a:lnTo>
                      <a:pt x="10246857" y="0"/>
                    </a:lnTo>
                    <a:lnTo>
                      <a:pt x="10246857" y="961801"/>
                    </a:lnTo>
                    <a:lnTo>
                      <a:pt x="0" y="961801"/>
                    </a:lnTo>
                    <a:close/>
                  </a:path>
                </a:pathLst>
              </a:custGeom>
              <a:solidFill>
                <a:srgbClr val="000000">
                  <a:alpha val="0"/>
                </a:srgbClr>
              </a:solidFill>
            </p:spPr>
          </p:sp>
          <p:sp>
            <p:nvSpPr>
              <p:cNvPr name="TextBox 20" id="20"/>
              <p:cNvSpPr txBox="true"/>
              <p:nvPr/>
            </p:nvSpPr>
            <p:spPr>
              <a:xfrm>
                <a:off x="0" y="-314325"/>
                <a:ext cx="10246857" cy="1276126"/>
              </a:xfrm>
              <a:prstGeom prst="rect">
                <a:avLst/>
              </a:prstGeom>
            </p:spPr>
            <p:txBody>
              <a:bodyPr anchor="t" rtlCol="false" tIns="0" lIns="0" bIns="0" rIns="0"/>
              <a:lstStyle/>
              <a:p>
                <a:pPr algn="ctr">
                  <a:lnSpc>
                    <a:spcPts val="6472"/>
                  </a:lnSpc>
                </a:pPr>
                <a:r>
                  <a:rPr lang="en-US" sz="3200" spc="404">
                    <a:solidFill>
                      <a:srgbClr val="FFFFFF"/>
                    </a:solidFill>
                    <a:latin typeface="Times New Roman"/>
                    <a:ea typeface="Times New Roman"/>
                    <a:cs typeface="Times New Roman"/>
                    <a:sym typeface="Times New Roman"/>
                  </a:rPr>
                  <a:t>Mme Mously DIAW</a:t>
                </a:r>
              </a:p>
            </p:txBody>
          </p:sp>
        </p:grpSp>
        <p:grpSp>
          <p:nvGrpSpPr>
            <p:cNvPr name="Group 21" id="21"/>
            <p:cNvGrpSpPr/>
            <p:nvPr/>
          </p:nvGrpSpPr>
          <p:grpSpPr>
            <a:xfrm rot="0">
              <a:off x="1828568" y="2056219"/>
              <a:ext cx="7213584" cy="925895"/>
              <a:chOff x="0" y="0"/>
              <a:chExt cx="7213584" cy="925895"/>
            </a:xfrm>
          </p:grpSpPr>
          <p:sp>
            <p:nvSpPr>
              <p:cNvPr name="Freeform 22" id="22"/>
              <p:cNvSpPr/>
              <p:nvPr/>
            </p:nvSpPr>
            <p:spPr>
              <a:xfrm flipH="false" flipV="false" rot="0">
                <a:off x="0" y="0"/>
                <a:ext cx="7213584" cy="925895"/>
              </a:xfrm>
              <a:custGeom>
                <a:avLst/>
                <a:gdLst/>
                <a:ahLst/>
                <a:cxnLst/>
                <a:rect r="r" b="b" t="t" l="l"/>
                <a:pathLst>
                  <a:path h="925895" w="7213584">
                    <a:moveTo>
                      <a:pt x="0" y="0"/>
                    </a:moveTo>
                    <a:lnTo>
                      <a:pt x="7213584" y="0"/>
                    </a:lnTo>
                    <a:lnTo>
                      <a:pt x="7213584" y="925895"/>
                    </a:lnTo>
                    <a:lnTo>
                      <a:pt x="0" y="925895"/>
                    </a:lnTo>
                    <a:close/>
                  </a:path>
                </a:pathLst>
              </a:custGeom>
              <a:solidFill>
                <a:srgbClr val="000000">
                  <a:alpha val="0"/>
                </a:srgbClr>
              </a:solidFill>
            </p:spPr>
          </p:sp>
          <p:sp>
            <p:nvSpPr>
              <p:cNvPr name="TextBox 23" id="23"/>
              <p:cNvSpPr txBox="true"/>
              <p:nvPr/>
            </p:nvSpPr>
            <p:spPr>
              <a:xfrm>
                <a:off x="0" y="-123825"/>
                <a:ext cx="7213584" cy="1049720"/>
              </a:xfrm>
              <a:prstGeom prst="rect">
                <a:avLst/>
              </a:prstGeom>
            </p:spPr>
            <p:txBody>
              <a:bodyPr anchor="t" rtlCol="false" tIns="0" lIns="0" bIns="0" rIns="0"/>
              <a:lstStyle/>
              <a:p>
                <a:pPr algn="ctr">
                  <a:lnSpc>
                    <a:spcPts val="2880"/>
                  </a:lnSpc>
                </a:pPr>
                <a:r>
                  <a:rPr lang="en-US" sz="1600" spc="277">
                    <a:solidFill>
                      <a:srgbClr val="FFFFFF"/>
                    </a:solidFill>
                    <a:latin typeface="Times New Roman"/>
                    <a:ea typeface="Times New Roman"/>
                    <a:cs typeface="Times New Roman"/>
                    <a:sym typeface="Times New Roman"/>
                  </a:rPr>
                  <a:t> Senior ML Engineer, Experte IA &amp; MLOps, Founder @SenIA</a:t>
                </a:r>
              </a:p>
            </p:txBody>
          </p:sp>
        </p:grpSp>
      </p:grpSp>
      <p:grpSp>
        <p:nvGrpSpPr>
          <p:cNvPr name="Group 24" id="24"/>
          <p:cNvGrpSpPr/>
          <p:nvPr/>
        </p:nvGrpSpPr>
        <p:grpSpPr>
          <a:xfrm rot="0">
            <a:off x="230148" y="277899"/>
            <a:ext cx="17827704" cy="9731201"/>
            <a:chOff x="0" y="0"/>
            <a:chExt cx="23770272" cy="12974935"/>
          </a:xfrm>
        </p:grpSpPr>
        <p:sp>
          <p:nvSpPr>
            <p:cNvPr name="Freeform 25" id="25"/>
            <p:cNvSpPr/>
            <p:nvPr/>
          </p:nvSpPr>
          <p:spPr>
            <a:xfrm flipH="false" flipV="false" rot="0">
              <a:off x="0" y="0"/>
              <a:ext cx="23770210" cy="12974955"/>
            </a:xfrm>
            <a:custGeom>
              <a:avLst/>
              <a:gdLst/>
              <a:ahLst/>
              <a:cxnLst/>
              <a:rect r="r" b="b" t="t" l="l"/>
              <a:pathLst>
                <a:path h="12974955" w="23770210">
                  <a:moveTo>
                    <a:pt x="12700" y="0"/>
                  </a:moveTo>
                  <a:lnTo>
                    <a:pt x="23757510" y="0"/>
                  </a:lnTo>
                  <a:cubicBezTo>
                    <a:pt x="23764495" y="0"/>
                    <a:pt x="23770210" y="5715"/>
                    <a:pt x="23770210" y="12700"/>
                  </a:cubicBezTo>
                  <a:lnTo>
                    <a:pt x="23770210" y="12962255"/>
                  </a:lnTo>
                  <a:cubicBezTo>
                    <a:pt x="23770210" y="12969240"/>
                    <a:pt x="23764495" y="12974955"/>
                    <a:pt x="23757510" y="12974955"/>
                  </a:cubicBezTo>
                  <a:lnTo>
                    <a:pt x="12700" y="12974955"/>
                  </a:lnTo>
                  <a:cubicBezTo>
                    <a:pt x="5715" y="12974955"/>
                    <a:pt x="0" y="12969240"/>
                    <a:pt x="0" y="12962255"/>
                  </a:cubicBezTo>
                  <a:lnTo>
                    <a:pt x="0" y="12700"/>
                  </a:lnTo>
                  <a:cubicBezTo>
                    <a:pt x="0" y="5715"/>
                    <a:pt x="5715" y="0"/>
                    <a:pt x="12700" y="0"/>
                  </a:cubicBezTo>
                  <a:moveTo>
                    <a:pt x="12700" y="25400"/>
                  </a:moveTo>
                  <a:lnTo>
                    <a:pt x="12700" y="12700"/>
                  </a:lnTo>
                  <a:lnTo>
                    <a:pt x="25400" y="12700"/>
                  </a:lnTo>
                  <a:lnTo>
                    <a:pt x="25400" y="12962255"/>
                  </a:lnTo>
                  <a:lnTo>
                    <a:pt x="12700" y="12962255"/>
                  </a:lnTo>
                  <a:lnTo>
                    <a:pt x="12700" y="12949555"/>
                  </a:lnTo>
                  <a:lnTo>
                    <a:pt x="23757510" y="12949555"/>
                  </a:lnTo>
                  <a:lnTo>
                    <a:pt x="23757510" y="12962255"/>
                  </a:lnTo>
                  <a:lnTo>
                    <a:pt x="23744810" y="12962255"/>
                  </a:lnTo>
                  <a:lnTo>
                    <a:pt x="23744810" y="12700"/>
                  </a:lnTo>
                  <a:lnTo>
                    <a:pt x="23757510" y="12700"/>
                  </a:lnTo>
                  <a:lnTo>
                    <a:pt x="23757510" y="25400"/>
                  </a:lnTo>
                  <a:lnTo>
                    <a:pt x="12700" y="25400"/>
                  </a:lnTo>
                  <a:close/>
                </a:path>
              </a:pathLst>
            </a:custGeom>
            <a:solidFill>
              <a:srgbClr val="FFFFFF"/>
            </a:solidFill>
          </p:spPr>
        </p:sp>
      </p:grpSp>
      <p:sp>
        <p:nvSpPr>
          <p:cNvPr name="Freeform 26" id="26"/>
          <p:cNvSpPr/>
          <p:nvPr/>
        </p:nvSpPr>
        <p:spPr>
          <a:xfrm flipH="false" flipV="false" rot="0">
            <a:off x="7185519" y="5641104"/>
            <a:ext cx="4438650" cy="1200150"/>
          </a:xfrm>
          <a:custGeom>
            <a:avLst/>
            <a:gdLst/>
            <a:ahLst/>
            <a:cxnLst/>
            <a:rect r="r" b="b" t="t" l="l"/>
            <a:pathLst>
              <a:path h="1200150" w="4438650">
                <a:moveTo>
                  <a:pt x="0" y="0"/>
                </a:moveTo>
                <a:lnTo>
                  <a:pt x="4438650" y="0"/>
                </a:lnTo>
                <a:lnTo>
                  <a:pt x="4438650" y="1200150"/>
                </a:lnTo>
                <a:lnTo>
                  <a:pt x="0" y="1200150"/>
                </a:lnTo>
                <a:lnTo>
                  <a:pt x="0" y="0"/>
                </a:lnTo>
                <a:close/>
              </a:path>
            </a:pathLst>
          </a:custGeom>
          <a:blipFill>
            <a:blip r:embed="rId6"/>
            <a:stretch>
              <a:fillRect l="0" t="0" r="0" b="0"/>
            </a:stretch>
          </a:blipFill>
          <a:ln cap="sq">
            <a:noFill/>
            <a:prstDash val="solid"/>
            <a:miter/>
          </a:ln>
        </p:spPr>
      </p:sp>
      <p:grpSp>
        <p:nvGrpSpPr>
          <p:cNvPr name="Group 27" id="27"/>
          <p:cNvGrpSpPr/>
          <p:nvPr/>
        </p:nvGrpSpPr>
        <p:grpSpPr>
          <a:xfrm rot="0">
            <a:off x="-1300250" y="6968081"/>
            <a:ext cx="10038662" cy="2796101"/>
            <a:chOff x="0" y="0"/>
            <a:chExt cx="13384883" cy="3728135"/>
          </a:xfrm>
        </p:grpSpPr>
        <p:grpSp>
          <p:nvGrpSpPr>
            <p:cNvPr name="Group 28" id="28"/>
            <p:cNvGrpSpPr/>
            <p:nvPr/>
          </p:nvGrpSpPr>
          <p:grpSpPr>
            <a:xfrm rot="0">
              <a:off x="0" y="0"/>
              <a:ext cx="10203459" cy="943261"/>
              <a:chOff x="0" y="0"/>
              <a:chExt cx="10404009" cy="961801"/>
            </a:xfrm>
          </p:grpSpPr>
          <p:sp>
            <p:nvSpPr>
              <p:cNvPr name="Freeform 29" id="29"/>
              <p:cNvSpPr/>
              <p:nvPr/>
            </p:nvSpPr>
            <p:spPr>
              <a:xfrm flipH="false" flipV="false" rot="0">
                <a:off x="0" y="0"/>
                <a:ext cx="10404009" cy="961801"/>
              </a:xfrm>
              <a:custGeom>
                <a:avLst/>
                <a:gdLst/>
                <a:ahLst/>
                <a:cxnLst/>
                <a:rect r="r" b="b" t="t" l="l"/>
                <a:pathLst>
                  <a:path h="961801" w="10404009">
                    <a:moveTo>
                      <a:pt x="0" y="0"/>
                    </a:moveTo>
                    <a:lnTo>
                      <a:pt x="10404009" y="0"/>
                    </a:lnTo>
                    <a:lnTo>
                      <a:pt x="10404009" y="961801"/>
                    </a:lnTo>
                    <a:lnTo>
                      <a:pt x="0" y="961801"/>
                    </a:lnTo>
                    <a:close/>
                  </a:path>
                </a:pathLst>
              </a:custGeom>
              <a:solidFill>
                <a:srgbClr val="000000">
                  <a:alpha val="0"/>
                </a:srgbClr>
              </a:solidFill>
            </p:spPr>
          </p:sp>
          <p:sp>
            <p:nvSpPr>
              <p:cNvPr name="TextBox 30" id="30"/>
              <p:cNvSpPr txBox="true"/>
              <p:nvPr/>
            </p:nvSpPr>
            <p:spPr>
              <a:xfrm>
                <a:off x="0" y="-123825"/>
                <a:ext cx="10404009" cy="1085626"/>
              </a:xfrm>
              <a:prstGeom prst="rect">
                <a:avLst/>
              </a:prstGeom>
            </p:spPr>
            <p:txBody>
              <a:bodyPr anchor="t" rtlCol="false" tIns="0" lIns="0" bIns="0" rIns="0"/>
              <a:lstStyle/>
              <a:p>
                <a:pPr algn="ctr">
                  <a:lnSpc>
                    <a:spcPts val="4416"/>
                  </a:lnSpc>
                </a:pPr>
                <a:r>
                  <a:rPr lang="en-US" b="true" sz="3200" spc="404" u="sng">
                    <a:solidFill>
                      <a:srgbClr val="FFFFFF"/>
                    </a:solidFill>
                    <a:latin typeface="Times New Roman Bold"/>
                    <a:ea typeface="Times New Roman Bold"/>
                    <a:cs typeface="Times New Roman Bold"/>
                    <a:sym typeface="Times New Roman Bold"/>
                  </a:rPr>
                  <a:t>Présenté par:</a:t>
                </a:r>
              </a:p>
            </p:txBody>
          </p:sp>
        </p:grpSp>
        <p:grpSp>
          <p:nvGrpSpPr>
            <p:cNvPr name="Group 31" id="31"/>
            <p:cNvGrpSpPr/>
            <p:nvPr/>
          </p:nvGrpSpPr>
          <p:grpSpPr>
            <a:xfrm rot="0">
              <a:off x="2136129" y="1163090"/>
              <a:ext cx="11248754" cy="606791"/>
              <a:chOff x="0" y="0"/>
              <a:chExt cx="11469849" cy="618717"/>
            </a:xfrm>
          </p:grpSpPr>
          <p:sp>
            <p:nvSpPr>
              <p:cNvPr name="Freeform 32" id="32"/>
              <p:cNvSpPr/>
              <p:nvPr/>
            </p:nvSpPr>
            <p:spPr>
              <a:xfrm flipH="false" flipV="false" rot="0">
                <a:off x="0" y="0"/>
                <a:ext cx="11469850" cy="618717"/>
              </a:xfrm>
              <a:custGeom>
                <a:avLst/>
                <a:gdLst/>
                <a:ahLst/>
                <a:cxnLst/>
                <a:rect r="r" b="b" t="t" l="l"/>
                <a:pathLst>
                  <a:path h="618717" w="11469850">
                    <a:moveTo>
                      <a:pt x="0" y="0"/>
                    </a:moveTo>
                    <a:lnTo>
                      <a:pt x="11469850" y="0"/>
                    </a:lnTo>
                    <a:lnTo>
                      <a:pt x="11469850" y="618717"/>
                    </a:lnTo>
                    <a:lnTo>
                      <a:pt x="0" y="618717"/>
                    </a:lnTo>
                    <a:close/>
                  </a:path>
                </a:pathLst>
              </a:custGeom>
              <a:solidFill>
                <a:srgbClr val="000000">
                  <a:alpha val="0"/>
                </a:srgbClr>
              </a:solidFill>
            </p:spPr>
          </p:sp>
          <p:sp>
            <p:nvSpPr>
              <p:cNvPr name="TextBox 33" id="33"/>
              <p:cNvSpPr txBox="true"/>
              <p:nvPr/>
            </p:nvSpPr>
            <p:spPr>
              <a:xfrm>
                <a:off x="0" y="-76200"/>
                <a:ext cx="11469849" cy="694917"/>
              </a:xfrm>
              <a:prstGeom prst="rect">
                <a:avLst/>
              </a:prstGeom>
            </p:spPr>
            <p:txBody>
              <a:bodyPr anchor="t" rtlCol="false" tIns="0" lIns="0" bIns="0" rIns="0"/>
              <a:lstStyle/>
              <a:p>
                <a:pPr algn="l" marL="241300" indent="-120650" lvl="1">
                  <a:lnSpc>
                    <a:spcPts val="2760"/>
                  </a:lnSpc>
                  <a:buFont typeface="Arial"/>
                  <a:buChar char="•"/>
                </a:pPr>
                <a:r>
                  <a:rPr lang="en-US" sz="2000" spc="262">
                    <a:solidFill>
                      <a:srgbClr val="FFFFFF"/>
                    </a:solidFill>
                    <a:latin typeface="Times New Roman"/>
                    <a:ea typeface="Times New Roman"/>
                    <a:cs typeface="Times New Roman"/>
                    <a:sym typeface="Times New Roman"/>
                  </a:rPr>
                  <a:t>M.Joo Young Véridique Gabriel DIOP</a:t>
                </a:r>
              </a:p>
            </p:txBody>
          </p:sp>
        </p:grpSp>
        <p:grpSp>
          <p:nvGrpSpPr>
            <p:cNvPr name="Group 34" id="34"/>
            <p:cNvGrpSpPr/>
            <p:nvPr/>
          </p:nvGrpSpPr>
          <p:grpSpPr>
            <a:xfrm rot="0">
              <a:off x="2136129" y="1847272"/>
              <a:ext cx="10203459" cy="606791"/>
              <a:chOff x="0" y="0"/>
              <a:chExt cx="10404009" cy="618717"/>
            </a:xfrm>
          </p:grpSpPr>
          <p:sp>
            <p:nvSpPr>
              <p:cNvPr name="Freeform 35" id="35"/>
              <p:cNvSpPr/>
              <p:nvPr/>
            </p:nvSpPr>
            <p:spPr>
              <a:xfrm flipH="false" flipV="false" rot="0">
                <a:off x="0" y="0"/>
                <a:ext cx="10404009" cy="618717"/>
              </a:xfrm>
              <a:custGeom>
                <a:avLst/>
                <a:gdLst/>
                <a:ahLst/>
                <a:cxnLst/>
                <a:rect r="r" b="b" t="t" l="l"/>
                <a:pathLst>
                  <a:path h="618717" w="10404009">
                    <a:moveTo>
                      <a:pt x="0" y="0"/>
                    </a:moveTo>
                    <a:lnTo>
                      <a:pt x="10404009" y="0"/>
                    </a:lnTo>
                    <a:lnTo>
                      <a:pt x="10404009" y="618717"/>
                    </a:lnTo>
                    <a:lnTo>
                      <a:pt x="0" y="618717"/>
                    </a:lnTo>
                    <a:close/>
                  </a:path>
                </a:pathLst>
              </a:custGeom>
              <a:solidFill>
                <a:srgbClr val="000000">
                  <a:alpha val="0"/>
                </a:srgbClr>
              </a:solidFill>
            </p:spPr>
          </p:sp>
          <p:sp>
            <p:nvSpPr>
              <p:cNvPr name="TextBox 36" id="36"/>
              <p:cNvSpPr txBox="true"/>
              <p:nvPr/>
            </p:nvSpPr>
            <p:spPr>
              <a:xfrm>
                <a:off x="0" y="-76200"/>
                <a:ext cx="10404009" cy="694917"/>
              </a:xfrm>
              <a:prstGeom prst="rect">
                <a:avLst/>
              </a:prstGeom>
            </p:spPr>
            <p:txBody>
              <a:bodyPr anchor="t" rtlCol="false" tIns="0" lIns="0" bIns="0" rIns="0"/>
              <a:lstStyle/>
              <a:p>
                <a:pPr algn="l" marL="241300" indent="-120650" lvl="1">
                  <a:lnSpc>
                    <a:spcPts val="2760"/>
                  </a:lnSpc>
                  <a:buFont typeface="Arial"/>
                  <a:buChar char="•"/>
                </a:pPr>
                <a:r>
                  <a:rPr lang="en-US" sz="2000" spc="262">
                    <a:solidFill>
                      <a:srgbClr val="FFFFFF"/>
                    </a:solidFill>
                    <a:latin typeface="Times New Roman"/>
                    <a:ea typeface="Times New Roman"/>
                    <a:cs typeface="Times New Roman"/>
                    <a:sym typeface="Times New Roman"/>
                  </a:rPr>
                  <a:t>M.Cheikh THIOUB</a:t>
                </a:r>
              </a:p>
            </p:txBody>
          </p:sp>
        </p:grpSp>
        <p:grpSp>
          <p:nvGrpSpPr>
            <p:cNvPr name="Group 37" id="37"/>
            <p:cNvGrpSpPr/>
            <p:nvPr/>
          </p:nvGrpSpPr>
          <p:grpSpPr>
            <a:xfrm rot="0">
              <a:off x="2136129" y="2485164"/>
              <a:ext cx="11248754" cy="594214"/>
              <a:chOff x="0" y="0"/>
              <a:chExt cx="11469849" cy="605893"/>
            </a:xfrm>
          </p:grpSpPr>
          <p:sp>
            <p:nvSpPr>
              <p:cNvPr name="Freeform 38" id="38"/>
              <p:cNvSpPr/>
              <p:nvPr/>
            </p:nvSpPr>
            <p:spPr>
              <a:xfrm flipH="false" flipV="false" rot="0">
                <a:off x="0" y="0"/>
                <a:ext cx="11469850" cy="605893"/>
              </a:xfrm>
              <a:custGeom>
                <a:avLst/>
                <a:gdLst/>
                <a:ahLst/>
                <a:cxnLst/>
                <a:rect r="r" b="b" t="t" l="l"/>
                <a:pathLst>
                  <a:path h="605893" w="11469850">
                    <a:moveTo>
                      <a:pt x="0" y="0"/>
                    </a:moveTo>
                    <a:lnTo>
                      <a:pt x="11469850" y="0"/>
                    </a:lnTo>
                    <a:lnTo>
                      <a:pt x="11469850" y="605893"/>
                    </a:lnTo>
                    <a:lnTo>
                      <a:pt x="0" y="605893"/>
                    </a:lnTo>
                    <a:close/>
                  </a:path>
                </a:pathLst>
              </a:custGeom>
              <a:solidFill>
                <a:srgbClr val="000000">
                  <a:alpha val="0"/>
                </a:srgbClr>
              </a:solidFill>
            </p:spPr>
          </p:sp>
          <p:sp>
            <p:nvSpPr>
              <p:cNvPr name="TextBox 39" id="39"/>
              <p:cNvSpPr txBox="true"/>
              <p:nvPr/>
            </p:nvSpPr>
            <p:spPr>
              <a:xfrm>
                <a:off x="0" y="-76200"/>
                <a:ext cx="11469849" cy="682093"/>
              </a:xfrm>
              <a:prstGeom prst="rect">
                <a:avLst/>
              </a:prstGeom>
            </p:spPr>
            <p:txBody>
              <a:bodyPr anchor="t" rtlCol="false" tIns="0" lIns="0" bIns="0" rIns="0"/>
              <a:lstStyle/>
              <a:p>
                <a:pPr algn="l" marL="241300" indent="-120650" lvl="1">
                  <a:lnSpc>
                    <a:spcPts val="2760"/>
                  </a:lnSpc>
                  <a:buFont typeface="Arial"/>
                  <a:buChar char="•"/>
                </a:pPr>
                <a:r>
                  <a:rPr lang="en-US" sz="2000" spc="254">
                    <a:solidFill>
                      <a:srgbClr val="FFFFFF"/>
                    </a:solidFill>
                    <a:latin typeface="Times New Roman"/>
                    <a:ea typeface="Times New Roman"/>
                    <a:cs typeface="Times New Roman"/>
                    <a:sym typeface="Times New Roman"/>
                  </a:rPr>
                  <a:t>Mlle Leslye Patricia NKWA TSAMO</a:t>
                </a:r>
              </a:p>
            </p:txBody>
          </p:sp>
        </p:grpSp>
        <p:grpSp>
          <p:nvGrpSpPr>
            <p:cNvPr name="Group 40" id="40"/>
            <p:cNvGrpSpPr/>
            <p:nvPr/>
          </p:nvGrpSpPr>
          <p:grpSpPr>
            <a:xfrm rot="0">
              <a:off x="1219709" y="3303038"/>
              <a:ext cx="8056469" cy="425097"/>
              <a:chOff x="0" y="0"/>
              <a:chExt cx="8214820" cy="433452"/>
            </a:xfrm>
          </p:grpSpPr>
          <p:sp>
            <p:nvSpPr>
              <p:cNvPr name="Freeform 41" id="41"/>
              <p:cNvSpPr/>
              <p:nvPr/>
            </p:nvSpPr>
            <p:spPr>
              <a:xfrm flipH="false" flipV="false" rot="0">
                <a:off x="0" y="0"/>
                <a:ext cx="8214820" cy="433452"/>
              </a:xfrm>
              <a:custGeom>
                <a:avLst/>
                <a:gdLst/>
                <a:ahLst/>
                <a:cxnLst/>
                <a:rect r="r" b="b" t="t" l="l"/>
                <a:pathLst>
                  <a:path h="433452" w="8214820">
                    <a:moveTo>
                      <a:pt x="0" y="0"/>
                    </a:moveTo>
                    <a:lnTo>
                      <a:pt x="8214820" y="0"/>
                    </a:lnTo>
                    <a:lnTo>
                      <a:pt x="8214820" y="433452"/>
                    </a:lnTo>
                    <a:lnTo>
                      <a:pt x="0" y="433452"/>
                    </a:lnTo>
                    <a:close/>
                  </a:path>
                </a:pathLst>
              </a:custGeom>
              <a:solidFill>
                <a:srgbClr val="000000">
                  <a:alpha val="0"/>
                </a:srgbClr>
              </a:solidFill>
            </p:spPr>
          </p:sp>
          <p:sp>
            <p:nvSpPr>
              <p:cNvPr name="TextBox 42" id="42"/>
              <p:cNvSpPr txBox="true"/>
              <p:nvPr/>
            </p:nvSpPr>
            <p:spPr>
              <a:xfrm>
                <a:off x="0" y="-66675"/>
                <a:ext cx="8214820" cy="500127"/>
              </a:xfrm>
              <a:prstGeom prst="rect">
                <a:avLst/>
              </a:prstGeom>
            </p:spPr>
            <p:txBody>
              <a:bodyPr anchor="t" rtlCol="false" tIns="0" lIns="0" bIns="0" rIns="0"/>
              <a:lstStyle/>
              <a:p>
                <a:pPr algn="ctr">
                  <a:lnSpc>
                    <a:spcPts val="2208"/>
                  </a:lnSpc>
                </a:pPr>
                <a:r>
                  <a:rPr lang="en-US" sz="1600" spc="277">
                    <a:solidFill>
                      <a:srgbClr val="FFFFFF"/>
                    </a:solidFill>
                    <a:latin typeface="Times New Roman"/>
                    <a:ea typeface="Times New Roman"/>
                    <a:cs typeface="Times New Roman"/>
                    <a:sym typeface="Times New Roman"/>
                  </a:rPr>
                  <a:t>Etudiants en ISEP2</a:t>
                </a:r>
              </a:p>
            </p:txBody>
          </p:sp>
        </p:grpSp>
      </p:grpSp>
      <p:grpSp>
        <p:nvGrpSpPr>
          <p:cNvPr name="Group 43" id="43"/>
          <p:cNvGrpSpPr/>
          <p:nvPr/>
        </p:nvGrpSpPr>
        <p:grpSpPr>
          <a:xfrm rot="0">
            <a:off x="4468362" y="4476316"/>
            <a:ext cx="9872963" cy="793313"/>
            <a:chOff x="0" y="0"/>
            <a:chExt cx="10943687" cy="879348"/>
          </a:xfrm>
        </p:grpSpPr>
        <p:sp>
          <p:nvSpPr>
            <p:cNvPr name="Freeform 44" id="44"/>
            <p:cNvSpPr/>
            <p:nvPr/>
          </p:nvSpPr>
          <p:spPr>
            <a:xfrm flipH="false" flipV="false" rot="0">
              <a:off x="0" y="0"/>
              <a:ext cx="10943687" cy="879348"/>
            </a:xfrm>
            <a:custGeom>
              <a:avLst/>
              <a:gdLst/>
              <a:ahLst/>
              <a:cxnLst/>
              <a:rect r="r" b="b" t="t" l="l"/>
              <a:pathLst>
                <a:path h="879348" w="10943687">
                  <a:moveTo>
                    <a:pt x="0" y="0"/>
                  </a:moveTo>
                  <a:lnTo>
                    <a:pt x="10943687" y="0"/>
                  </a:lnTo>
                  <a:lnTo>
                    <a:pt x="10943687" y="879348"/>
                  </a:lnTo>
                  <a:lnTo>
                    <a:pt x="0" y="879348"/>
                  </a:lnTo>
                  <a:close/>
                </a:path>
              </a:pathLst>
            </a:custGeom>
            <a:solidFill>
              <a:srgbClr val="000000">
                <a:alpha val="0"/>
              </a:srgbClr>
            </a:solidFill>
          </p:spPr>
        </p:sp>
        <p:sp>
          <p:nvSpPr>
            <p:cNvPr name="TextBox 45" id="45"/>
            <p:cNvSpPr txBox="true"/>
            <p:nvPr/>
          </p:nvSpPr>
          <p:spPr>
            <a:xfrm>
              <a:off x="0" y="-76200"/>
              <a:ext cx="10943687" cy="955548"/>
            </a:xfrm>
            <a:prstGeom prst="rect">
              <a:avLst/>
            </a:prstGeom>
          </p:spPr>
          <p:txBody>
            <a:bodyPr anchor="t" rtlCol="false" tIns="0" lIns="0" bIns="0" rIns="0"/>
            <a:lstStyle/>
            <a:p>
              <a:pPr algn="ctr">
                <a:lnSpc>
                  <a:spcPts val="2519"/>
                </a:lnSpc>
              </a:pPr>
              <a:r>
                <a:rPr lang="en-US" sz="1799" spc="705">
                  <a:solidFill>
                    <a:srgbClr val="FFFFFF"/>
                  </a:solidFill>
                  <a:latin typeface="Times New Roman"/>
                  <a:ea typeface="Times New Roman"/>
                  <a:cs typeface="Times New Roman"/>
                  <a:sym typeface="Times New Roman"/>
                </a:rPr>
                <a:t>Can you detect fraud from customer transactions?</a:t>
              </a:r>
            </a:p>
          </p:txBody>
        </p:sp>
      </p:grpSp>
      <p:sp>
        <p:nvSpPr>
          <p:cNvPr name="Freeform 46" id="46"/>
          <p:cNvSpPr/>
          <p:nvPr/>
        </p:nvSpPr>
        <p:spPr>
          <a:xfrm flipH="false" flipV="false" rot="-5400000">
            <a:off x="8608988" y="8448151"/>
            <a:ext cx="1281723" cy="2632063"/>
          </a:xfrm>
          <a:custGeom>
            <a:avLst/>
            <a:gdLst/>
            <a:ahLst/>
            <a:cxnLst/>
            <a:rect r="r" b="b" t="t" l="l"/>
            <a:pathLst>
              <a:path h="2632063" w="1281723">
                <a:moveTo>
                  <a:pt x="0" y="0"/>
                </a:moveTo>
                <a:lnTo>
                  <a:pt x="1281723" y="0"/>
                </a:lnTo>
                <a:lnTo>
                  <a:pt x="1281723" y="2632063"/>
                </a:lnTo>
                <a:lnTo>
                  <a:pt x="0" y="2632063"/>
                </a:lnTo>
                <a:lnTo>
                  <a:pt x="0" y="0"/>
                </a:lnTo>
                <a:close/>
              </a:path>
            </a:pathLst>
          </a:custGeom>
          <a:blipFill>
            <a:blip r:embed="rId7">
              <a:alphaModFix amt="64000"/>
            </a:blip>
            <a:stretch>
              <a:fillRect l="-1702" t="0" r="0" b="0"/>
            </a:stretch>
          </a:blipFill>
        </p:spPr>
      </p:sp>
      <p:grpSp>
        <p:nvGrpSpPr>
          <p:cNvPr name="Group 47" id="47"/>
          <p:cNvGrpSpPr/>
          <p:nvPr/>
        </p:nvGrpSpPr>
        <p:grpSpPr>
          <a:xfrm rot="0">
            <a:off x="8043326" y="7306266"/>
            <a:ext cx="2413047" cy="2457916"/>
            <a:chOff x="0" y="0"/>
            <a:chExt cx="1027283" cy="1046385"/>
          </a:xfrm>
        </p:grpSpPr>
        <p:sp>
          <p:nvSpPr>
            <p:cNvPr name="Freeform 48" id="48"/>
            <p:cNvSpPr/>
            <p:nvPr/>
          </p:nvSpPr>
          <p:spPr>
            <a:xfrm flipH="false" flipV="false" rot="0">
              <a:off x="0" y="0"/>
              <a:ext cx="1027283" cy="1046385"/>
            </a:xfrm>
            <a:custGeom>
              <a:avLst/>
              <a:gdLst/>
              <a:ahLst/>
              <a:cxnLst/>
              <a:rect r="r" b="b" t="t" l="l"/>
              <a:pathLst>
                <a:path h="1046385" w="1027283">
                  <a:moveTo>
                    <a:pt x="0" y="0"/>
                  </a:moveTo>
                  <a:lnTo>
                    <a:pt x="1027283" y="0"/>
                  </a:lnTo>
                  <a:lnTo>
                    <a:pt x="1027283" y="1046385"/>
                  </a:lnTo>
                  <a:lnTo>
                    <a:pt x="0" y="1046385"/>
                  </a:lnTo>
                  <a:close/>
                </a:path>
              </a:pathLst>
            </a:custGeom>
            <a:blipFill>
              <a:blip r:embed="rId8"/>
              <a:stretch>
                <a:fillRect l="-26299" t="0" r="-26299"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0" y="2326548"/>
            <a:ext cx="12864631" cy="1255635"/>
            <a:chOff x="0" y="0"/>
            <a:chExt cx="17152841" cy="1674181"/>
          </a:xfrm>
        </p:grpSpPr>
        <p:sp>
          <p:nvSpPr>
            <p:cNvPr name="Freeform 3" id="3"/>
            <p:cNvSpPr/>
            <p:nvPr/>
          </p:nvSpPr>
          <p:spPr>
            <a:xfrm flipH="false" flipV="false" rot="0">
              <a:off x="0" y="0"/>
              <a:ext cx="17152841" cy="1674181"/>
            </a:xfrm>
            <a:custGeom>
              <a:avLst/>
              <a:gdLst/>
              <a:ahLst/>
              <a:cxnLst/>
              <a:rect r="r" b="b" t="t" l="l"/>
              <a:pathLst>
                <a:path h="1674181" w="17152841">
                  <a:moveTo>
                    <a:pt x="0" y="0"/>
                  </a:moveTo>
                  <a:lnTo>
                    <a:pt x="17152841" y="0"/>
                  </a:lnTo>
                  <a:lnTo>
                    <a:pt x="17152841" y="1674181"/>
                  </a:lnTo>
                  <a:lnTo>
                    <a:pt x="0" y="1674181"/>
                  </a:lnTo>
                  <a:close/>
                </a:path>
              </a:pathLst>
            </a:custGeom>
            <a:solidFill>
              <a:srgbClr val="000000">
                <a:alpha val="0"/>
              </a:srgbClr>
            </a:solidFill>
          </p:spPr>
        </p:sp>
        <p:sp>
          <p:nvSpPr>
            <p:cNvPr name="TextBox 4" id="4"/>
            <p:cNvSpPr txBox="true"/>
            <p:nvPr/>
          </p:nvSpPr>
          <p:spPr>
            <a:xfrm>
              <a:off x="0" y="38100"/>
              <a:ext cx="17152841" cy="1636081"/>
            </a:xfrm>
            <a:prstGeom prst="rect">
              <a:avLst/>
            </a:prstGeom>
          </p:spPr>
          <p:txBody>
            <a:bodyPr anchor="t" rtlCol="false" tIns="0" lIns="0" bIns="0" rIns="0"/>
            <a:lstStyle/>
            <a:p>
              <a:pPr algn="l">
                <a:lnSpc>
                  <a:spcPts val="5787"/>
                </a:lnSpc>
              </a:pPr>
              <a:r>
                <a:rPr lang="en-US" sz="5121">
                  <a:solidFill>
                    <a:srgbClr val="12203A"/>
                  </a:solidFill>
                  <a:latin typeface="Anton"/>
                  <a:ea typeface="Anton"/>
                  <a:cs typeface="Anton"/>
                  <a:sym typeface="Anton"/>
                </a:rPr>
                <a:t>EDA</a:t>
              </a:r>
            </a:p>
          </p:txBody>
        </p:sp>
      </p:grpSp>
      <p:grpSp>
        <p:nvGrpSpPr>
          <p:cNvPr name="Group 5" id="5"/>
          <p:cNvGrpSpPr/>
          <p:nvPr/>
        </p:nvGrpSpPr>
        <p:grpSpPr>
          <a:xfrm rot="0">
            <a:off x="0" y="3582183"/>
            <a:ext cx="7147777" cy="811073"/>
            <a:chOff x="0" y="0"/>
            <a:chExt cx="9530369" cy="1081430"/>
          </a:xfrm>
        </p:grpSpPr>
        <p:sp>
          <p:nvSpPr>
            <p:cNvPr name="Freeform 6" id="6"/>
            <p:cNvSpPr/>
            <p:nvPr/>
          </p:nvSpPr>
          <p:spPr>
            <a:xfrm flipH="false" flipV="false" rot="0">
              <a:off x="0" y="0"/>
              <a:ext cx="9530369" cy="1081430"/>
            </a:xfrm>
            <a:custGeom>
              <a:avLst/>
              <a:gdLst/>
              <a:ahLst/>
              <a:cxnLst/>
              <a:rect r="r" b="b" t="t" l="l"/>
              <a:pathLst>
                <a:path h="1081430" w="9530369">
                  <a:moveTo>
                    <a:pt x="0" y="0"/>
                  </a:moveTo>
                  <a:lnTo>
                    <a:pt x="9530369" y="0"/>
                  </a:lnTo>
                  <a:lnTo>
                    <a:pt x="9530369" y="1081430"/>
                  </a:lnTo>
                  <a:lnTo>
                    <a:pt x="0" y="1081430"/>
                  </a:lnTo>
                  <a:close/>
                </a:path>
              </a:pathLst>
            </a:custGeom>
            <a:solidFill>
              <a:srgbClr val="000000">
                <a:alpha val="0"/>
              </a:srgbClr>
            </a:solidFill>
          </p:spPr>
        </p:sp>
        <p:sp>
          <p:nvSpPr>
            <p:cNvPr name="TextBox 7" id="7"/>
            <p:cNvSpPr txBox="true"/>
            <p:nvPr/>
          </p:nvSpPr>
          <p:spPr>
            <a:xfrm>
              <a:off x="0" y="-47625"/>
              <a:ext cx="9530369" cy="1129055"/>
            </a:xfrm>
            <a:prstGeom prst="rect">
              <a:avLst/>
            </a:prstGeom>
          </p:spPr>
          <p:txBody>
            <a:bodyPr anchor="t" rtlCol="false" tIns="0" lIns="0" bIns="0" rIns="0"/>
            <a:lstStyle/>
            <a:p>
              <a:pPr algn="l" marL="824954" indent="-412477" lvl="1">
                <a:lnSpc>
                  <a:spcPts val="4318"/>
                </a:lnSpc>
                <a:buFont typeface="Arial"/>
                <a:buChar char="•"/>
              </a:pPr>
              <a:r>
                <a:rPr lang="en-US" sz="3821">
                  <a:solidFill>
                    <a:srgbClr val="12203A"/>
                  </a:solidFill>
                  <a:latin typeface="Times New Roman"/>
                  <a:ea typeface="Times New Roman"/>
                  <a:cs typeface="Times New Roman"/>
                  <a:sym typeface="Times New Roman"/>
                </a:rPr>
                <a:t>Distribution de id_12</a:t>
              </a:r>
            </a:p>
          </p:txBody>
        </p:sp>
      </p:grpSp>
      <p:grpSp>
        <p:nvGrpSpPr>
          <p:cNvPr name="Group 8" id="8"/>
          <p:cNvGrpSpPr/>
          <p:nvPr/>
        </p:nvGrpSpPr>
        <p:grpSpPr>
          <a:xfrm rot="0">
            <a:off x="0" y="-404894"/>
            <a:ext cx="18288000" cy="2540245"/>
            <a:chOff x="0" y="0"/>
            <a:chExt cx="24384000" cy="3386993"/>
          </a:xfrm>
        </p:grpSpPr>
        <p:sp>
          <p:nvSpPr>
            <p:cNvPr name="Freeform 9" id="9"/>
            <p:cNvSpPr/>
            <p:nvPr/>
          </p:nvSpPr>
          <p:spPr>
            <a:xfrm flipH="false" flipV="false" rot="0">
              <a:off x="0" y="0"/>
              <a:ext cx="24384000" cy="3387013"/>
            </a:xfrm>
            <a:custGeom>
              <a:avLst/>
              <a:gdLst/>
              <a:ahLst/>
              <a:cxnLst/>
              <a:rect r="r" b="b" t="t" l="l"/>
              <a:pathLst>
                <a:path h="3387013" w="24384000">
                  <a:moveTo>
                    <a:pt x="0" y="0"/>
                  </a:moveTo>
                  <a:lnTo>
                    <a:pt x="24384000" y="0"/>
                  </a:lnTo>
                  <a:lnTo>
                    <a:pt x="24384000" y="3387013"/>
                  </a:lnTo>
                  <a:lnTo>
                    <a:pt x="0" y="3387013"/>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10" id="10"/>
            <p:cNvSpPr txBox="true"/>
            <p:nvPr/>
          </p:nvSpPr>
          <p:spPr>
            <a:xfrm>
              <a:off x="0" y="0"/>
              <a:ext cx="24384000" cy="3386993"/>
            </a:xfrm>
            <a:prstGeom prst="rect">
              <a:avLst/>
            </a:prstGeom>
          </p:spPr>
          <p:txBody>
            <a:bodyPr anchor="t" rtlCol="false" tIns="50800" lIns="50800" bIns="50800" rIns="50800"/>
            <a:lstStyle/>
            <a:p>
              <a:pPr algn="ctr">
                <a:lnSpc>
                  <a:spcPts val="7452"/>
                </a:lnSpc>
              </a:pPr>
            </a:p>
            <a:p>
              <a:pPr algn="ctr">
                <a:lnSpc>
                  <a:spcPts val="7452"/>
                </a:lnSpc>
              </a:pPr>
              <a:r>
                <a:rPr lang="en-US" sz="6209">
                  <a:solidFill>
                    <a:srgbClr val="12203A"/>
                  </a:solidFill>
                  <a:latin typeface="Anton"/>
                  <a:ea typeface="Anton"/>
                  <a:cs typeface="Anton"/>
                  <a:sym typeface="Anton"/>
                </a:rPr>
                <a:t>II. BASE DE DONNEES (5/6)</a:t>
              </a:r>
            </a:p>
          </p:txBody>
        </p:sp>
      </p:grpSp>
      <p:sp>
        <p:nvSpPr>
          <p:cNvPr name="Freeform 11" id="11"/>
          <p:cNvSpPr/>
          <p:nvPr/>
        </p:nvSpPr>
        <p:spPr>
          <a:xfrm flipH="false" flipV="false" rot="0">
            <a:off x="10940429" y="3582183"/>
            <a:ext cx="6493338" cy="5332518"/>
          </a:xfrm>
          <a:custGeom>
            <a:avLst/>
            <a:gdLst/>
            <a:ahLst/>
            <a:cxnLst/>
            <a:rect r="r" b="b" t="t" l="l"/>
            <a:pathLst>
              <a:path h="5332518" w="6493338">
                <a:moveTo>
                  <a:pt x="0" y="0"/>
                </a:moveTo>
                <a:lnTo>
                  <a:pt x="6493338" y="0"/>
                </a:lnTo>
                <a:lnTo>
                  <a:pt x="6493338" y="5332518"/>
                </a:lnTo>
                <a:lnTo>
                  <a:pt x="0" y="5332518"/>
                </a:lnTo>
                <a:lnTo>
                  <a:pt x="0" y="0"/>
                </a:lnTo>
                <a:close/>
              </a:path>
            </a:pathLst>
          </a:custGeom>
          <a:blipFill>
            <a:blip r:embed="rId2"/>
            <a:stretch>
              <a:fillRect l="0" t="0" r="0" b="0"/>
            </a:stretch>
          </a:blipFill>
        </p:spPr>
      </p:sp>
      <p:sp>
        <p:nvSpPr>
          <p:cNvPr name="TextBox 12" id="12"/>
          <p:cNvSpPr txBox="true"/>
          <p:nvPr/>
        </p:nvSpPr>
        <p:spPr>
          <a:xfrm rot="0">
            <a:off x="313238" y="3940094"/>
            <a:ext cx="9644917" cy="5553075"/>
          </a:xfrm>
          <a:prstGeom prst="rect">
            <a:avLst/>
          </a:prstGeom>
        </p:spPr>
        <p:txBody>
          <a:bodyPr anchor="t" rtlCol="false" tIns="0" lIns="0" bIns="0" rIns="0">
            <a:spAutoFit/>
          </a:bodyPr>
          <a:lstStyle/>
          <a:p>
            <a:pPr algn="l">
              <a:lnSpc>
                <a:spcPts val="2999"/>
              </a:lnSpc>
              <a:spcBef>
                <a:spcPct val="0"/>
              </a:spcBef>
            </a:pPr>
          </a:p>
          <a:p>
            <a:pPr algn="l">
              <a:lnSpc>
                <a:spcPts val="3720"/>
              </a:lnSpc>
              <a:spcBef>
                <a:spcPct val="0"/>
              </a:spcBef>
            </a:pPr>
            <a:r>
              <a:rPr lang="en-US" sz="3100">
                <a:solidFill>
                  <a:srgbClr val="000000"/>
                </a:solidFill>
                <a:latin typeface="Times New Roman"/>
                <a:ea typeface="Times New Roman"/>
                <a:cs typeface="Times New Roman"/>
                <a:sym typeface="Times New Roman"/>
              </a:rPr>
              <a:t>-La variable id_12 présente trois modalités : Found, NotFound et undefined.</a:t>
            </a:r>
          </a:p>
          <a:p>
            <a:pPr algn="l">
              <a:lnSpc>
                <a:spcPts val="3720"/>
              </a:lnSpc>
              <a:spcBef>
                <a:spcPct val="0"/>
              </a:spcBef>
            </a:pPr>
          </a:p>
          <a:p>
            <a:pPr algn="l">
              <a:lnSpc>
                <a:spcPts val="3720"/>
              </a:lnSpc>
              <a:spcBef>
                <a:spcPct val="0"/>
              </a:spcBef>
            </a:pPr>
            <a:r>
              <a:rPr lang="en-US" sz="3100">
                <a:solidFill>
                  <a:srgbClr val="000000"/>
                </a:solidFill>
                <a:latin typeface="Times New Roman"/>
                <a:ea typeface="Times New Roman"/>
                <a:cs typeface="Times New Roman"/>
                <a:sym typeface="Times New Roman"/>
              </a:rPr>
              <a:t>-La modalité undefined correspond aux valeurs manquantes, que nous avons imputées avec cette étiquette afin de les conserver tout en rendant la variable exploitable par les modèles.</a:t>
            </a:r>
          </a:p>
          <a:p>
            <a:pPr algn="l">
              <a:lnSpc>
                <a:spcPts val="3720"/>
              </a:lnSpc>
              <a:spcBef>
                <a:spcPct val="0"/>
              </a:spcBef>
            </a:pPr>
          </a:p>
          <a:p>
            <a:pPr algn="l">
              <a:lnSpc>
                <a:spcPts val="3720"/>
              </a:lnSpc>
              <a:spcBef>
                <a:spcPct val="0"/>
              </a:spcBef>
            </a:pPr>
            <a:r>
              <a:rPr lang="en-US" sz="3100">
                <a:solidFill>
                  <a:srgbClr val="000000"/>
                </a:solidFill>
                <a:latin typeface="Times New Roman"/>
                <a:ea typeface="Times New Roman"/>
                <a:cs typeface="Times New Roman"/>
                <a:sym typeface="Times New Roman"/>
              </a:rPr>
              <a:t>On observe une forte dominance de la modalité undefined.</a:t>
            </a:r>
          </a:p>
          <a:p>
            <a:pPr algn="l">
              <a:lnSpc>
                <a:spcPts val="3720"/>
              </a:lnSpc>
              <a:spcBef>
                <a:spcPct val="0"/>
              </a:spcBef>
            </a:pPr>
          </a:p>
        </p:txBody>
      </p:sp>
      <p:grpSp>
        <p:nvGrpSpPr>
          <p:cNvPr name="Group 13" id="13"/>
          <p:cNvGrpSpPr/>
          <p:nvPr/>
        </p:nvGrpSpPr>
        <p:grpSpPr>
          <a:xfrm rot="0">
            <a:off x="16549003" y="9941141"/>
            <a:ext cx="3674865" cy="345859"/>
            <a:chOff x="0" y="0"/>
            <a:chExt cx="4368800" cy="411169"/>
          </a:xfrm>
        </p:grpSpPr>
        <p:sp>
          <p:nvSpPr>
            <p:cNvPr name="Freeform 14" id="14"/>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15" id="15"/>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FFFFFF"/>
                  </a:solidFill>
                  <a:latin typeface="Times New Roman"/>
                  <a:ea typeface="Times New Roman"/>
                  <a:cs typeface="Times New Roman"/>
                  <a:sym typeface="Times New Roman"/>
                </a:rPr>
                <a:t>Page 10 sur 22</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0" y="2326548"/>
            <a:ext cx="12864631" cy="1255635"/>
            <a:chOff x="0" y="0"/>
            <a:chExt cx="17152841" cy="1674181"/>
          </a:xfrm>
        </p:grpSpPr>
        <p:sp>
          <p:nvSpPr>
            <p:cNvPr name="Freeform 3" id="3"/>
            <p:cNvSpPr/>
            <p:nvPr/>
          </p:nvSpPr>
          <p:spPr>
            <a:xfrm flipH="false" flipV="false" rot="0">
              <a:off x="0" y="0"/>
              <a:ext cx="17152841" cy="1674181"/>
            </a:xfrm>
            <a:custGeom>
              <a:avLst/>
              <a:gdLst/>
              <a:ahLst/>
              <a:cxnLst/>
              <a:rect r="r" b="b" t="t" l="l"/>
              <a:pathLst>
                <a:path h="1674181" w="17152841">
                  <a:moveTo>
                    <a:pt x="0" y="0"/>
                  </a:moveTo>
                  <a:lnTo>
                    <a:pt x="17152841" y="0"/>
                  </a:lnTo>
                  <a:lnTo>
                    <a:pt x="17152841" y="1674181"/>
                  </a:lnTo>
                  <a:lnTo>
                    <a:pt x="0" y="1674181"/>
                  </a:lnTo>
                  <a:close/>
                </a:path>
              </a:pathLst>
            </a:custGeom>
            <a:solidFill>
              <a:srgbClr val="000000">
                <a:alpha val="0"/>
              </a:srgbClr>
            </a:solidFill>
          </p:spPr>
        </p:sp>
        <p:sp>
          <p:nvSpPr>
            <p:cNvPr name="TextBox 4" id="4"/>
            <p:cNvSpPr txBox="true"/>
            <p:nvPr/>
          </p:nvSpPr>
          <p:spPr>
            <a:xfrm>
              <a:off x="0" y="38100"/>
              <a:ext cx="17152841" cy="1636081"/>
            </a:xfrm>
            <a:prstGeom prst="rect">
              <a:avLst/>
            </a:prstGeom>
          </p:spPr>
          <p:txBody>
            <a:bodyPr anchor="t" rtlCol="false" tIns="0" lIns="0" bIns="0" rIns="0"/>
            <a:lstStyle/>
            <a:p>
              <a:pPr algn="l">
                <a:lnSpc>
                  <a:spcPts val="5787"/>
                </a:lnSpc>
              </a:pPr>
              <a:r>
                <a:rPr lang="en-US" sz="5121">
                  <a:solidFill>
                    <a:srgbClr val="12203A"/>
                  </a:solidFill>
                  <a:latin typeface="Anton"/>
                  <a:ea typeface="Anton"/>
                  <a:cs typeface="Anton"/>
                  <a:sym typeface="Anton"/>
                </a:rPr>
                <a:t>EDA</a:t>
              </a:r>
            </a:p>
          </p:txBody>
        </p:sp>
      </p:grpSp>
      <p:grpSp>
        <p:nvGrpSpPr>
          <p:cNvPr name="Group 5" id="5"/>
          <p:cNvGrpSpPr/>
          <p:nvPr/>
        </p:nvGrpSpPr>
        <p:grpSpPr>
          <a:xfrm rot="0">
            <a:off x="313238" y="3582183"/>
            <a:ext cx="7147777" cy="811073"/>
            <a:chOff x="0" y="0"/>
            <a:chExt cx="9530369" cy="1081430"/>
          </a:xfrm>
        </p:grpSpPr>
        <p:sp>
          <p:nvSpPr>
            <p:cNvPr name="Freeform 6" id="6"/>
            <p:cNvSpPr/>
            <p:nvPr/>
          </p:nvSpPr>
          <p:spPr>
            <a:xfrm flipH="false" flipV="false" rot="0">
              <a:off x="0" y="0"/>
              <a:ext cx="9530369" cy="1081430"/>
            </a:xfrm>
            <a:custGeom>
              <a:avLst/>
              <a:gdLst/>
              <a:ahLst/>
              <a:cxnLst/>
              <a:rect r="r" b="b" t="t" l="l"/>
              <a:pathLst>
                <a:path h="1081430" w="9530369">
                  <a:moveTo>
                    <a:pt x="0" y="0"/>
                  </a:moveTo>
                  <a:lnTo>
                    <a:pt x="9530369" y="0"/>
                  </a:lnTo>
                  <a:lnTo>
                    <a:pt x="9530369" y="1081430"/>
                  </a:lnTo>
                  <a:lnTo>
                    <a:pt x="0" y="1081430"/>
                  </a:lnTo>
                  <a:close/>
                </a:path>
              </a:pathLst>
            </a:custGeom>
            <a:solidFill>
              <a:srgbClr val="000000">
                <a:alpha val="0"/>
              </a:srgbClr>
            </a:solidFill>
          </p:spPr>
        </p:sp>
        <p:sp>
          <p:nvSpPr>
            <p:cNvPr name="TextBox 7" id="7"/>
            <p:cNvSpPr txBox="true"/>
            <p:nvPr/>
          </p:nvSpPr>
          <p:spPr>
            <a:xfrm>
              <a:off x="0" y="-47625"/>
              <a:ext cx="9530369" cy="1129055"/>
            </a:xfrm>
            <a:prstGeom prst="rect">
              <a:avLst/>
            </a:prstGeom>
          </p:spPr>
          <p:txBody>
            <a:bodyPr anchor="t" rtlCol="false" tIns="0" lIns="0" bIns="0" rIns="0"/>
            <a:lstStyle/>
            <a:p>
              <a:pPr algn="l" marL="824954" indent="-412477" lvl="1">
                <a:lnSpc>
                  <a:spcPts val="4318"/>
                </a:lnSpc>
                <a:buFont typeface="Arial"/>
                <a:buChar char="•"/>
              </a:pPr>
              <a:r>
                <a:rPr lang="en-US" sz="3821">
                  <a:solidFill>
                    <a:srgbClr val="12203A"/>
                  </a:solidFill>
                  <a:latin typeface="Times New Roman"/>
                  <a:ea typeface="Times New Roman"/>
                  <a:cs typeface="Times New Roman"/>
                  <a:sym typeface="Times New Roman"/>
                </a:rPr>
                <a:t>Matrice de correlation</a:t>
              </a:r>
            </a:p>
          </p:txBody>
        </p:sp>
      </p:grpSp>
      <p:grpSp>
        <p:nvGrpSpPr>
          <p:cNvPr name="Group 8" id="8"/>
          <p:cNvGrpSpPr/>
          <p:nvPr/>
        </p:nvGrpSpPr>
        <p:grpSpPr>
          <a:xfrm rot="0">
            <a:off x="313238" y="3987719"/>
            <a:ext cx="9508378" cy="6711616"/>
            <a:chOff x="0" y="0"/>
            <a:chExt cx="12677837" cy="8948821"/>
          </a:xfrm>
        </p:grpSpPr>
        <p:sp>
          <p:nvSpPr>
            <p:cNvPr name="Freeform 9" id="9"/>
            <p:cNvSpPr/>
            <p:nvPr/>
          </p:nvSpPr>
          <p:spPr>
            <a:xfrm flipH="false" flipV="false" rot="0">
              <a:off x="0" y="0"/>
              <a:ext cx="12677837" cy="8948821"/>
            </a:xfrm>
            <a:custGeom>
              <a:avLst/>
              <a:gdLst/>
              <a:ahLst/>
              <a:cxnLst/>
              <a:rect r="r" b="b" t="t" l="l"/>
              <a:pathLst>
                <a:path h="8948821" w="12677837">
                  <a:moveTo>
                    <a:pt x="0" y="0"/>
                  </a:moveTo>
                  <a:lnTo>
                    <a:pt x="12677837" y="0"/>
                  </a:lnTo>
                  <a:lnTo>
                    <a:pt x="12677837" y="8948821"/>
                  </a:lnTo>
                  <a:lnTo>
                    <a:pt x="0" y="8948821"/>
                  </a:lnTo>
                  <a:close/>
                </a:path>
              </a:pathLst>
            </a:custGeom>
            <a:solidFill>
              <a:srgbClr val="000000">
                <a:alpha val="0"/>
              </a:srgbClr>
            </a:solidFill>
          </p:spPr>
        </p:sp>
        <p:sp>
          <p:nvSpPr>
            <p:cNvPr name="TextBox 10" id="10"/>
            <p:cNvSpPr txBox="true"/>
            <p:nvPr/>
          </p:nvSpPr>
          <p:spPr>
            <a:xfrm>
              <a:off x="0" y="-47625"/>
              <a:ext cx="12677837" cy="8996446"/>
            </a:xfrm>
            <a:prstGeom prst="rect">
              <a:avLst/>
            </a:prstGeom>
          </p:spPr>
          <p:txBody>
            <a:bodyPr anchor="t" rtlCol="false" tIns="0" lIns="0" bIns="0" rIns="0"/>
            <a:lstStyle/>
            <a:p>
              <a:pPr algn="l">
                <a:lnSpc>
                  <a:spcPts val="4317"/>
                </a:lnSpc>
              </a:pPr>
              <a:r>
                <a:rPr lang="en-US" sz="3821">
                  <a:solidFill>
                    <a:srgbClr val="12203A"/>
                  </a:solidFill>
                  <a:latin typeface="Times New Roman"/>
                  <a:ea typeface="Times New Roman"/>
                  <a:cs typeface="Times New Roman"/>
                  <a:sym typeface="Times New Roman"/>
                </a:rPr>
                <a:t>Observations clés :</a:t>
              </a:r>
            </a:p>
            <a:p>
              <a:pPr algn="l" marL="824954" indent="-412477" lvl="1">
                <a:lnSpc>
                  <a:spcPts val="4317"/>
                </a:lnSpc>
                <a:buFont typeface="Arial"/>
                <a:buChar char="•"/>
              </a:pPr>
              <a:r>
                <a:rPr lang="en-US" sz="3821">
                  <a:solidFill>
                    <a:srgbClr val="12203A"/>
                  </a:solidFill>
                  <a:latin typeface="Times New Roman"/>
                  <a:ea typeface="Times New Roman"/>
                  <a:cs typeface="Times New Roman"/>
                  <a:sym typeface="Times New Roman"/>
                </a:rPr>
                <a:t>Présence de blocs homogènes, notamment parmi les variables V1 à V320, suggérant une structure interne (groupes de variables corrélées).</a:t>
              </a:r>
            </a:p>
            <a:p>
              <a:pPr algn="l" marL="824954" indent="-412477" lvl="1">
                <a:lnSpc>
                  <a:spcPts val="4317"/>
                </a:lnSpc>
                <a:buFont typeface="Arial"/>
                <a:buChar char="•"/>
              </a:pPr>
              <a:r>
                <a:rPr lang="en-US" sz="3821">
                  <a:solidFill>
                    <a:srgbClr val="12203A"/>
                  </a:solidFill>
                  <a:latin typeface="Times New Roman"/>
                  <a:ea typeface="Times New Roman"/>
                  <a:cs typeface="Times New Roman"/>
                  <a:sym typeface="Times New Roman"/>
                </a:rPr>
                <a:t>Faibles corrélations entre les variables temporelles (ex. : TransactionDT) et les autres.</a:t>
              </a:r>
            </a:p>
            <a:p>
              <a:pPr algn="l" marL="824954" indent="-412477" lvl="1">
                <a:lnSpc>
                  <a:spcPts val="4317"/>
                </a:lnSpc>
                <a:buFont typeface="Arial"/>
                <a:buChar char="•"/>
              </a:pPr>
              <a:r>
                <a:rPr lang="en-US" sz="3821">
                  <a:solidFill>
                    <a:srgbClr val="12203A"/>
                  </a:solidFill>
                  <a:latin typeface="Times New Roman"/>
                  <a:ea typeface="Times New Roman"/>
                  <a:cs typeface="Times New Roman"/>
                  <a:sym typeface="Times New Roman"/>
                </a:rPr>
                <a:t>Potentiel de réduction de dimensionnalité ou de groupement de variables fortement corrélées pour éviter la redondance.</a:t>
              </a:r>
            </a:p>
            <a:p>
              <a:pPr algn="l">
                <a:lnSpc>
                  <a:spcPts val="4318"/>
                </a:lnSpc>
              </a:pPr>
            </a:p>
          </p:txBody>
        </p:sp>
      </p:grpSp>
      <p:grpSp>
        <p:nvGrpSpPr>
          <p:cNvPr name="Group 11" id="11"/>
          <p:cNvGrpSpPr/>
          <p:nvPr/>
        </p:nvGrpSpPr>
        <p:grpSpPr>
          <a:xfrm rot="0">
            <a:off x="0" y="-404894"/>
            <a:ext cx="18288000" cy="2540245"/>
            <a:chOff x="0" y="0"/>
            <a:chExt cx="24384000" cy="3386993"/>
          </a:xfrm>
        </p:grpSpPr>
        <p:sp>
          <p:nvSpPr>
            <p:cNvPr name="Freeform 12" id="12"/>
            <p:cNvSpPr/>
            <p:nvPr/>
          </p:nvSpPr>
          <p:spPr>
            <a:xfrm flipH="false" flipV="false" rot="0">
              <a:off x="0" y="0"/>
              <a:ext cx="24384000" cy="3387013"/>
            </a:xfrm>
            <a:custGeom>
              <a:avLst/>
              <a:gdLst/>
              <a:ahLst/>
              <a:cxnLst/>
              <a:rect r="r" b="b" t="t" l="l"/>
              <a:pathLst>
                <a:path h="3387013" w="24384000">
                  <a:moveTo>
                    <a:pt x="0" y="0"/>
                  </a:moveTo>
                  <a:lnTo>
                    <a:pt x="24384000" y="0"/>
                  </a:lnTo>
                  <a:lnTo>
                    <a:pt x="24384000" y="3387013"/>
                  </a:lnTo>
                  <a:lnTo>
                    <a:pt x="0" y="3387013"/>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13" id="13"/>
            <p:cNvSpPr txBox="true"/>
            <p:nvPr/>
          </p:nvSpPr>
          <p:spPr>
            <a:xfrm>
              <a:off x="0" y="0"/>
              <a:ext cx="24384000" cy="3386993"/>
            </a:xfrm>
            <a:prstGeom prst="rect">
              <a:avLst/>
            </a:prstGeom>
          </p:spPr>
          <p:txBody>
            <a:bodyPr anchor="t" rtlCol="false" tIns="50800" lIns="50800" bIns="50800" rIns="50800"/>
            <a:lstStyle/>
            <a:p>
              <a:pPr algn="ctr">
                <a:lnSpc>
                  <a:spcPts val="7452"/>
                </a:lnSpc>
              </a:pPr>
            </a:p>
            <a:p>
              <a:pPr algn="ctr">
                <a:lnSpc>
                  <a:spcPts val="7452"/>
                </a:lnSpc>
              </a:pPr>
              <a:r>
                <a:rPr lang="en-US" sz="6209">
                  <a:solidFill>
                    <a:srgbClr val="12203A"/>
                  </a:solidFill>
                  <a:latin typeface="Anton"/>
                  <a:ea typeface="Anton"/>
                  <a:cs typeface="Anton"/>
                  <a:sym typeface="Anton"/>
                </a:rPr>
                <a:t>II. BASE DE DONNEES (6/6)</a:t>
              </a:r>
            </a:p>
          </p:txBody>
        </p:sp>
      </p:grpSp>
      <p:sp>
        <p:nvSpPr>
          <p:cNvPr name="Freeform 14" id="14"/>
          <p:cNvSpPr/>
          <p:nvPr/>
        </p:nvSpPr>
        <p:spPr>
          <a:xfrm flipH="false" flipV="false" rot="0">
            <a:off x="11143607" y="2954365"/>
            <a:ext cx="7144393" cy="6376371"/>
          </a:xfrm>
          <a:custGeom>
            <a:avLst/>
            <a:gdLst/>
            <a:ahLst/>
            <a:cxnLst/>
            <a:rect r="r" b="b" t="t" l="l"/>
            <a:pathLst>
              <a:path h="6376371" w="7144393">
                <a:moveTo>
                  <a:pt x="0" y="0"/>
                </a:moveTo>
                <a:lnTo>
                  <a:pt x="7144393" y="0"/>
                </a:lnTo>
                <a:lnTo>
                  <a:pt x="7144393" y="6376371"/>
                </a:lnTo>
                <a:lnTo>
                  <a:pt x="0" y="6376371"/>
                </a:lnTo>
                <a:lnTo>
                  <a:pt x="0" y="0"/>
                </a:lnTo>
                <a:close/>
              </a:path>
            </a:pathLst>
          </a:custGeom>
          <a:blipFill>
            <a:blip r:embed="rId2"/>
            <a:stretch>
              <a:fillRect l="0" t="0" r="0" b="0"/>
            </a:stretch>
          </a:blipFill>
        </p:spPr>
      </p:sp>
      <p:grpSp>
        <p:nvGrpSpPr>
          <p:cNvPr name="Group 15" id="15"/>
          <p:cNvGrpSpPr/>
          <p:nvPr/>
        </p:nvGrpSpPr>
        <p:grpSpPr>
          <a:xfrm rot="0">
            <a:off x="16549003" y="9941141"/>
            <a:ext cx="3674865" cy="345859"/>
            <a:chOff x="0" y="0"/>
            <a:chExt cx="4368800" cy="411169"/>
          </a:xfrm>
        </p:grpSpPr>
        <p:sp>
          <p:nvSpPr>
            <p:cNvPr name="Freeform 16" id="16"/>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17" id="17"/>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FFFFFF"/>
                  </a:solidFill>
                  <a:latin typeface="Times New Roman"/>
                  <a:ea typeface="Times New Roman"/>
                  <a:cs typeface="Times New Roman"/>
                  <a:sym typeface="Times New Roman"/>
                </a:rPr>
                <a:t>Page 11 sur 22</a:t>
              </a:r>
            </a:p>
          </p:txBody>
        </p:sp>
      </p:gr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30351" y="0"/>
            <a:ext cx="19734114" cy="1951915"/>
            <a:chOff x="0" y="0"/>
            <a:chExt cx="26312152" cy="2602553"/>
          </a:xfrm>
        </p:grpSpPr>
        <p:sp>
          <p:nvSpPr>
            <p:cNvPr name="Freeform 3" id="3"/>
            <p:cNvSpPr/>
            <p:nvPr/>
          </p:nvSpPr>
          <p:spPr>
            <a:xfrm flipH="false" flipV="false" rot="0">
              <a:off x="0" y="0"/>
              <a:ext cx="26312152" cy="2602572"/>
            </a:xfrm>
            <a:custGeom>
              <a:avLst/>
              <a:gdLst/>
              <a:ahLst/>
              <a:cxnLst/>
              <a:rect r="r" b="b" t="t" l="l"/>
              <a:pathLst>
                <a:path h="2602572" w="26312152">
                  <a:moveTo>
                    <a:pt x="0" y="0"/>
                  </a:moveTo>
                  <a:lnTo>
                    <a:pt x="26312152" y="0"/>
                  </a:lnTo>
                  <a:lnTo>
                    <a:pt x="26312152" y="2602572"/>
                  </a:lnTo>
                  <a:lnTo>
                    <a:pt x="0" y="2602572"/>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4" id="4"/>
            <p:cNvSpPr txBox="true"/>
            <p:nvPr/>
          </p:nvSpPr>
          <p:spPr>
            <a:xfrm>
              <a:off x="0" y="0"/>
              <a:ext cx="26312152" cy="2602553"/>
            </a:xfrm>
            <a:prstGeom prst="rect">
              <a:avLst/>
            </a:prstGeom>
          </p:spPr>
          <p:txBody>
            <a:bodyPr anchor="t" rtlCol="false" tIns="50800" lIns="50800" bIns="50800" rIns="50800"/>
            <a:lstStyle/>
            <a:p>
              <a:pPr algn="ctr">
                <a:lnSpc>
                  <a:spcPts val="7452"/>
                </a:lnSpc>
              </a:pPr>
              <a:r>
                <a:rPr lang="en-US" sz="6209">
                  <a:solidFill>
                    <a:srgbClr val="12203A"/>
                  </a:solidFill>
                  <a:latin typeface="Anton"/>
                  <a:ea typeface="Anton"/>
                  <a:cs typeface="Anton"/>
                  <a:sym typeface="Anton"/>
                </a:rPr>
                <a:t>III. Prétraitement et rééchantillonnage(1/5)</a:t>
              </a:r>
            </a:p>
          </p:txBody>
        </p:sp>
      </p:grpSp>
      <p:grpSp>
        <p:nvGrpSpPr>
          <p:cNvPr name="Group 5" id="5"/>
          <p:cNvGrpSpPr/>
          <p:nvPr/>
        </p:nvGrpSpPr>
        <p:grpSpPr>
          <a:xfrm rot="0">
            <a:off x="754068" y="3478970"/>
            <a:ext cx="16910754" cy="2689023"/>
            <a:chOff x="0" y="0"/>
            <a:chExt cx="22547672" cy="3585364"/>
          </a:xfrm>
        </p:grpSpPr>
        <p:sp>
          <p:nvSpPr>
            <p:cNvPr name="Freeform 6" id="6"/>
            <p:cNvSpPr/>
            <p:nvPr/>
          </p:nvSpPr>
          <p:spPr>
            <a:xfrm flipH="false" flipV="false" rot="0">
              <a:off x="0" y="0"/>
              <a:ext cx="22547672" cy="3585364"/>
            </a:xfrm>
            <a:custGeom>
              <a:avLst/>
              <a:gdLst/>
              <a:ahLst/>
              <a:cxnLst/>
              <a:rect r="r" b="b" t="t" l="l"/>
              <a:pathLst>
                <a:path h="3585364" w="22547672">
                  <a:moveTo>
                    <a:pt x="0" y="0"/>
                  </a:moveTo>
                  <a:lnTo>
                    <a:pt x="22547672" y="0"/>
                  </a:lnTo>
                  <a:lnTo>
                    <a:pt x="22547672" y="3585364"/>
                  </a:lnTo>
                  <a:lnTo>
                    <a:pt x="0" y="3585364"/>
                  </a:lnTo>
                  <a:close/>
                </a:path>
              </a:pathLst>
            </a:custGeom>
            <a:solidFill>
              <a:srgbClr val="000000">
                <a:alpha val="0"/>
              </a:srgbClr>
            </a:solidFill>
          </p:spPr>
        </p:sp>
        <p:sp>
          <p:nvSpPr>
            <p:cNvPr name="TextBox 7" id="7"/>
            <p:cNvSpPr txBox="true"/>
            <p:nvPr/>
          </p:nvSpPr>
          <p:spPr>
            <a:xfrm>
              <a:off x="0" y="-95250"/>
              <a:ext cx="22547672" cy="3680614"/>
            </a:xfrm>
            <a:prstGeom prst="rect">
              <a:avLst/>
            </a:prstGeom>
          </p:spPr>
          <p:txBody>
            <a:bodyPr anchor="t" rtlCol="false" tIns="0" lIns="0" bIns="0" rIns="0"/>
            <a:lstStyle/>
            <a:p>
              <a:pPr algn="just">
                <a:lnSpc>
                  <a:spcPts val="4190"/>
                </a:lnSpc>
              </a:pPr>
              <a:r>
                <a:rPr lang="en-US" b="true" sz="3225" spc="241">
                  <a:solidFill>
                    <a:srgbClr val="12203A"/>
                  </a:solidFill>
                  <a:latin typeface="Times New Roman Bold"/>
                  <a:ea typeface="Times New Roman Bold"/>
                  <a:cs typeface="Times New Roman Bold"/>
                  <a:sym typeface="Times New Roman Bold"/>
                </a:rPr>
                <a:t>Encodage des variables catégorielles</a:t>
              </a:r>
            </a:p>
            <a:p>
              <a:pPr algn="just">
                <a:lnSpc>
                  <a:spcPts val="3808"/>
                </a:lnSpc>
              </a:pPr>
              <a:r>
                <a:rPr lang="en-US" sz="2930" spc="222">
                  <a:solidFill>
                    <a:srgbClr val="12203A"/>
                  </a:solidFill>
                  <a:latin typeface="Times New Roman"/>
                  <a:ea typeface="Times New Roman"/>
                  <a:cs typeface="Times New Roman"/>
                  <a:sym typeface="Times New Roman"/>
                </a:rPr>
                <a:t>Les variables catégorielles, comme le type de carte et le domaine ont été transformées en variables numériques à l'aide de l'encodage one-hot. </a:t>
              </a:r>
              <a:r>
                <a:rPr lang="en-US" sz="2930" spc="222" u="sng">
                  <a:solidFill>
                    <a:srgbClr val="12203A"/>
                  </a:solidFill>
                  <a:latin typeface="Times New Roman"/>
                  <a:ea typeface="Times New Roman"/>
                  <a:cs typeface="Times New Roman"/>
                  <a:sym typeface="Times New Roman"/>
                </a:rPr>
                <a:t>Cela permet aux modèles d’interpréter ces informations tout en conservant leur impact sur la prédiction des fraudes.</a:t>
              </a:r>
            </a:p>
            <a:p>
              <a:pPr algn="l">
                <a:lnSpc>
                  <a:spcPts val="2370"/>
                </a:lnSpc>
              </a:pPr>
            </a:p>
          </p:txBody>
        </p:sp>
      </p:grpSp>
      <p:grpSp>
        <p:nvGrpSpPr>
          <p:cNvPr name="Group 8" id="8"/>
          <p:cNvGrpSpPr/>
          <p:nvPr/>
        </p:nvGrpSpPr>
        <p:grpSpPr>
          <a:xfrm rot="0">
            <a:off x="10851984" y="2127263"/>
            <a:ext cx="13625676" cy="1176358"/>
            <a:chOff x="0" y="0"/>
            <a:chExt cx="18167568" cy="1568478"/>
          </a:xfrm>
        </p:grpSpPr>
        <p:sp>
          <p:nvSpPr>
            <p:cNvPr name="Freeform 9" id="9"/>
            <p:cNvSpPr/>
            <p:nvPr/>
          </p:nvSpPr>
          <p:spPr>
            <a:xfrm flipH="false" flipV="false" rot="0">
              <a:off x="0" y="0"/>
              <a:ext cx="18167569" cy="1568478"/>
            </a:xfrm>
            <a:custGeom>
              <a:avLst/>
              <a:gdLst/>
              <a:ahLst/>
              <a:cxnLst/>
              <a:rect r="r" b="b" t="t" l="l"/>
              <a:pathLst>
                <a:path h="1568478" w="18167569">
                  <a:moveTo>
                    <a:pt x="0" y="0"/>
                  </a:moveTo>
                  <a:lnTo>
                    <a:pt x="18167569" y="0"/>
                  </a:lnTo>
                  <a:lnTo>
                    <a:pt x="18167569" y="1568478"/>
                  </a:lnTo>
                  <a:lnTo>
                    <a:pt x="0" y="1568478"/>
                  </a:lnTo>
                  <a:close/>
                </a:path>
              </a:pathLst>
            </a:custGeom>
            <a:solidFill>
              <a:srgbClr val="000000">
                <a:alpha val="0"/>
              </a:srgbClr>
            </a:solidFill>
          </p:spPr>
        </p:sp>
        <p:sp>
          <p:nvSpPr>
            <p:cNvPr name="TextBox 10" id="10"/>
            <p:cNvSpPr txBox="true"/>
            <p:nvPr/>
          </p:nvSpPr>
          <p:spPr>
            <a:xfrm>
              <a:off x="0" y="28575"/>
              <a:ext cx="18167568" cy="1539903"/>
            </a:xfrm>
            <a:prstGeom prst="rect">
              <a:avLst/>
            </a:prstGeom>
          </p:spPr>
          <p:txBody>
            <a:bodyPr anchor="t" rtlCol="false" tIns="0" lIns="0" bIns="0" rIns="0"/>
            <a:lstStyle/>
            <a:p>
              <a:pPr algn="l">
                <a:lnSpc>
                  <a:spcPts val="5437"/>
                </a:lnSpc>
              </a:pPr>
              <a:r>
                <a:rPr lang="en-US" sz="4811">
                  <a:solidFill>
                    <a:srgbClr val="12203A"/>
                  </a:solidFill>
                  <a:latin typeface="Anton"/>
                  <a:ea typeface="Anton"/>
                  <a:cs typeface="Anton"/>
                  <a:sym typeface="Anton"/>
                </a:rPr>
                <a:t>ENCODING &amp; STANDARDIZATION</a:t>
              </a:r>
              <a:r>
                <a:rPr lang="en-US" sz="4811">
                  <a:solidFill>
                    <a:srgbClr val="12203A"/>
                  </a:solidFill>
                  <a:latin typeface="Anton"/>
                  <a:ea typeface="Anton"/>
                  <a:cs typeface="Anton"/>
                  <a:sym typeface="Anton"/>
                </a:rPr>
                <a:t> </a:t>
              </a:r>
            </a:p>
          </p:txBody>
        </p:sp>
      </p:grpSp>
      <p:grpSp>
        <p:nvGrpSpPr>
          <p:cNvPr name="Group 11" id="11"/>
          <p:cNvGrpSpPr/>
          <p:nvPr/>
        </p:nvGrpSpPr>
        <p:grpSpPr>
          <a:xfrm rot="0">
            <a:off x="754068" y="6167992"/>
            <a:ext cx="16910754" cy="3478604"/>
            <a:chOff x="0" y="0"/>
            <a:chExt cx="23666052" cy="4868193"/>
          </a:xfrm>
        </p:grpSpPr>
        <p:sp>
          <p:nvSpPr>
            <p:cNvPr name="Freeform 12" id="12"/>
            <p:cNvSpPr/>
            <p:nvPr/>
          </p:nvSpPr>
          <p:spPr>
            <a:xfrm flipH="false" flipV="false" rot="0">
              <a:off x="0" y="0"/>
              <a:ext cx="23666052" cy="4868193"/>
            </a:xfrm>
            <a:custGeom>
              <a:avLst/>
              <a:gdLst/>
              <a:ahLst/>
              <a:cxnLst/>
              <a:rect r="r" b="b" t="t" l="l"/>
              <a:pathLst>
                <a:path h="4868193" w="23666052">
                  <a:moveTo>
                    <a:pt x="0" y="0"/>
                  </a:moveTo>
                  <a:lnTo>
                    <a:pt x="23666052" y="0"/>
                  </a:lnTo>
                  <a:lnTo>
                    <a:pt x="23666052" y="4868193"/>
                  </a:lnTo>
                  <a:lnTo>
                    <a:pt x="0" y="4868193"/>
                  </a:lnTo>
                  <a:close/>
                </a:path>
              </a:pathLst>
            </a:custGeom>
            <a:solidFill>
              <a:srgbClr val="000000">
                <a:alpha val="0"/>
              </a:srgbClr>
            </a:solidFill>
          </p:spPr>
        </p:sp>
        <p:sp>
          <p:nvSpPr>
            <p:cNvPr name="TextBox 13" id="13"/>
            <p:cNvSpPr txBox="true"/>
            <p:nvPr/>
          </p:nvSpPr>
          <p:spPr>
            <a:xfrm>
              <a:off x="0" y="-95250"/>
              <a:ext cx="23666052" cy="4963443"/>
            </a:xfrm>
            <a:prstGeom prst="rect">
              <a:avLst/>
            </a:prstGeom>
          </p:spPr>
          <p:txBody>
            <a:bodyPr anchor="t" rtlCol="false" tIns="0" lIns="0" bIns="0" rIns="0"/>
            <a:lstStyle/>
            <a:p>
              <a:pPr algn="just">
                <a:lnSpc>
                  <a:spcPts val="4159"/>
                </a:lnSpc>
              </a:pPr>
              <a:r>
                <a:rPr lang="en-US" b="true" sz="3200" spc="242">
                  <a:solidFill>
                    <a:srgbClr val="12203A"/>
                  </a:solidFill>
                  <a:latin typeface="Times New Roman Bold"/>
                  <a:ea typeface="Times New Roman Bold"/>
                  <a:cs typeface="Times New Roman Bold"/>
                  <a:sym typeface="Times New Roman Bold"/>
                </a:rPr>
                <a:t>Traitement des valeurs manquantes et standardisation</a:t>
              </a:r>
            </a:p>
            <a:p>
              <a:pPr algn="just">
                <a:lnSpc>
                  <a:spcPts val="3803"/>
                </a:lnSpc>
              </a:pPr>
              <a:r>
                <a:rPr lang="en-US" sz="2926" spc="221">
                  <a:solidFill>
                    <a:srgbClr val="12203A"/>
                  </a:solidFill>
                  <a:latin typeface="Times New Roman"/>
                  <a:ea typeface="Times New Roman"/>
                  <a:cs typeface="Times New Roman"/>
                  <a:sym typeface="Times New Roman"/>
                </a:rPr>
                <a:t>Les variables ayant plus de 15% de valeurs manquantes ont été supprimées. Les valeurs manquantes des variables numériques ont été imputées par la médiane et celle des variables catégorielles, par le mode afin d'éviter toute perte d'information. Par ailleurs, les variables numériques ont été standardisées pour garantir qu’elles aient une échelle comparable et optimiser ainsi les performances des modèles. </a:t>
              </a:r>
            </a:p>
            <a:p>
              <a:pPr algn="l">
                <a:lnSpc>
                  <a:spcPts val="2370"/>
                </a:lnSpc>
              </a:pPr>
            </a:p>
          </p:txBody>
        </p:sp>
      </p:grpSp>
      <p:grpSp>
        <p:nvGrpSpPr>
          <p:cNvPr name="Group 14" id="14"/>
          <p:cNvGrpSpPr/>
          <p:nvPr/>
        </p:nvGrpSpPr>
        <p:grpSpPr>
          <a:xfrm rot="0">
            <a:off x="-230351" y="2127263"/>
            <a:ext cx="13625676" cy="1176358"/>
            <a:chOff x="0" y="0"/>
            <a:chExt cx="18167568" cy="1568478"/>
          </a:xfrm>
        </p:grpSpPr>
        <p:sp>
          <p:nvSpPr>
            <p:cNvPr name="Freeform 15" id="15"/>
            <p:cNvSpPr/>
            <p:nvPr/>
          </p:nvSpPr>
          <p:spPr>
            <a:xfrm flipH="false" flipV="false" rot="0">
              <a:off x="0" y="0"/>
              <a:ext cx="18167569" cy="1568478"/>
            </a:xfrm>
            <a:custGeom>
              <a:avLst/>
              <a:gdLst/>
              <a:ahLst/>
              <a:cxnLst/>
              <a:rect r="r" b="b" t="t" l="l"/>
              <a:pathLst>
                <a:path h="1568478" w="18167569">
                  <a:moveTo>
                    <a:pt x="0" y="0"/>
                  </a:moveTo>
                  <a:lnTo>
                    <a:pt x="18167569" y="0"/>
                  </a:lnTo>
                  <a:lnTo>
                    <a:pt x="18167569" y="1568478"/>
                  </a:lnTo>
                  <a:lnTo>
                    <a:pt x="0" y="1568478"/>
                  </a:lnTo>
                  <a:close/>
                </a:path>
              </a:pathLst>
            </a:custGeom>
            <a:solidFill>
              <a:srgbClr val="000000">
                <a:alpha val="0"/>
              </a:srgbClr>
            </a:solidFill>
          </p:spPr>
        </p:sp>
        <p:sp>
          <p:nvSpPr>
            <p:cNvPr name="TextBox 16" id="16"/>
            <p:cNvSpPr txBox="true"/>
            <p:nvPr/>
          </p:nvSpPr>
          <p:spPr>
            <a:xfrm>
              <a:off x="0" y="28575"/>
              <a:ext cx="18167568" cy="1539903"/>
            </a:xfrm>
            <a:prstGeom prst="rect">
              <a:avLst/>
            </a:prstGeom>
          </p:spPr>
          <p:txBody>
            <a:bodyPr anchor="t" rtlCol="false" tIns="0" lIns="0" bIns="0" rIns="0"/>
            <a:lstStyle/>
            <a:p>
              <a:pPr algn="l">
                <a:lnSpc>
                  <a:spcPts val="5437"/>
                </a:lnSpc>
              </a:pPr>
              <a:r>
                <a:rPr lang="en-US" sz="4811">
                  <a:solidFill>
                    <a:srgbClr val="12203A"/>
                  </a:solidFill>
                  <a:latin typeface="Anton"/>
                  <a:ea typeface="Anton"/>
                  <a:cs typeface="Anton"/>
                  <a:sym typeface="Anton"/>
                </a:rPr>
                <a:t>Prétraitement </a:t>
              </a:r>
            </a:p>
          </p:txBody>
        </p:sp>
      </p:grpSp>
      <p:grpSp>
        <p:nvGrpSpPr>
          <p:cNvPr name="Group 17" id="17"/>
          <p:cNvGrpSpPr/>
          <p:nvPr/>
        </p:nvGrpSpPr>
        <p:grpSpPr>
          <a:xfrm rot="0">
            <a:off x="16549003" y="9941141"/>
            <a:ext cx="3674865" cy="345859"/>
            <a:chOff x="0" y="0"/>
            <a:chExt cx="4368800" cy="411169"/>
          </a:xfrm>
        </p:grpSpPr>
        <p:sp>
          <p:nvSpPr>
            <p:cNvPr name="Freeform 18" id="18"/>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19" id="19"/>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12203A"/>
                  </a:solidFill>
                  <a:latin typeface="Times New Roman"/>
                  <a:ea typeface="Times New Roman"/>
                  <a:cs typeface="Times New Roman"/>
                  <a:sym typeface="Times New Roman"/>
                </a:rPr>
                <a:t>Page 12 sur 22</a:t>
              </a:r>
            </a:p>
          </p:txBody>
        </p:sp>
      </p:grpSp>
    </p:spTree>
  </p:cSld>
  <p:clrMapOvr>
    <a:masterClrMapping/>
  </p:clrMapOvr>
</p:sld>
</file>

<file path=ppt/slides/slide13.xml><?xml version="1.0" encoding="utf-8"?>
<p:sld xmlns:p="http://schemas.openxmlformats.org/presentationml/2006/main" xmlns:a="http://schemas.openxmlformats.org/drawingml/2006/main">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602239" y="2296394"/>
            <a:ext cx="12864631" cy="1255635"/>
            <a:chOff x="0" y="0"/>
            <a:chExt cx="17152841" cy="1674181"/>
          </a:xfrm>
        </p:grpSpPr>
        <p:sp>
          <p:nvSpPr>
            <p:cNvPr name="Freeform 3" id="3"/>
            <p:cNvSpPr/>
            <p:nvPr/>
          </p:nvSpPr>
          <p:spPr>
            <a:xfrm flipH="false" flipV="false" rot="0">
              <a:off x="0" y="0"/>
              <a:ext cx="17152841" cy="1674181"/>
            </a:xfrm>
            <a:custGeom>
              <a:avLst/>
              <a:gdLst/>
              <a:ahLst/>
              <a:cxnLst/>
              <a:rect r="r" b="b" t="t" l="l"/>
              <a:pathLst>
                <a:path h="1674181" w="17152841">
                  <a:moveTo>
                    <a:pt x="0" y="0"/>
                  </a:moveTo>
                  <a:lnTo>
                    <a:pt x="17152841" y="0"/>
                  </a:lnTo>
                  <a:lnTo>
                    <a:pt x="17152841" y="1674181"/>
                  </a:lnTo>
                  <a:lnTo>
                    <a:pt x="0" y="1674181"/>
                  </a:lnTo>
                  <a:close/>
                </a:path>
              </a:pathLst>
            </a:custGeom>
            <a:solidFill>
              <a:srgbClr val="000000">
                <a:alpha val="0"/>
              </a:srgbClr>
            </a:solidFill>
          </p:spPr>
        </p:sp>
        <p:sp>
          <p:nvSpPr>
            <p:cNvPr name="TextBox 4" id="4"/>
            <p:cNvSpPr txBox="true"/>
            <p:nvPr/>
          </p:nvSpPr>
          <p:spPr>
            <a:xfrm>
              <a:off x="0" y="38100"/>
              <a:ext cx="17152841" cy="1636081"/>
            </a:xfrm>
            <a:prstGeom prst="rect">
              <a:avLst/>
            </a:prstGeom>
          </p:spPr>
          <p:txBody>
            <a:bodyPr anchor="t" rtlCol="false" tIns="0" lIns="0" bIns="0" rIns="0"/>
            <a:lstStyle/>
            <a:p>
              <a:pPr algn="l">
                <a:lnSpc>
                  <a:spcPts val="5787"/>
                </a:lnSpc>
              </a:pPr>
              <a:r>
                <a:rPr lang="en-US" sz="5121">
                  <a:solidFill>
                    <a:srgbClr val="12203A"/>
                  </a:solidFill>
                  <a:latin typeface="Anton"/>
                  <a:ea typeface="Anton"/>
                  <a:cs typeface="Anton"/>
                  <a:sym typeface="Anton"/>
                </a:rPr>
                <a:t>ACP</a:t>
              </a:r>
            </a:p>
          </p:txBody>
        </p:sp>
      </p:grpSp>
      <p:grpSp>
        <p:nvGrpSpPr>
          <p:cNvPr name="Group 5" id="5"/>
          <p:cNvGrpSpPr/>
          <p:nvPr/>
        </p:nvGrpSpPr>
        <p:grpSpPr>
          <a:xfrm rot="0">
            <a:off x="524022" y="4227740"/>
            <a:ext cx="17113554" cy="4628555"/>
            <a:chOff x="0" y="0"/>
            <a:chExt cx="21452654" cy="5802113"/>
          </a:xfrm>
        </p:grpSpPr>
        <p:sp>
          <p:nvSpPr>
            <p:cNvPr name="Freeform 6" id="6"/>
            <p:cNvSpPr/>
            <p:nvPr/>
          </p:nvSpPr>
          <p:spPr>
            <a:xfrm flipH="false" flipV="false" rot="0">
              <a:off x="0" y="0"/>
              <a:ext cx="21452653" cy="5802113"/>
            </a:xfrm>
            <a:custGeom>
              <a:avLst/>
              <a:gdLst/>
              <a:ahLst/>
              <a:cxnLst/>
              <a:rect r="r" b="b" t="t" l="l"/>
              <a:pathLst>
                <a:path h="5802113" w="21452653">
                  <a:moveTo>
                    <a:pt x="0" y="0"/>
                  </a:moveTo>
                  <a:lnTo>
                    <a:pt x="21452653" y="0"/>
                  </a:lnTo>
                  <a:lnTo>
                    <a:pt x="21452653" y="5802113"/>
                  </a:lnTo>
                  <a:lnTo>
                    <a:pt x="0" y="5802113"/>
                  </a:lnTo>
                  <a:close/>
                </a:path>
              </a:pathLst>
            </a:custGeom>
            <a:solidFill>
              <a:srgbClr val="000000">
                <a:alpha val="0"/>
              </a:srgbClr>
            </a:solidFill>
          </p:spPr>
        </p:sp>
        <p:sp>
          <p:nvSpPr>
            <p:cNvPr name="TextBox 7" id="7"/>
            <p:cNvSpPr txBox="true"/>
            <p:nvPr/>
          </p:nvSpPr>
          <p:spPr>
            <a:xfrm>
              <a:off x="0" y="-47625"/>
              <a:ext cx="21452654" cy="5849738"/>
            </a:xfrm>
            <a:prstGeom prst="rect">
              <a:avLst/>
            </a:prstGeom>
          </p:spPr>
          <p:txBody>
            <a:bodyPr anchor="t" rtlCol="false" tIns="0" lIns="0" bIns="0" rIns="0"/>
            <a:lstStyle/>
            <a:p>
              <a:pPr algn="l">
                <a:lnSpc>
                  <a:spcPts val="4317"/>
                </a:lnSpc>
              </a:pPr>
              <a:r>
                <a:rPr lang="en-US" sz="3821">
                  <a:solidFill>
                    <a:srgbClr val="12203A"/>
                  </a:solidFill>
                  <a:latin typeface="Times New Roman"/>
                  <a:ea typeface="Times New Roman"/>
                  <a:cs typeface="Times New Roman"/>
                  <a:sym typeface="Times New Roman"/>
                </a:rPr>
                <a:t>La quantité de variables va rapidement poser problème. D’autant plus que beaucoup donner des informations semblables pouvant être interprétées de la même façon.</a:t>
              </a:r>
            </a:p>
            <a:p>
              <a:pPr algn="l">
                <a:lnSpc>
                  <a:spcPts val="4317"/>
                </a:lnSpc>
              </a:pPr>
            </a:p>
            <a:p>
              <a:pPr algn="l">
                <a:lnSpc>
                  <a:spcPts val="4317"/>
                </a:lnSpc>
              </a:pPr>
              <a:r>
                <a:rPr lang="en-US" sz="3821">
                  <a:solidFill>
                    <a:srgbClr val="12203A"/>
                  </a:solidFill>
                  <a:latin typeface="Times New Roman"/>
                  <a:ea typeface="Times New Roman"/>
                  <a:cs typeface="Times New Roman"/>
                  <a:sym typeface="Times New Roman"/>
                </a:rPr>
                <a:t>Il était alors nécessaire de réduire la dimension de notre jeu de données tout en concernant le maximum de la variabilité des colonnes concernées.</a:t>
              </a:r>
            </a:p>
            <a:p>
              <a:pPr algn="l">
                <a:lnSpc>
                  <a:spcPts val="4318"/>
                </a:lnSpc>
              </a:pPr>
              <a:r>
                <a:rPr lang="en-US" sz="3821">
                  <a:solidFill>
                    <a:srgbClr val="12203A"/>
                  </a:solidFill>
                  <a:latin typeface="Times New Roman"/>
                  <a:ea typeface="Times New Roman"/>
                  <a:cs typeface="Times New Roman"/>
                  <a:sym typeface="Times New Roman"/>
                </a:rPr>
                <a:t>L'ACP a donc été utilisé pour réduire l'ensemble des colonnes concernant les scores attribué au score,c'est à dire de V1 à V338.</a:t>
              </a:r>
            </a:p>
          </p:txBody>
        </p:sp>
      </p:grpSp>
      <p:grpSp>
        <p:nvGrpSpPr>
          <p:cNvPr name="Group 8" id="8"/>
          <p:cNvGrpSpPr/>
          <p:nvPr/>
        </p:nvGrpSpPr>
        <p:grpSpPr>
          <a:xfrm rot="0">
            <a:off x="-230351" y="0"/>
            <a:ext cx="19734114" cy="1951915"/>
            <a:chOff x="0" y="0"/>
            <a:chExt cx="26312152" cy="2602553"/>
          </a:xfrm>
        </p:grpSpPr>
        <p:sp>
          <p:nvSpPr>
            <p:cNvPr name="Freeform 9" id="9"/>
            <p:cNvSpPr/>
            <p:nvPr/>
          </p:nvSpPr>
          <p:spPr>
            <a:xfrm flipH="false" flipV="false" rot="0">
              <a:off x="0" y="0"/>
              <a:ext cx="26312152" cy="2602572"/>
            </a:xfrm>
            <a:custGeom>
              <a:avLst/>
              <a:gdLst/>
              <a:ahLst/>
              <a:cxnLst/>
              <a:rect r="r" b="b" t="t" l="l"/>
              <a:pathLst>
                <a:path h="2602572" w="26312152">
                  <a:moveTo>
                    <a:pt x="0" y="0"/>
                  </a:moveTo>
                  <a:lnTo>
                    <a:pt x="26312152" y="0"/>
                  </a:lnTo>
                  <a:lnTo>
                    <a:pt x="26312152" y="2602572"/>
                  </a:lnTo>
                  <a:lnTo>
                    <a:pt x="0" y="2602572"/>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10" id="10"/>
            <p:cNvSpPr txBox="true"/>
            <p:nvPr/>
          </p:nvSpPr>
          <p:spPr>
            <a:xfrm>
              <a:off x="0" y="0"/>
              <a:ext cx="26312152" cy="2602553"/>
            </a:xfrm>
            <a:prstGeom prst="rect">
              <a:avLst/>
            </a:prstGeom>
          </p:spPr>
          <p:txBody>
            <a:bodyPr anchor="t" rtlCol="false" tIns="50800" lIns="50800" bIns="50800" rIns="50800"/>
            <a:lstStyle/>
            <a:p>
              <a:pPr algn="ctr">
                <a:lnSpc>
                  <a:spcPts val="7452"/>
                </a:lnSpc>
              </a:pPr>
              <a:r>
                <a:rPr lang="en-US" sz="6209">
                  <a:solidFill>
                    <a:srgbClr val="12203A"/>
                  </a:solidFill>
                  <a:latin typeface="Anton"/>
                  <a:ea typeface="Anton"/>
                  <a:cs typeface="Anton"/>
                  <a:sym typeface="Anton"/>
                </a:rPr>
                <a:t>III. Prétraitement et rééchantillonnage(2/5)</a:t>
              </a:r>
            </a:p>
          </p:txBody>
        </p:sp>
      </p:grpSp>
      <p:grpSp>
        <p:nvGrpSpPr>
          <p:cNvPr name="Group 11" id="11"/>
          <p:cNvGrpSpPr/>
          <p:nvPr/>
        </p:nvGrpSpPr>
        <p:grpSpPr>
          <a:xfrm rot="0">
            <a:off x="16549003" y="9941141"/>
            <a:ext cx="3674865" cy="345859"/>
            <a:chOff x="0" y="0"/>
            <a:chExt cx="4368800" cy="411169"/>
          </a:xfrm>
        </p:grpSpPr>
        <p:sp>
          <p:nvSpPr>
            <p:cNvPr name="Freeform 12" id="12"/>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13" id="13"/>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FFFFFF"/>
                  </a:solidFill>
                  <a:latin typeface="Times New Roman"/>
                  <a:ea typeface="Times New Roman"/>
                  <a:cs typeface="Times New Roman"/>
                  <a:sym typeface="Times New Roman"/>
                </a:rPr>
                <a:t>Page 13 sur 22</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0" y="2326548"/>
            <a:ext cx="12864631" cy="1255670"/>
            <a:chOff x="0" y="0"/>
            <a:chExt cx="17152841" cy="1674226"/>
          </a:xfrm>
        </p:grpSpPr>
        <p:sp>
          <p:nvSpPr>
            <p:cNvPr name="Freeform 3" id="3"/>
            <p:cNvSpPr/>
            <p:nvPr/>
          </p:nvSpPr>
          <p:spPr>
            <a:xfrm flipH="false" flipV="false" rot="0">
              <a:off x="0" y="0"/>
              <a:ext cx="17152841" cy="1674226"/>
            </a:xfrm>
            <a:custGeom>
              <a:avLst/>
              <a:gdLst/>
              <a:ahLst/>
              <a:cxnLst/>
              <a:rect r="r" b="b" t="t" l="l"/>
              <a:pathLst>
                <a:path h="1674226" w="17152841">
                  <a:moveTo>
                    <a:pt x="0" y="0"/>
                  </a:moveTo>
                  <a:lnTo>
                    <a:pt x="17152841" y="0"/>
                  </a:lnTo>
                  <a:lnTo>
                    <a:pt x="17152841" y="1674226"/>
                  </a:lnTo>
                  <a:lnTo>
                    <a:pt x="0" y="1674226"/>
                  </a:lnTo>
                  <a:close/>
                </a:path>
              </a:pathLst>
            </a:custGeom>
            <a:solidFill>
              <a:srgbClr val="000000">
                <a:alpha val="0"/>
              </a:srgbClr>
            </a:solidFill>
          </p:spPr>
        </p:sp>
        <p:sp>
          <p:nvSpPr>
            <p:cNvPr name="TextBox 4" id="4"/>
            <p:cNvSpPr txBox="true"/>
            <p:nvPr/>
          </p:nvSpPr>
          <p:spPr>
            <a:xfrm>
              <a:off x="0" y="38100"/>
              <a:ext cx="17152841" cy="1636126"/>
            </a:xfrm>
            <a:prstGeom prst="rect">
              <a:avLst/>
            </a:prstGeom>
          </p:spPr>
          <p:txBody>
            <a:bodyPr anchor="t" rtlCol="false" tIns="0" lIns="0" bIns="0" rIns="0"/>
            <a:lstStyle/>
            <a:p>
              <a:pPr algn="l">
                <a:lnSpc>
                  <a:spcPts val="5786"/>
                </a:lnSpc>
              </a:pPr>
              <a:r>
                <a:rPr lang="en-US" sz="5121">
                  <a:solidFill>
                    <a:srgbClr val="12203A"/>
                  </a:solidFill>
                  <a:latin typeface="Anton"/>
                  <a:ea typeface="Anton"/>
                  <a:cs typeface="Anton"/>
                  <a:sym typeface="Anton"/>
                </a:rPr>
                <a:t>ACP</a:t>
              </a:r>
            </a:p>
          </p:txBody>
        </p:sp>
      </p:grpSp>
      <p:grpSp>
        <p:nvGrpSpPr>
          <p:cNvPr name="Group 5" id="5"/>
          <p:cNvGrpSpPr/>
          <p:nvPr/>
        </p:nvGrpSpPr>
        <p:grpSpPr>
          <a:xfrm rot="0">
            <a:off x="380808" y="5143500"/>
            <a:ext cx="7899120" cy="2919438"/>
            <a:chOff x="0" y="0"/>
            <a:chExt cx="8795155" cy="3250604"/>
          </a:xfrm>
        </p:grpSpPr>
        <p:sp>
          <p:nvSpPr>
            <p:cNvPr name="Freeform 6" id="6"/>
            <p:cNvSpPr/>
            <p:nvPr/>
          </p:nvSpPr>
          <p:spPr>
            <a:xfrm flipH="false" flipV="false" rot="0">
              <a:off x="0" y="0"/>
              <a:ext cx="8795155" cy="3250604"/>
            </a:xfrm>
            <a:custGeom>
              <a:avLst/>
              <a:gdLst/>
              <a:ahLst/>
              <a:cxnLst/>
              <a:rect r="r" b="b" t="t" l="l"/>
              <a:pathLst>
                <a:path h="3250604" w="8795155">
                  <a:moveTo>
                    <a:pt x="0" y="0"/>
                  </a:moveTo>
                  <a:lnTo>
                    <a:pt x="8795155" y="0"/>
                  </a:lnTo>
                  <a:lnTo>
                    <a:pt x="8795155" y="3250604"/>
                  </a:lnTo>
                  <a:lnTo>
                    <a:pt x="0" y="3250604"/>
                  </a:lnTo>
                  <a:close/>
                </a:path>
              </a:pathLst>
            </a:custGeom>
            <a:solidFill>
              <a:srgbClr val="000000">
                <a:alpha val="0"/>
              </a:srgbClr>
            </a:solidFill>
          </p:spPr>
        </p:sp>
        <p:sp>
          <p:nvSpPr>
            <p:cNvPr name="TextBox 7" id="7"/>
            <p:cNvSpPr txBox="true"/>
            <p:nvPr/>
          </p:nvSpPr>
          <p:spPr>
            <a:xfrm>
              <a:off x="0" y="-47625"/>
              <a:ext cx="8795155" cy="3298229"/>
            </a:xfrm>
            <a:prstGeom prst="rect">
              <a:avLst/>
            </a:prstGeom>
          </p:spPr>
          <p:txBody>
            <a:bodyPr anchor="t" rtlCol="false" tIns="0" lIns="0" bIns="0" rIns="0"/>
            <a:lstStyle/>
            <a:p>
              <a:pPr algn="l">
                <a:lnSpc>
                  <a:spcPts val="3526"/>
                </a:lnSpc>
              </a:pPr>
              <a:r>
                <a:rPr lang="en-US" sz="3121">
                  <a:solidFill>
                    <a:srgbClr val="12203A"/>
                  </a:solidFill>
                  <a:latin typeface="Times New Roman"/>
                  <a:ea typeface="Times New Roman"/>
                  <a:cs typeface="Times New Roman"/>
                  <a:sym typeface="Times New Roman"/>
                </a:rPr>
                <a:t>Le critère qui a permit de choisir le nombre de variables principales à conserver est la proportion des variances que nous avons expliqué.</a:t>
              </a:r>
            </a:p>
            <a:p>
              <a:pPr algn="l">
                <a:lnSpc>
                  <a:spcPts val="3526"/>
                </a:lnSpc>
              </a:pPr>
              <a:r>
                <a:rPr lang="en-US" sz="3121">
                  <a:solidFill>
                    <a:srgbClr val="12203A"/>
                  </a:solidFill>
                  <a:latin typeface="Times New Roman"/>
                  <a:ea typeface="Times New Roman"/>
                  <a:cs typeface="Times New Roman"/>
                  <a:sym typeface="Times New Roman"/>
                </a:rPr>
                <a:t>Ainsi en considérant 99% de variance, nous avons atteint 5 composantes principales.</a:t>
              </a:r>
            </a:p>
          </p:txBody>
        </p:sp>
      </p:grpSp>
      <p:grpSp>
        <p:nvGrpSpPr>
          <p:cNvPr name="Group 8" id="8"/>
          <p:cNvGrpSpPr/>
          <p:nvPr/>
        </p:nvGrpSpPr>
        <p:grpSpPr>
          <a:xfrm rot="0">
            <a:off x="-230351" y="0"/>
            <a:ext cx="19734114" cy="1951915"/>
            <a:chOff x="0" y="0"/>
            <a:chExt cx="26312152" cy="2602553"/>
          </a:xfrm>
        </p:grpSpPr>
        <p:sp>
          <p:nvSpPr>
            <p:cNvPr name="Freeform 9" id="9"/>
            <p:cNvSpPr/>
            <p:nvPr/>
          </p:nvSpPr>
          <p:spPr>
            <a:xfrm flipH="false" flipV="false" rot="0">
              <a:off x="0" y="0"/>
              <a:ext cx="26312152" cy="2602572"/>
            </a:xfrm>
            <a:custGeom>
              <a:avLst/>
              <a:gdLst/>
              <a:ahLst/>
              <a:cxnLst/>
              <a:rect r="r" b="b" t="t" l="l"/>
              <a:pathLst>
                <a:path h="2602572" w="26312152">
                  <a:moveTo>
                    <a:pt x="0" y="0"/>
                  </a:moveTo>
                  <a:lnTo>
                    <a:pt x="26312152" y="0"/>
                  </a:lnTo>
                  <a:lnTo>
                    <a:pt x="26312152" y="2602572"/>
                  </a:lnTo>
                  <a:lnTo>
                    <a:pt x="0" y="2602572"/>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10" id="10"/>
            <p:cNvSpPr txBox="true"/>
            <p:nvPr/>
          </p:nvSpPr>
          <p:spPr>
            <a:xfrm>
              <a:off x="0" y="0"/>
              <a:ext cx="26312152" cy="2602553"/>
            </a:xfrm>
            <a:prstGeom prst="rect">
              <a:avLst/>
            </a:prstGeom>
          </p:spPr>
          <p:txBody>
            <a:bodyPr anchor="t" rtlCol="false" tIns="50800" lIns="50800" bIns="50800" rIns="50800"/>
            <a:lstStyle/>
            <a:p>
              <a:pPr algn="ctr">
                <a:lnSpc>
                  <a:spcPts val="7452"/>
                </a:lnSpc>
              </a:pPr>
              <a:r>
                <a:rPr lang="en-US" sz="6209">
                  <a:solidFill>
                    <a:srgbClr val="12203A"/>
                  </a:solidFill>
                  <a:latin typeface="Anton"/>
                  <a:ea typeface="Anton"/>
                  <a:cs typeface="Anton"/>
                  <a:sym typeface="Anton"/>
                </a:rPr>
                <a:t>III. Prétraitement et rééchantillonnage(3/5)</a:t>
              </a:r>
            </a:p>
          </p:txBody>
        </p:sp>
      </p:grpSp>
      <p:sp>
        <p:nvSpPr>
          <p:cNvPr name="Freeform 11" id="11"/>
          <p:cNvSpPr/>
          <p:nvPr/>
        </p:nvSpPr>
        <p:spPr>
          <a:xfrm flipH="false" flipV="false" rot="0">
            <a:off x="8279929" y="3326468"/>
            <a:ext cx="10008071" cy="6207538"/>
          </a:xfrm>
          <a:custGeom>
            <a:avLst/>
            <a:gdLst/>
            <a:ahLst/>
            <a:cxnLst/>
            <a:rect r="r" b="b" t="t" l="l"/>
            <a:pathLst>
              <a:path h="6207538" w="10008071">
                <a:moveTo>
                  <a:pt x="0" y="0"/>
                </a:moveTo>
                <a:lnTo>
                  <a:pt x="10008071" y="0"/>
                </a:lnTo>
                <a:lnTo>
                  <a:pt x="10008071" y="6207538"/>
                </a:lnTo>
                <a:lnTo>
                  <a:pt x="0" y="6207538"/>
                </a:lnTo>
                <a:lnTo>
                  <a:pt x="0" y="0"/>
                </a:lnTo>
                <a:close/>
              </a:path>
            </a:pathLst>
          </a:custGeom>
          <a:blipFill>
            <a:blip r:embed="rId2"/>
            <a:stretch>
              <a:fillRect l="0" t="0" r="0" b="0"/>
            </a:stretch>
          </a:blipFill>
        </p:spPr>
      </p:sp>
      <p:grpSp>
        <p:nvGrpSpPr>
          <p:cNvPr name="Group 12" id="12"/>
          <p:cNvGrpSpPr/>
          <p:nvPr/>
        </p:nvGrpSpPr>
        <p:grpSpPr>
          <a:xfrm rot="0">
            <a:off x="16549003" y="9941141"/>
            <a:ext cx="3674865" cy="345859"/>
            <a:chOff x="0" y="0"/>
            <a:chExt cx="4368800" cy="411169"/>
          </a:xfrm>
        </p:grpSpPr>
        <p:sp>
          <p:nvSpPr>
            <p:cNvPr name="Freeform 13" id="13"/>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14" id="14"/>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FFFFFF"/>
                  </a:solidFill>
                  <a:latin typeface="Times New Roman"/>
                  <a:ea typeface="Times New Roman"/>
                  <a:cs typeface="Times New Roman"/>
                  <a:sym typeface="Times New Roman"/>
                </a:rPr>
                <a:t>Page 14 sur 22</a:t>
              </a:r>
            </a:p>
          </p:txBody>
        </p:sp>
      </p:gr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30351" y="0"/>
            <a:ext cx="19734114" cy="1951915"/>
            <a:chOff x="0" y="0"/>
            <a:chExt cx="26312152" cy="2602553"/>
          </a:xfrm>
        </p:grpSpPr>
        <p:sp>
          <p:nvSpPr>
            <p:cNvPr name="Freeform 3" id="3"/>
            <p:cNvSpPr/>
            <p:nvPr/>
          </p:nvSpPr>
          <p:spPr>
            <a:xfrm flipH="false" flipV="false" rot="0">
              <a:off x="0" y="0"/>
              <a:ext cx="26312152" cy="2602572"/>
            </a:xfrm>
            <a:custGeom>
              <a:avLst/>
              <a:gdLst/>
              <a:ahLst/>
              <a:cxnLst/>
              <a:rect r="r" b="b" t="t" l="l"/>
              <a:pathLst>
                <a:path h="2602572" w="26312152">
                  <a:moveTo>
                    <a:pt x="0" y="0"/>
                  </a:moveTo>
                  <a:lnTo>
                    <a:pt x="26312152" y="0"/>
                  </a:lnTo>
                  <a:lnTo>
                    <a:pt x="26312152" y="2602572"/>
                  </a:lnTo>
                  <a:lnTo>
                    <a:pt x="0" y="2602572"/>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4" id="4"/>
            <p:cNvSpPr txBox="true"/>
            <p:nvPr/>
          </p:nvSpPr>
          <p:spPr>
            <a:xfrm>
              <a:off x="0" y="0"/>
              <a:ext cx="26312152" cy="2602553"/>
            </a:xfrm>
            <a:prstGeom prst="rect">
              <a:avLst/>
            </a:prstGeom>
          </p:spPr>
          <p:txBody>
            <a:bodyPr anchor="t" rtlCol="false" tIns="50800" lIns="50800" bIns="50800" rIns="50800"/>
            <a:lstStyle/>
            <a:p>
              <a:pPr algn="ctr">
                <a:lnSpc>
                  <a:spcPts val="7452"/>
                </a:lnSpc>
              </a:pPr>
              <a:r>
                <a:rPr lang="en-US" sz="6209">
                  <a:solidFill>
                    <a:srgbClr val="12203A"/>
                  </a:solidFill>
                  <a:latin typeface="Anton"/>
                  <a:ea typeface="Anton"/>
                  <a:cs typeface="Anton"/>
                  <a:sym typeface="Anton"/>
                </a:rPr>
                <a:t>III. Prétraitement et rééchantillonnage(4/5)</a:t>
              </a:r>
            </a:p>
          </p:txBody>
        </p:sp>
      </p:grpSp>
      <p:grpSp>
        <p:nvGrpSpPr>
          <p:cNvPr name="Group 5" id="5"/>
          <p:cNvGrpSpPr/>
          <p:nvPr/>
        </p:nvGrpSpPr>
        <p:grpSpPr>
          <a:xfrm rot="0">
            <a:off x="1028700" y="4012566"/>
            <a:ext cx="16230600" cy="4598257"/>
            <a:chOff x="0" y="0"/>
            <a:chExt cx="21640800" cy="6131009"/>
          </a:xfrm>
        </p:grpSpPr>
        <p:sp>
          <p:nvSpPr>
            <p:cNvPr name="Freeform 6" id="6"/>
            <p:cNvSpPr/>
            <p:nvPr/>
          </p:nvSpPr>
          <p:spPr>
            <a:xfrm flipH="false" flipV="false" rot="0">
              <a:off x="0" y="0"/>
              <a:ext cx="21640800" cy="6131009"/>
            </a:xfrm>
            <a:custGeom>
              <a:avLst/>
              <a:gdLst/>
              <a:ahLst/>
              <a:cxnLst/>
              <a:rect r="r" b="b" t="t" l="l"/>
              <a:pathLst>
                <a:path h="6131009" w="21640800">
                  <a:moveTo>
                    <a:pt x="0" y="0"/>
                  </a:moveTo>
                  <a:lnTo>
                    <a:pt x="21640800" y="0"/>
                  </a:lnTo>
                  <a:lnTo>
                    <a:pt x="21640800" y="6131009"/>
                  </a:lnTo>
                  <a:lnTo>
                    <a:pt x="0" y="6131009"/>
                  </a:lnTo>
                  <a:close/>
                </a:path>
              </a:pathLst>
            </a:custGeom>
            <a:solidFill>
              <a:srgbClr val="000000">
                <a:alpha val="0"/>
              </a:srgbClr>
            </a:solidFill>
          </p:spPr>
        </p:sp>
        <p:sp>
          <p:nvSpPr>
            <p:cNvPr name="TextBox 7" id="7"/>
            <p:cNvSpPr txBox="true"/>
            <p:nvPr/>
          </p:nvSpPr>
          <p:spPr>
            <a:xfrm>
              <a:off x="0" y="-47625"/>
              <a:ext cx="21640800" cy="6178634"/>
            </a:xfrm>
            <a:prstGeom prst="rect">
              <a:avLst/>
            </a:prstGeom>
          </p:spPr>
          <p:txBody>
            <a:bodyPr anchor="t" rtlCol="false" tIns="0" lIns="0" bIns="0" rIns="0"/>
            <a:lstStyle/>
            <a:p>
              <a:pPr algn="l">
                <a:lnSpc>
                  <a:spcPts val="4181"/>
                </a:lnSpc>
              </a:pPr>
              <a:r>
                <a:rPr lang="en-US" sz="3699" b="true">
                  <a:solidFill>
                    <a:srgbClr val="12203A"/>
                  </a:solidFill>
                  <a:latin typeface="Times New Roman Bold"/>
                  <a:ea typeface="Times New Roman Bold"/>
                  <a:cs typeface="Times New Roman Bold"/>
                  <a:sym typeface="Times New Roman Bold"/>
                </a:rPr>
                <a:t>Objectif du rééchantillonnage:</a:t>
              </a:r>
            </a:p>
            <a:p>
              <a:pPr algn="l">
                <a:lnSpc>
                  <a:spcPts val="4180"/>
                </a:lnSpc>
              </a:pPr>
            </a:p>
            <a:p>
              <a:pPr algn="l">
                <a:lnSpc>
                  <a:spcPts val="4181"/>
                </a:lnSpc>
              </a:pPr>
              <a:r>
                <a:rPr lang="en-US" sz="3699">
                  <a:solidFill>
                    <a:srgbClr val="12203A"/>
                  </a:solidFill>
                  <a:latin typeface="Times New Roman"/>
                  <a:ea typeface="Times New Roman"/>
                  <a:cs typeface="Times New Roman"/>
                  <a:sym typeface="Times New Roman"/>
                </a:rPr>
                <a:t>Gérer le déséquilibre extrême entre transactions normales et frauduleuses.</a:t>
              </a:r>
            </a:p>
            <a:p>
              <a:pPr algn="l" marL="845843" indent="-281948" lvl="2">
                <a:lnSpc>
                  <a:spcPts val="4181"/>
                </a:lnSpc>
              </a:pPr>
            </a:p>
            <a:p>
              <a:pPr algn="l">
                <a:lnSpc>
                  <a:spcPts val="4181"/>
                </a:lnSpc>
              </a:pPr>
              <a:r>
                <a:rPr lang="en-US" sz="3699">
                  <a:solidFill>
                    <a:srgbClr val="12203A"/>
                  </a:solidFill>
                  <a:latin typeface="Times New Roman"/>
                  <a:ea typeface="Times New Roman"/>
                  <a:cs typeface="Times New Roman"/>
                  <a:sym typeface="Times New Roman"/>
                </a:rPr>
                <a:t>Permettre au modèle d’apprendre à reconnaître les fraudes malgré leur rareté.</a:t>
              </a:r>
            </a:p>
            <a:p>
              <a:pPr algn="l" marL="845843" indent="-281948" lvl="2">
                <a:lnSpc>
                  <a:spcPts val="4181"/>
                </a:lnSpc>
              </a:pPr>
            </a:p>
            <a:p>
              <a:pPr algn="l">
                <a:lnSpc>
                  <a:spcPts val="4181"/>
                </a:lnSpc>
              </a:pPr>
              <a:r>
                <a:rPr lang="en-US" sz="3699">
                  <a:solidFill>
                    <a:srgbClr val="12203A"/>
                  </a:solidFill>
                  <a:latin typeface="Times New Roman"/>
                  <a:ea typeface="Times New Roman"/>
                  <a:cs typeface="Times New Roman"/>
                  <a:sym typeface="Times New Roman"/>
                </a:rPr>
                <a:t>Éviter que le modèle n’apprenne à tout prédire comme « non frauduleux ».</a:t>
              </a:r>
            </a:p>
          </p:txBody>
        </p:sp>
      </p:grpSp>
      <p:grpSp>
        <p:nvGrpSpPr>
          <p:cNvPr name="Group 8" id="8"/>
          <p:cNvGrpSpPr/>
          <p:nvPr/>
        </p:nvGrpSpPr>
        <p:grpSpPr>
          <a:xfrm rot="0">
            <a:off x="-585025" y="2235908"/>
            <a:ext cx="13625676" cy="1176358"/>
            <a:chOff x="0" y="0"/>
            <a:chExt cx="18167568" cy="1568478"/>
          </a:xfrm>
        </p:grpSpPr>
        <p:sp>
          <p:nvSpPr>
            <p:cNvPr name="Freeform 9" id="9"/>
            <p:cNvSpPr/>
            <p:nvPr/>
          </p:nvSpPr>
          <p:spPr>
            <a:xfrm flipH="false" flipV="false" rot="0">
              <a:off x="0" y="0"/>
              <a:ext cx="18167569" cy="1568478"/>
            </a:xfrm>
            <a:custGeom>
              <a:avLst/>
              <a:gdLst/>
              <a:ahLst/>
              <a:cxnLst/>
              <a:rect r="r" b="b" t="t" l="l"/>
              <a:pathLst>
                <a:path h="1568478" w="18167569">
                  <a:moveTo>
                    <a:pt x="0" y="0"/>
                  </a:moveTo>
                  <a:lnTo>
                    <a:pt x="18167569" y="0"/>
                  </a:lnTo>
                  <a:lnTo>
                    <a:pt x="18167569" y="1568478"/>
                  </a:lnTo>
                  <a:lnTo>
                    <a:pt x="0" y="1568478"/>
                  </a:lnTo>
                  <a:close/>
                </a:path>
              </a:pathLst>
            </a:custGeom>
            <a:solidFill>
              <a:srgbClr val="000000">
                <a:alpha val="0"/>
              </a:srgbClr>
            </a:solidFill>
          </p:spPr>
        </p:sp>
        <p:sp>
          <p:nvSpPr>
            <p:cNvPr name="TextBox 10" id="10"/>
            <p:cNvSpPr txBox="true"/>
            <p:nvPr/>
          </p:nvSpPr>
          <p:spPr>
            <a:xfrm>
              <a:off x="0" y="28575"/>
              <a:ext cx="18167568" cy="1539903"/>
            </a:xfrm>
            <a:prstGeom prst="rect">
              <a:avLst/>
            </a:prstGeom>
          </p:spPr>
          <p:txBody>
            <a:bodyPr anchor="t" rtlCol="false" tIns="0" lIns="0" bIns="0" rIns="0"/>
            <a:lstStyle/>
            <a:p>
              <a:pPr algn="l">
                <a:lnSpc>
                  <a:spcPts val="5437"/>
                </a:lnSpc>
              </a:pPr>
              <a:r>
                <a:rPr lang="en-US" sz="4811">
                  <a:solidFill>
                    <a:srgbClr val="12203A"/>
                  </a:solidFill>
                  <a:latin typeface="Anton"/>
                  <a:ea typeface="Anton"/>
                  <a:cs typeface="Anton"/>
                  <a:sym typeface="Anton"/>
                </a:rPr>
                <a:t>Rééchantillonage</a:t>
              </a:r>
            </a:p>
          </p:txBody>
        </p:sp>
      </p:grpSp>
      <p:grpSp>
        <p:nvGrpSpPr>
          <p:cNvPr name="Group 11" id="11"/>
          <p:cNvGrpSpPr/>
          <p:nvPr/>
        </p:nvGrpSpPr>
        <p:grpSpPr>
          <a:xfrm rot="0">
            <a:off x="16549003" y="9941141"/>
            <a:ext cx="3674865" cy="345859"/>
            <a:chOff x="0" y="0"/>
            <a:chExt cx="4368800" cy="411169"/>
          </a:xfrm>
        </p:grpSpPr>
        <p:sp>
          <p:nvSpPr>
            <p:cNvPr name="Freeform 12" id="12"/>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13" id="13"/>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12203A"/>
                  </a:solidFill>
                  <a:latin typeface="Times New Roman"/>
                  <a:ea typeface="Times New Roman"/>
                  <a:cs typeface="Times New Roman"/>
                  <a:sym typeface="Times New Roman"/>
                </a:rPr>
                <a:t>Page 15 sur 22</a:t>
              </a:r>
            </a:p>
          </p:txBody>
        </p:sp>
      </p:gr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85025" y="2235908"/>
            <a:ext cx="13625676" cy="1176358"/>
            <a:chOff x="0" y="0"/>
            <a:chExt cx="18167568" cy="1568478"/>
          </a:xfrm>
        </p:grpSpPr>
        <p:sp>
          <p:nvSpPr>
            <p:cNvPr name="Freeform 3" id="3"/>
            <p:cNvSpPr/>
            <p:nvPr/>
          </p:nvSpPr>
          <p:spPr>
            <a:xfrm flipH="false" flipV="false" rot="0">
              <a:off x="0" y="0"/>
              <a:ext cx="18167569" cy="1568478"/>
            </a:xfrm>
            <a:custGeom>
              <a:avLst/>
              <a:gdLst/>
              <a:ahLst/>
              <a:cxnLst/>
              <a:rect r="r" b="b" t="t" l="l"/>
              <a:pathLst>
                <a:path h="1568478" w="18167569">
                  <a:moveTo>
                    <a:pt x="0" y="0"/>
                  </a:moveTo>
                  <a:lnTo>
                    <a:pt x="18167569" y="0"/>
                  </a:lnTo>
                  <a:lnTo>
                    <a:pt x="18167569" y="1568478"/>
                  </a:lnTo>
                  <a:lnTo>
                    <a:pt x="0" y="1568478"/>
                  </a:lnTo>
                  <a:close/>
                </a:path>
              </a:pathLst>
            </a:custGeom>
            <a:solidFill>
              <a:srgbClr val="000000">
                <a:alpha val="0"/>
              </a:srgbClr>
            </a:solidFill>
          </p:spPr>
        </p:sp>
        <p:sp>
          <p:nvSpPr>
            <p:cNvPr name="TextBox 4" id="4"/>
            <p:cNvSpPr txBox="true"/>
            <p:nvPr/>
          </p:nvSpPr>
          <p:spPr>
            <a:xfrm>
              <a:off x="0" y="28575"/>
              <a:ext cx="18167568" cy="1539903"/>
            </a:xfrm>
            <a:prstGeom prst="rect">
              <a:avLst/>
            </a:prstGeom>
          </p:spPr>
          <p:txBody>
            <a:bodyPr anchor="t" rtlCol="false" tIns="0" lIns="0" bIns="0" rIns="0"/>
            <a:lstStyle/>
            <a:p>
              <a:pPr algn="l">
                <a:lnSpc>
                  <a:spcPts val="5437"/>
                </a:lnSpc>
              </a:pPr>
              <a:r>
                <a:rPr lang="en-US" sz="4811">
                  <a:solidFill>
                    <a:srgbClr val="12203A"/>
                  </a:solidFill>
                  <a:latin typeface="Anton"/>
                  <a:ea typeface="Anton"/>
                  <a:cs typeface="Anton"/>
                  <a:sym typeface="Anton"/>
                </a:rPr>
                <a:t>Rééchantillonage</a:t>
              </a:r>
            </a:p>
          </p:txBody>
        </p:sp>
      </p:grpSp>
      <p:grpSp>
        <p:nvGrpSpPr>
          <p:cNvPr name="Group 5" id="5"/>
          <p:cNvGrpSpPr/>
          <p:nvPr/>
        </p:nvGrpSpPr>
        <p:grpSpPr>
          <a:xfrm rot="0">
            <a:off x="296766" y="3412266"/>
            <a:ext cx="17694468" cy="7925393"/>
            <a:chOff x="0" y="0"/>
            <a:chExt cx="24115132" cy="10801223"/>
          </a:xfrm>
        </p:grpSpPr>
        <p:sp>
          <p:nvSpPr>
            <p:cNvPr name="Freeform 6" id="6"/>
            <p:cNvSpPr/>
            <p:nvPr/>
          </p:nvSpPr>
          <p:spPr>
            <a:xfrm flipH="false" flipV="false" rot="0">
              <a:off x="0" y="0"/>
              <a:ext cx="24115133" cy="10801223"/>
            </a:xfrm>
            <a:custGeom>
              <a:avLst/>
              <a:gdLst/>
              <a:ahLst/>
              <a:cxnLst/>
              <a:rect r="r" b="b" t="t" l="l"/>
              <a:pathLst>
                <a:path h="10801223" w="24115133">
                  <a:moveTo>
                    <a:pt x="0" y="0"/>
                  </a:moveTo>
                  <a:lnTo>
                    <a:pt x="24115133" y="0"/>
                  </a:lnTo>
                  <a:lnTo>
                    <a:pt x="24115133" y="10801223"/>
                  </a:lnTo>
                  <a:lnTo>
                    <a:pt x="0" y="10801223"/>
                  </a:lnTo>
                  <a:close/>
                </a:path>
              </a:pathLst>
            </a:custGeom>
            <a:solidFill>
              <a:srgbClr val="000000">
                <a:alpha val="0"/>
              </a:srgbClr>
            </a:solidFill>
          </p:spPr>
        </p:sp>
        <p:sp>
          <p:nvSpPr>
            <p:cNvPr name="TextBox 7" id="7"/>
            <p:cNvSpPr txBox="true"/>
            <p:nvPr/>
          </p:nvSpPr>
          <p:spPr>
            <a:xfrm>
              <a:off x="0" y="-57150"/>
              <a:ext cx="24115132" cy="10858373"/>
            </a:xfrm>
            <a:prstGeom prst="rect">
              <a:avLst/>
            </a:prstGeom>
          </p:spPr>
          <p:txBody>
            <a:bodyPr anchor="t" rtlCol="false" tIns="0" lIns="0" bIns="0" rIns="0"/>
            <a:lstStyle/>
            <a:p>
              <a:pPr algn="l">
                <a:lnSpc>
                  <a:spcPts val="4882"/>
                </a:lnSpc>
              </a:pPr>
              <a:r>
                <a:rPr lang="en-US" sz="4321">
                  <a:solidFill>
                    <a:srgbClr val="12203A"/>
                  </a:solidFill>
                  <a:latin typeface="Times New Roman"/>
                  <a:ea typeface="Times New Roman"/>
                  <a:cs typeface="Times New Roman"/>
                  <a:sym typeface="Times New Roman"/>
                </a:rPr>
                <a:t>Pourquoi SMOTE ?</a:t>
              </a:r>
            </a:p>
            <a:p>
              <a:pPr algn="l">
                <a:lnSpc>
                  <a:spcPts val="4882"/>
                </a:lnSpc>
              </a:pPr>
            </a:p>
            <a:p>
              <a:pPr algn="l" marL="712259" indent="-356130" lvl="1">
                <a:lnSpc>
                  <a:spcPts val="3727"/>
                </a:lnSpc>
                <a:buFont typeface="Arial"/>
                <a:buChar char="•"/>
              </a:pPr>
              <a:r>
                <a:rPr lang="en-US" sz="3299">
                  <a:solidFill>
                    <a:srgbClr val="12203A"/>
                  </a:solidFill>
                  <a:latin typeface="Times New Roman"/>
                  <a:ea typeface="Times New Roman"/>
                  <a:cs typeface="Times New Roman"/>
                  <a:sym typeface="Times New Roman"/>
                </a:rPr>
                <a:t>SMOTE (Synthetic Minority Over-sampling Technique) génère de nouvelles instances synthétiques de la classe minoritaire (fraude).</a:t>
              </a:r>
            </a:p>
            <a:p>
              <a:pPr algn="l">
                <a:lnSpc>
                  <a:spcPts val="3727"/>
                </a:lnSpc>
              </a:pPr>
            </a:p>
            <a:p>
              <a:pPr algn="l" marL="712259" indent="-356130" lvl="1">
                <a:lnSpc>
                  <a:spcPts val="3727"/>
                </a:lnSpc>
                <a:buFont typeface="Arial"/>
                <a:buChar char="•"/>
              </a:pPr>
              <a:r>
                <a:rPr lang="en-US" sz="3299">
                  <a:solidFill>
                    <a:srgbClr val="12203A"/>
                  </a:solidFill>
                  <a:latin typeface="Times New Roman"/>
                  <a:ea typeface="Times New Roman"/>
                  <a:cs typeface="Times New Roman"/>
                  <a:sym typeface="Times New Roman"/>
                </a:rPr>
                <a:t>Évite la simple duplication des exemples existants : meilleure généralisation.</a:t>
              </a:r>
            </a:p>
            <a:p>
              <a:pPr algn="l">
                <a:lnSpc>
                  <a:spcPts val="3727"/>
                </a:lnSpc>
              </a:pPr>
            </a:p>
            <a:p>
              <a:pPr algn="l" marL="712259" indent="-356130" lvl="1">
                <a:lnSpc>
                  <a:spcPts val="3727"/>
                </a:lnSpc>
                <a:buFont typeface="Arial"/>
                <a:buChar char="•"/>
              </a:pPr>
              <a:r>
                <a:rPr lang="en-US" sz="3299">
                  <a:solidFill>
                    <a:srgbClr val="12203A"/>
                  </a:solidFill>
                  <a:latin typeface="Times New Roman"/>
                  <a:ea typeface="Times New Roman"/>
                  <a:cs typeface="Times New Roman"/>
                  <a:sym typeface="Times New Roman"/>
                </a:rPr>
                <a:t>Réduit le surapprentissage, mais surtout utile avec des modèles complexes.</a:t>
              </a:r>
            </a:p>
            <a:p>
              <a:pPr algn="l">
                <a:lnSpc>
                  <a:spcPts val="3727"/>
                </a:lnSpc>
              </a:pPr>
            </a:p>
            <a:p>
              <a:pPr algn="l" marL="712259" indent="-356130" lvl="1">
                <a:lnSpc>
                  <a:spcPts val="3727"/>
                </a:lnSpc>
                <a:buFont typeface="Arial"/>
                <a:buChar char="•"/>
              </a:pPr>
              <a:r>
                <a:rPr lang="en-US" sz="3299">
                  <a:solidFill>
                    <a:srgbClr val="12203A"/>
                  </a:solidFill>
                  <a:latin typeface="Times New Roman"/>
                  <a:ea typeface="Times New Roman"/>
                  <a:cs typeface="Times New Roman"/>
                  <a:sym typeface="Times New Roman"/>
                </a:rPr>
                <a:t>Facilite l’entraînement de modèles plus sensibles aux fraudes sans trop impacter la précision globale.</a:t>
              </a:r>
            </a:p>
            <a:p>
              <a:pPr algn="l">
                <a:lnSpc>
                  <a:spcPts val="3727"/>
                </a:lnSpc>
              </a:pPr>
            </a:p>
          </p:txBody>
        </p:sp>
      </p:grpSp>
      <p:grpSp>
        <p:nvGrpSpPr>
          <p:cNvPr name="Group 8" id="8"/>
          <p:cNvGrpSpPr/>
          <p:nvPr/>
        </p:nvGrpSpPr>
        <p:grpSpPr>
          <a:xfrm rot="0">
            <a:off x="-230351" y="0"/>
            <a:ext cx="19734114" cy="1951915"/>
            <a:chOff x="0" y="0"/>
            <a:chExt cx="26312152" cy="2602553"/>
          </a:xfrm>
        </p:grpSpPr>
        <p:sp>
          <p:nvSpPr>
            <p:cNvPr name="Freeform 9" id="9"/>
            <p:cNvSpPr/>
            <p:nvPr/>
          </p:nvSpPr>
          <p:spPr>
            <a:xfrm flipH="false" flipV="false" rot="0">
              <a:off x="0" y="0"/>
              <a:ext cx="26312152" cy="2602572"/>
            </a:xfrm>
            <a:custGeom>
              <a:avLst/>
              <a:gdLst/>
              <a:ahLst/>
              <a:cxnLst/>
              <a:rect r="r" b="b" t="t" l="l"/>
              <a:pathLst>
                <a:path h="2602572" w="26312152">
                  <a:moveTo>
                    <a:pt x="0" y="0"/>
                  </a:moveTo>
                  <a:lnTo>
                    <a:pt x="26312152" y="0"/>
                  </a:lnTo>
                  <a:lnTo>
                    <a:pt x="26312152" y="2602572"/>
                  </a:lnTo>
                  <a:lnTo>
                    <a:pt x="0" y="2602572"/>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10" id="10"/>
            <p:cNvSpPr txBox="true"/>
            <p:nvPr/>
          </p:nvSpPr>
          <p:spPr>
            <a:xfrm>
              <a:off x="0" y="0"/>
              <a:ext cx="26312152" cy="2602553"/>
            </a:xfrm>
            <a:prstGeom prst="rect">
              <a:avLst/>
            </a:prstGeom>
          </p:spPr>
          <p:txBody>
            <a:bodyPr anchor="t" rtlCol="false" tIns="50800" lIns="50800" bIns="50800" rIns="50800"/>
            <a:lstStyle/>
            <a:p>
              <a:pPr algn="ctr">
                <a:lnSpc>
                  <a:spcPts val="7452"/>
                </a:lnSpc>
              </a:pPr>
              <a:r>
                <a:rPr lang="en-US" sz="6209">
                  <a:solidFill>
                    <a:srgbClr val="12203A"/>
                  </a:solidFill>
                  <a:latin typeface="Anton"/>
                  <a:ea typeface="Anton"/>
                  <a:cs typeface="Anton"/>
                  <a:sym typeface="Anton"/>
                </a:rPr>
                <a:t>III. Prétraitement et rééchantillonnage(5/5)</a:t>
              </a:r>
            </a:p>
          </p:txBody>
        </p:sp>
      </p:grpSp>
      <p:grpSp>
        <p:nvGrpSpPr>
          <p:cNvPr name="Group 11" id="11"/>
          <p:cNvGrpSpPr/>
          <p:nvPr/>
        </p:nvGrpSpPr>
        <p:grpSpPr>
          <a:xfrm rot="0">
            <a:off x="16529953" y="9941141"/>
            <a:ext cx="3674865" cy="345859"/>
            <a:chOff x="0" y="0"/>
            <a:chExt cx="4368800" cy="411169"/>
          </a:xfrm>
        </p:grpSpPr>
        <p:sp>
          <p:nvSpPr>
            <p:cNvPr name="Freeform 12" id="12"/>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13" id="13"/>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12203A"/>
                  </a:solidFill>
                  <a:latin typeface="Times New Roman"/>
                  <a:ea typeface="Times New Roman"/>
                  <a:cs typeface="Times New Roman"/>
                  <a:sym typeface="Times New Roman"/>
                </a:rPr>
                <a:t>Page 16 sur 22</a:t>
              </a:r>
            </a:p>
          </p:txBody>
        </p:sp>
      </p:grpSp>
    </p:spTree>
  </p:cSld>
  <p:clrMapOvr>
    <a:masterClrMapping/>
  </p:clrMapOvr>
</p:sld>
</file>

<file path=ppt/slides/slide17.xml><?xml version="1.0" encoding="utf-8"?>
<p:sld xmlns:p="http://schemas.openxmlformats.org/presentationml/2006/main" xmlns:a="http://schemas.openxmlformats.org/drawingml/2006/main">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230351" y="1951915"/>
            <a:ext cx="15986973" cy="1255635"/>
            <a:chOff x="0" y="0"/>
            <a:chExt cx="21315964" cy="1674181"/>
          </a:xfrm>
        </p:grpSpPr>
        <p:sp>
          <p:nvSpPr>
            <p:cNvPr name="Freeform 3" id="3"/>
            <p:cNvSpPr/>
            <p:nvPr/>
          </p:nvSpPr>
          <p:spPr>
            <a:xfrm flipH="false" flipV="false" rot="0">
              <a:off x="0" y="0"/>
              <a:ext cx="21315964" cy="1674181"/>
            </a:xfrm>
            <a:custGeom>
              <a:avLst/>
              <a:gdLst/>
              <a:ahLst/>
              <a:cxnLst/>
              <a:rect r="r" b="b" t="t" l="l"/>
              <a:pathLst>
                <a:path h="1674181" w="21315964">
                  <a:moveTo>
                    <a:pt x="0" y="0"/>
                  </a:moveTo>
                  <a:lnTo>
                    <a:pt x="21315964" y="0"/>
                  </a:lnTo>
                  <a:lnTo>
                    <a:pt x="21315964" y="1674181"/>
                  </a:lnTo>
                  <a:lnTo>
                    <a:pt x="0" y="1674181"/>
                  </a:lnTo>
                  <a:close/>
                </a:path>
              </a:pathLst>
            </a:custGeom>
            <a:solidFill>
              <a:srgbClr val="000000">
                <a:alpha val="0"/>
              </a:srgbClr>
            </a:solidFill>
          </p:spPr>
        </p:sp>
        <p:sp>
          <p:nvSpPr>
            <p:cNvPr name="TextBox 4" id="4"/>
            <p:cNvSpPr txBox="true"/>
            <p:nvPr/>
          </p:nvSpPr>
          <p:spPr>
            <a:xfrm>
              <a:off x="0" y="38100"/>
              <a:ext cx="21315964" cy="1636081"/>
            </a:xfrm>
            <a:prstGeom prst="rect">
              <a:avLst/>
            </a:prstGeom>
          </p:spPr>
          <p:txBody>
            <a:bodyPr anchor="t" rtlCol="false" tIns="0" lIns="0" bIns="0" rIns="0"/>
            <a:lstStyle/>
            <a:p>
              <a:pPr algn="l">
                <a:lnSpc>
                  <a:spcPts val="5787"/>
                </a:lnSpc>
              </a:pPr>
              <a:r>
                <a:rPr lang="en-US" sz="5121">
                  <a:solidFill>
                    <a:srgbClr val="12203A"/>
                  </a:solidFill>
                  <a:latin typeface="Anton"/>
                  <a:ea typeface="Anton"/>
                  <a:cs typeface="Anton"/>
                  <a:sym typeface="Anton"/>
                </a:rPr>
                <a:t>Modèles testés </a:t>
              </a:r>
            </a:p>
          </p:txBody>
        </p:sp>
      </p:grpSp>
      <p:grpSp>
        <p:nvGrpSpPr>
          <p:cNvPr name="Group 5" id="5"/>
          <p:cNvGrpSpPr/>
          <p:nvPr/>
        </p:nvGrpSpPr>
        <p:grpSpPr>
          <a:xfrm rot="0">
            <a:off x="836342" y="2579732"/>
            <a:ext cx="16615317" cy="8653922"/>
            <a:chOff x="0" y="0"/>
            <a:chExt cx="22153756" cy="11538562"/>
          </a:xfrm>
        </p:grpSpPr>
        <p:sp>
          <p:nvSpPr>
            <p:cNvPr name="Freeform 6" id="6"/>
            <p:cNvSpPr/>
            <p:nvPr/>
          </p:nvSpPr>
          <p:spPr>
            <a:xfrm flipH="false" flipV="false" rot="0">
              <a:off x="0" y="0"/>
              <a:ext cx="22153756" cy="11538562"/>
            </a:xfrm>
            <a:custGeom>
              <a:avLst/>
              <a:gdLst/>
              <a:ahLst/>
              <a:cxnLst/>
              <a:rect r="r" b="b" t="t" l="l"/>
              <a:pathLst>
                <a:path h="11538562" w="22153756">
                  <a:moveTo>
                    <a:pt x="0" y="0"/>
                  </a:moveTo>
                  <a:lnTo>
                    <a:pt x="22153756" y="0"/>
                  </a:lnTo>
                  <a:lnTo>
                    <a:pt x="22153756" y="11538562"/>
                  </a:lnTo>
                  <a:lnTo>
                    <a:pt x="0" y="11538562"/>
                  </a:lnTo>
                  <a:close/>
                </a:path>
              </a:pathLst>
            </a:custGeom>
            <a:solidFill>
              <a:srgbClr val="000000">
                <a:alpha val="0"/>
              </a:srgbClr>
            </a:solidFill>
          </p:spPr>
        </p:sp>
        <p:sp>
          <p:nvSpPr>
            <p:cNvPr name="TextBox 7" id="7"/>
            <p:cNvSpPr txBox="true"/>
            <p:nvPr/>
          </p:nvSpPr>
          <p:spPr>
            <a:xfrm>
              <a:off x="0" y="-171450"/>
              <a:ext cx="22153756" cy="11710012"/>
            </a:xfrm>
            <a:prstGeom prst="rect">
              <a:avLst/>
            </a:prstGeom>
          </p:spPr>
          <p:txBody>
            <a:bodyPr anchor="t" rtlCol="false" tIns="0" lIns="0" bIns="0" rIns="0"/>
            <a:lstStyle/>
            <a:p>
              <a:pPr algn="r">
                <a:lnSpc>
                  <a:spcPts val="4884"/>
                </a:lnSpc>
              </a:pPr>
            </a:p>
            <a:p>
              <a:pPr algn="l">
                <a:lnSpc>
                  <a:spcPts val="4884"/>
                </a:lnSpc>
              </a:pPr>
              <a:r>
                <a:rPr lang="en-US" sz="3111">
                  <a:solidFill>
                    <a:srgbClr val="12203A"/>
                  </a:solidFill>
                  <a:latin typeface="Times New Roman"/>
                  <a:ea typeface="Times New Roman"/>
                  <a:cs typeface="Times New Roman"/>
                  <a:sym typeface="Times New Roman"/>
                </a:rPr>
                <a:t>Dans cette étude, plusieurs modèles ont été testés pour comparer leurs performances en détection de fraude.</a:t>
              </a:r>
            </a:p>
            <a:p>
              <a:pPr algn="l">
                <a:lnSpc>
                  <a:spcPts val="4884"/>
                </a:lnSpc>
              </a:pPr>
            </a:p>
            <a:p>
              <a:pPr algn="l" marL="711266" indent="-237089" lvl="2">
                <a:lnSpc>
                  <a:spcPts val="4884"/>
                </a:lnSpc>
                <a:buFont typeface="Arial"/>
                <a:buChar char="⚬"/>
              </a:pPr>
              <a:r>
                <a:rPr lang="en-US" sz="3111">
                  <a:solidFill>
                    <a:srgbClr val="12203A"/>
                  </a:solidFill>
                  <a:latin typeface="Times New Roman"/>
                  <a:ea typeface="Times New Roman"/>
                  <a:cs typeface="Times New Roman"/>
                  <a:sym typeface="Times New Roman"/>
                </a:rPr>
                <a:t>Sans rééchantillonnage, nous avons testé :un modèle de base (Dummy Classifier) pour établir une référence minimale, le classifieur naïf bayésien, la régression logistique, le  random forest, le LIGHTGBM et XGBOOST</a:t>
              </a:r>
            </a:p>
            <a:p>
              <a:pPr algn="l" marL="711266" indent="-237089" lvl="2">
                <a:lnSpc>
                  <a:spcPts val="4884"/>
                </a:lnSpc>
                <a:buFont typeface="Arial"/>
                <a:buChar char="⚬"/>
              </a:pPr>
              <a:r>
                <a:rPr lang="en-US" sz="3111">
                  <a:solidFill>
                    <a:srgbClr val="12203A"/>
                  </a:solidFill>
                  <a:latin typeface="Times New Roman"/>
                  <a:ea typeface="Times New Roman"/>
                  <a:cs typeface="Times New Roman"/>
                  <a:sym typeface="Times New Roman"/>
                </a:rPr>
                <a:t>Avec la technique SMOTE, nous avons enrichi l’échantillon minoritaire avant d’entraîner quelques modèles comme régression logistique, Random Forest, LightGBM, XGBOOST, les arbres de décisions et CATBOOST.</a:t>
              </a:r>
            </a:p>
            <a:p>
              <a:pPr algn="l" marL="711266" indent="-237089" lvl="2">
                <a:lnSpc>
                  <a:spcPts val="4884"/>
                </a:lnSpc>
              </a:pPr>
              <a:r>
                <a:rPr lang="en-US" sz="3111">
                  <a:solidFill>
                    <a:srgbClr val="12203A"/>
                  </a:solidFill>
                  <a:latin typeface="Times New Roman"/>
                  <a:ea typeface="Times New Roman"/>
                  <a:cs typeface="Times New Roman"/>
                  <a:sym typeface="Times New Roman"/>
                </a:rPr>
                <a:t>L’objectif est d’évaluer l’impact du rééchantillonnage sur les performances et d’identifier le modèle le plus adapté à ce problème très déséquilibré.</a:t>
              </a:r>
            </a:p>
            <a:p>
              <a:pPr algn="l" marL="711266" indent="-237089" lvl="2">
                <a:lnSpc>
                  <a:spcPts val="4884"/>
                </a:lnSpc>
              </a:pPr>
            </a:p>
            <a:p>
              <a:pPr algn="l" marL="711266" indent="-237089" lvl="2">
                <a:lnSpc>
                  <a:spcPts val="4884"/>
                </a:lnSpc>
              </a:pPr>
            </a:p>
          </p:txBody>
        </p:sp>
      </p:grpSp>
      <p:grpSp>
        <p:nvGrpSpPr>
          <p:cNvPr name="Group 8" id="8"/>
          <p:cNvGrpSpPr/>
          <p:nvPr/>
        </p:nvGrpSpPr>
        <p:grpSpPr>
          <a:xfrm rot="0">
            <a:off x="-230351" y="0"/>
            <a:ext cx="19734114" cy="1951915"/>
            <a:chOff x="0" y="0"/>
            <a:chExt cx="26312152" cy="2602553"/>
          </a:xfrm>
        </p:grpSpPr>
        <p:sp>
          <p:nvSpPr>
            <p:cNvPr name="Freeform 9" id="9"/>
            <p:cNvSpPr/>
            <p:nvPr/>
          </p:nvSpPr>
          <p:spPr>
            <a:xfrm flipH="false" flipV="false" rot="0">
              <a:off x="0" y="0"/>
              <a:ext cx="26312152" cy="2602572"/>
            </a:xfrm>
            <a:custGeom>
              <a:avLst/>
              <a:gdLst/>
              <a:ahLst/>
              <a:cxnLst/>
              <a:rect r="r" b="b" t="t" l="l"/>
              <a:pathLst>
                <a:path h="2602572" w="26312152">
                  <a:moveTo>
                    <a:pt x="0" y="0"/>
                  </a:moveTo>
                  <a:lnTo>
                    <a:pt x="26312152" y="0"/>
                  </a:lnTo>
                  <a:lnTo>
                    <a:pt x="26312152" y="2602572"/>
                  </a:lnTo>
                  <a:lnTo>
                    <a:pt x="0" y="2602572"/>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10" id="10"/>
            <p:cNvSpPr txBox="true"/>
            <p:nvPr/>
          </p:nvSpPr>
          <p:spPr>
            <a:xfrm>
              <a:off x="0" y="0"/>
              <a:ext cx="26312152" cy="2602553"/>
            </a:xfrm>
            <a:prstGeom prst="rect">
              <a:avLst/>
            </a:prstGeom>
          </p:spPr>
          <p:txBody>
            <a:bodyPr anchor="t" rtlCol="false" tIns="50800" lIns="50800" bIns="50800" rIns="50800"/>
            <a:lstStyle/>
            <a:p>
              <a:pPr algn="ctr">
                <a:lnSpc>
                  <a:spcPts val="7452"/>
                </a:lnSpc>
              </a:pPr>
              <a:r>
                <a:rPr lang="en-US" sz="6209">
                  <a:solidFill>
                    <a:srgbClr val="12203A"/>
                  </a:solidFill>
                  <a:latin typeface="Anton"/>
                  <a:ea typeface="Anton"/>
                  <a:cs typeface="Anton"/>
                  <a:sym typeface="Anton"/>
                </a:rPr>
                <a:t>IV. Modélisation et évaluation(1/3)</a:t>
              </a:r>
            </a:p>
          </p:txBody>
        </p:sp>
      </p:grpSp>
      <p:grpSp>
        <p:nvGrpSpPr>
          <p:cNvPr name="Group 11" id="11"/>
          <p:cNvGrpSpPr/>
          <p:nvPr/>
        </p:nvGrpSpPr>
        <p:grpSpPr>
          <a:xfrm rot="0">
            <a:off x="16529953" y="9941141"/>
            <a:ext cx="3674865" cy="345859"/>
            <a:chOff x="0" y="0"/>
            <a:chExt cx="4368800" cy="411169"/>
          </a:xfrm>
        </p:grpSpPr>
        <p:sp>
          <p:nvSpPr>
            <p:cNvPr name="Freeform 12" id="12"/>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13" id="13"/>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FFFFFF"/>
                  </a:solidFill>
                  <a:latin typeface="Times New Roman"/>
                  <a:ea typeface="Times New Roman"/>
                  <a:cs typeface="Times New Roman"/>
                  <a:sym typeface="Times New Roman"/>
                </a:rPr>
                <a:t>Page 17 sur 22</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5400000">
            <a:off x="8098758" y="2012734"/>
            <a:ext cx="2090484" cy="17403879"/>
          </a:xfrm>
          <a:custGeom>
            <a:avLst/>
            <a:gdLst/>
            <a:ahLst/>
            <a:cxnLst/>
            <a:rect r="r" b="b" t="t" l="l"/>
            <a:pathLst>
              <a:path h="17403879" w="2090484">
                <a:moveTo>
                  <a:pt x="0" y="0"/>
                </a:moveTo>
                <a:lnTo>
                  <a:pt x="2090484" y="0"/>
                </a:lnTo>
                <a:lnTo>
                  <a:pt x="2090484" y="17403879"/>
                </a:lnTo>
                <a:lnTo>
                  <a:pt x="0" y="17403879"/>
                </a:lnTo>
                <a:lnTo>
                  <a:pt x="0" y="0"/>
                </a:lnTo>
                <a:close/>
              </a:path>
            </a:pathLst>
          </a:custGeom>
          <a:blipFill>
            <a:blip r:embed="rId2">
              <a:alphaModFix amt="64000"/>
            </a:blip>
            <a:stretch>
              <a:fillRect l="-103849" t="-5693" r="-271253" b="-9534"/>
            </a:stretch>
          </a:blipFill>
        </p:spPr>
      </p:sp>
      <p:grpSp>
        <p:nvGrpSpPr>
          <p:cNvPr name="Group 3" id="3"/>
          <p:cNvGrpSpPr/>
          <p:nvPr/>
        </p:nvGrpSpPr>
        <p:grpSpPr>
          <a:xfrm rot="0">
            <a:off x="442061" y="3768850"/>
            <a:ext cx="17403879" cy="5900581"/>
            <a:chOff x="0" y="0"/>
            <a:chExt cx="23205172" cy="7867441"/>
          </a:xfrm>
        </p:grpSpPr>
        <p:sp>
          <p:nvSpPr>
            <p:cNvPr name="Freeform 4" id="4"/>
            <p:cNvSpPr/>
            <p:nvPr/>
          </p:nvSpPr>
          <p:spPr>
            <a:xfrm flipH="false" flipV="false" rot="0">
              <a:off x="0" y="0"/>
              <a:ext cx="23205187" cy="7867396"/>
            </a:xfrm>
            <a:custGeom>
              <a:avLst/>
              <a:gdLst/>
              <a:ahLst/>
              <a:cxnLst/>
              <a:rect r="r" b="b" t="t" l="l"/>
              <a:pathLst>
                <a:path h="7867396" w="23205187">
                  <a:moveTo>
                    <a:pt x="0" y="0"/>
                  </a:moveTo>
                  <a:lnTo>
                    <a:pt x="23205187" y="0"/>
                  </a:lnTo>
                  <a:lnTo>
                    <a:pt x="23205187" y="7867396"/>
                  </a:lnTo>
                  <a:lnTo>
                    <a:pt x="0" y="7867396"/>
                  </a:lnTo>
                  <a:lnTo>
                    <a:pt x="0" y="0"/>
                  </a:lnTo>
                  <a:close/>
                </a:path>
              </a:pathLst>
            </a:custGeom>
            <a:blipFill>
              <a:blip r:embed="rId3"/>
              <a:stretch>
                <a:fillRect l="0" t="-1315" r="0" b="-1315"/>
              </a:stretch>
            </a:blipFill>
          </p:spPr>
        </p:sp>
      </p:grpSp>
      <p:sp>
        <p:nvSpPr>
          <p:cNvPr name="Freeform 5" id="5"/>
          <p:cNvSpPr/>
          <p:nvPr/>
        </p:nvSpPr>
        <p:spPr>
          <a:xfrm flipH="false" flipV="false" rot="0">
            <a:off x="1816676" y="-10795897"/>
            <a:ext cx="254419" cy="12945009"/>
          </a:xfrm>
          <a:custGeom>
            <a:avLst/>
            <a:gdLst/>
            <a:ahLst/>
            <a:cxnLst/>
            <a:rect r="r" b="b" t="t" l="l"/>
            <a:pathLst>
              <a:path h="12945009" w="254419">
                <a:moveTo>
                  <a:pt x="0" y="0"/>
                </a:moveTo>
                <a:lnTo>
                  <a:pt x="254419" y="0"/>
                </a:lnTo>
                <a:lnTo>
                  <a:pt x="254419" y="12945009"/>
                </a:lnTo>
                <a:lnTo>
                  <a:pt x="0" y="12945009"/>
                </a:lnTo>
                <a:lnTo>
                  <a:pt x="0" y="0"/>
                </a:lnTo>
                <a:close/>
              </a:path>
            </a:pathLst>
          </a:custGeom>
          <a:blipFill>
            <a:blip r:embed="rId2">
              <a:alphaModFix amt="64000"/>
            </a:blip>
            <a:stretch>
              <a:fillRect l="-855198" t="0" r="-1564698" b="0"/>
            </a:stretch>
          </a:blipFill>
        </p:spPr>
      </p:sp>
      <p:grpSp>
        <p:nvGrpSpPr>
          <p:cNvPr name="Group 6" id="6"/>
          <p:cNvGrpSpPr/>
          <p:nvPr/>
        </p:nvGrpSpPr>
        <p:grpSpPr>
          <a:xfrm rot="0">
            <a:off x="-548879" y="2149112"/>
            <a:ext cx="15986973" cy="1255635"/>
            <a:chOff x="0" y="0"/>
            <a:chExt cx="21315964" cy="1674181"/>
          </a:xfrm>
        </p:grpSpPr>
        <p:sp>
          <p:nvSpPr>
            <p:cNvPr name="Freeform 7" id="7"/>
            <p:cNvSpPr/>
            <p:nvPr/>
          </p:nvSpPr>
          <p:spPr>
            <a:xfrm flipH="false" flipV="false" rot="0">
              <a:off x="0" y="0"/>
              <a:ext cx="21315964" cy="1674181"/>
            </a:xfrm>
            <a:custGeom>
              <a:avLst/>
              <a:gdLst/>
              <a:ahLst/>
              <a:cxnLst/>
              <a:rect r="r" b="b" t="t" l="l"/>
              <a:pathLst>
                <a:path h="1674181" w="21315964">
                  <a:moveTo>
                    <a:pt x="0" y="0"/>
                  </a:moveTo>
                  <a:lnTo>
                    <a:pt x="21315964" y="0"/>
                  </a:lnTo>
                  <a:lnTo>
                    <a:pt x="21315964" y="1674181"/>
                  </a:lnTo>
                  <a:lnTo>
                    <a:pt x="0" y="1674181"/>
                  </a:lnTo>
                  <a:close/>
                </a:path>
              </a:pathLst>
            </a:custGeom>
            <a:solidFill>
              <a:srgbClr val="000000">
                <a:alpha val="0"/>
              </a:srgbClr>
            </a:solidFill>
          </p:spPr>
        </p:sp>
        <p:sp>
          <p:nvSpPr>
            <p:cNvPr name="TextBox 8" id="8"/>
            <p:cNvSpPr txBox="true"/>
            <p:nvPr/>
          </p:nvSpPr>
          <p:spPr>
            <a:xfrm>
              <a:off x="0" y="38100"/>
              <a:ext cx="21315964" cy="1636081"/>
            </a:xfrm>
            <a:prstGeom prst="rect">
              <a:avLst/>
            </a:prstGeom>
          </p:spPr>
          <p:txBody>
            <a:bodyPr anchor="t" rtlCol="false" tIns="0" lIns="0" bIns="0" rIns="0"/>
            <a:lstStyle/>
            <a:p>
              <a:pPr algn="l">
                <a:lnSpc>
                  <a:spcPts val="5787"/>
                </a:lnSpc>
              </a:pPr>
              <a:r>
                <a:rPr lang="en-US" sz="5121">
                  <a:solidFill>
                    <a:srgbClr val="12203A"/>
                  </a:solidFill>
                  <a:latin typeface="Anton"/>
                  <a:ea typeface="Anton"/>
                  <a:cs typeface="Anton"/>
                  <a:sym typeface="Anton"/>
                </a:rPr>
                <a:t>Résultats comparatifs</a:t>
              </a:r>
            </a:p>
          </p:txBody>
        </p:sp>
      </p:grpSp>
      <p:grpSp>
        <p:nvGrpSpPr>
          <p:cNvPr name="Group 9" id="9"/>
          <p:cNvGrpSpPr/>
          <p:nvPr/>
        </p:nvGrpSpPr>
        <p:grpSpPr>
          <a:xfrm rot="0">
            <a:off x="-230351" y="0"/>
            <a:ext cx="19734114" cy="1951915"/>
            <a:chOff x="0" y="0"/>
            <a:chExt cx="26312152" cy="2602553"/>
          </a:xfrm>
        </p:grpSpPr>
        <p:sp>
          <p:nvSpPr>
            <p:cNvPr name="Freeform 10" id="10"/>
            <p:cNvSpPr/>
            <p:nvPr/>
          </p:nvSpPr>
          <p:spPr>
            <a:xfrm flipH="false" flipV="false" rot="0">
              <a:off x="0" y="0"/>
              <a:ext cx="26312152" cy="2602572"/>
            </a:xfrm>
            <a:custGeom>
              <a:avLst/>
              <a:gdLst/>
              <a:ahLst/>
              <a:cxnLst/>
              <a:rect r="r" b="b" t="t" l="l"/>
              <a:pathLst>
                <a:path h="2602572" w="26312152">
                  <a:moveTo>
                    <a:pt x="0" y="0"/>
                  </a:moveTo>
                  <a:lnTo>
                    <a:pt x="26312152" y="0"/>
                  </a:lnTo>
                  <a:lnTo>
                    <a:pt x="26312152" y="2602572"/>
                  </a:lnTo>
                  <a:lnTo>
                    <a:pt x="0" y="2602572"/>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11" id="11"/>
            <p:cNvSpPr txBox="true"/>
            <p:nvPr/>
          </p:nvSpPr>
          <p:spPr>
            <a:xfrm>
              <a:off x="0" y="0"/>
              <a:ext cx="26312152" cy="2602553"/>
            </a:xfrm>
            <a:prstGeom prst="rect">
              <a:avLst/>
            </a:prstGeom>
          </p:spPr>
          <p:txBody>
            <a:bodyPr anchor="t" rtlCol="false" tIns="50800" lIns="50800" bIns="50800" rIns="50800"/>
            <a:lstStyle/>
            <a:p>
              <a:pPr algn="ctr">
                <a:lnSpc>
                  <a:spcPts val="7452"/>
                </a:lnSpc>
              </a:pPr>
              <a:r>
                <a:rPr lang="en-US" sz="6209">
                  <a:solidFill>
                    <a:srgbClr val="12203A"/>
                  </a:solidFill>
                  <a:latin typeface="Anton"/>
                  <a:ea typeface="Anton"/>
                  <a:cs typeface="Anton"/>
                  <a:sym typeface="Anton"/>
                </a:rPr>
                <a:t>IV. Modélisation et évaluation(2/3)</a:t>
              </a:r>
            </a:p>
          </p:txBody>
        </p:sp>
      </p:grpSp>
      <p:grpSp>
        <p:nvGrpSpPr>
          <p:cNvPr name="Group 12" id="12"/>
          <p:cNvGrpSpPr/>
          <p:nvPr/>
        </p:nvGrpSpPr>
        <p:grpSpPr>
          <a:xfrm rot="0">
            <a:off x="16450568" y="9941141"/>
            <a:ext cx="3674865" cy="345859"/>
            <a:chOff x="0" y="0"/>
            <a:chExt cx="4368800" cy="411169"/>
          </a:xfrm>
        </p:grpSpPr>
        <p:sp>
          <p:nvSpPr>
            <p:cNvPr name="Freeform 13" id="13"/>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14" id="14"/>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FFFFFF"/>
                  </a:solidFill>
                  <a:latin typeface="Times New Roman"/>
                  <a:ea typeface="Times New Roman"/>
                  <a:cs typeface="Times New Roman"/>
                  <a:sym typeface="Times New Roman"/>
                </a:rPr>
                <a:t>Page 18 sur 22</a:t>
              </a: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6882885" y="-3253661"/>
            <a:ext cx="9698041" cy="13540661"/>
          </a:xfrm>
          <a:custGeom>
            <a:avLst/>
            <a:gdLst/>
            <a:ahLst/>
            <a:cxnLst/>
            <a:rect r="r" b="b" t="t" l="l"/>
            <a:pathLst>
              <a:path h="13540661" w="9698041">
                <a:moveTo>
                  <a:pt x="0" y="0"/>
                </a:moveTo>
                <a:lnTo>
                  <a:pt x="9698041" y="0"/>
                </a:lnTo>
                <a:lnTo>
                  <a:pt x="9698041" y="13540661"/>
                </a:lnTo>
                <a:lnTo>
                  <a:pt x="0" y="135406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546972" y="0"/>
            <a:ext cx="7315200" cy="3764003"/>
          </a:xfrm>
          <a:custGeom>
            <a:avLst/>
            <a:gdLst/>
            <a:ahLst/>
            <a:cxnLst/>
            <a:rect r="r" b="b" t="t" l="l"/>
            <a:pathLst>
              <a:path h="3764003" w="7315200">
                <a:moveTo>
                  <a:pt x="0" y="0"/>
                </a:moveTo>
                <a:lnTo>
                  <a:pt x="7315200" y="0"/>
                </a:lnTo>
                <a:lnTo>
                  <a:pt x="7315200" y="3764003"/>
                </a:lnTo>
                <a:lnTo>
                  <a:pt x="0" y="37640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38302" y="3516669"/>
            <a:ext cx="8998404" cy="6889481"/>
            <a:chOff x="0" y="0"/>
            <a:chExt cx="11997872" cy="9185974"/>
          </a:xfrm>
        </p:grpSpPr>
        <p:sp>
          <p:nvSpPr>
            <p:cNvPr name="Freeform 5" id="5"/>
            <p:cNvSpPr/>
            <p:nvPr/>
          </p:nvSpPr>
          <p:spPr>
            <a:xfrm flipH="false" flipV="false" rot="0">
              <a:off x="0" y="0"/>
              <a:ext cx="11997872" cy="9185974"/>
            </a:xfrm>
            <a:custGeom>
              <a:avLst/>
              <a:gdLst/>
              <a:ahLst/>
              <a:cxnLst/>
              <a:rect r="r" b="b" t="t" l="l"/>
              <a:pathLst>
                <a:path h="9185974" w="11997872">
                  <a:moveTo>
                    <a:pt x="0" y="0"/>
                  </a:moveTo>
                  <a:lnTo>
                    <a:pt x="11997872" y="0"/>
                  </a:lnTo>
                  <a:lnTo>
                    <a:pt x="11997872" y="9185974"/>
                  </a:lnTo>
                  <a:lnTo>
                    <a:pt x="0" y="9185974"/>
                  </a:lnTo>
                  <a:close/>
                </a:path>
              </a:pathLst>
            </a:custGeom>
            <a:solidFill>
              <a:srgbClr val="000000">
                <a:alpha val="0"/>
              </a:srgbClr>
            </a:solidFill>
          </p:spPr>
        </p:sp>
        <p:sp>
          <p:nvSpPr>
            <p:cNvPr name="TextBox 6" id="6"/>
            <p:cNvSpPr txBox="true"/>
            <p:nvPr/>
          </p:nvSpPr>
          <p:spPr>
            <a:xfrm>
              <a:off x="0" y="-85725"/>
              <a:ext cx="11997872" cy="9271699"/>
            </a:xfrm>
            <a:prstGeom prst="rect">
              <a:avLst/>
            </a:prstGeom>
          </p:spPr>
          <p:txBody>
            <a:bodyPr anchor="t" rtlCol="false" tIns="0" lIns="0" bIns="0" rIns="0"/>
            <a:lstStyle/>
            <a:p>
              <a:pPr algn="l">
                <a:lnSpc>
                  <a:spcPts val="3858"/>
                </a:lnSpc>
              </a:pPr>
            </a:p>
            <a:p>
              <a:pPr algn="l">
                <a:lnSpc>
                  <a:spcPts val="3858"/>
                </a:lnSpc>
              </a:pPr>
              <a:r>
                <a:rPr lang="en-US" sz="2968" spc="-13">
                  <a:solidFill>
                    <a:srgbClr val="343434"/>
                  </a:solidFill>
                  <a:latin typeface="Times New Roman"/>
                  <a:ea typeface="Times New Roman"/>
                  <a:cs typeface="Times New Roman"/>
                  <a:sym typeface="Times New Roman"/>
                </a:rPr>
                <a:t>Après évaluation, le modèle Random Forest avec SMOTE ressort comme le meilleur compromis :</a:t>
              </a:r>
            </a:p>
            <a:p>
              <a:pPr algn="l" marL="678527" indent="-226176" lvl="2">
                <a:lnSpc>
                  <a:spcPts val="3858"/>
                </a:lnSpc>
                <a:buFont typeface="Arial"/>
                <a:buChar char="⚬"/>
              </a:pPr>
              <a:r>
                <a:rPr lang="en-US" sz="2968" spc="-13">
                  <a:solidFill>
                    <a:srgbClr val="343434"/>
                  </a:solidFill>
                  <a:latin typeface="Times New Roman"/>
                  <a:ea typeface="Times New Roman"/>
                  <a:cs typeface="Times New Roman"/>
                  <a:sym typeface="Times New Roman"/>
                </a:rPr>
                <a:t>F2-score élevé : 0.74, montrant une forte capacité à détecter les fraudes avec peu de faux négatifs.</a:t>
              </a:r>
            </a:p>
            <a:p>
              <a:pPr algn="l" marL="678527" indent="-226176" lvl="2">
                <a:lnSpc>
                  <a:spcPts val="3858"/>
                </a:lnSpc>
                <a:buFont typeface="Arial"/>
                <a:buChar char="⚬"/>
              </a:pPr>
              <a:r>
                <a:rPr lang="en-US" sz="2968" spc="-13">
                  <a:solidFill>
                    <a:srgbClr val="343434"/>
                  </a:solidFill>
                  <a:latin typeface="Times New Roman"/>
                  <a:ea typeface="Times New Roman"/>
                  <a:cs typeface="Times New Roman"/>
                  <a:sym typeface="Times New Roman"/>
                </a:rPr>
                <a:t>Rappel : 0.87 . Ainsi le modèle capte bien les cas rares de fraude.</a:t>
              </a:r>
            </a:p>
            <a:p>
              <a:pPr algn="l" marL="678527" indent="-226176" lvl="2">
                <a:lnSpc>
                  <a:spcPts val="3858"/>
                </a:lnSpc>
                <a:buFont typeface="Arial"/>
                <a:buChar char="⚬"/>
              </a:pPr>
              <a:r>
                <a:rPr lang="en-US" sz="2968" spc="-13">
                  <a:solidFill>
                    <a:srgbClr val="343434"/>
                  </a:solidFill>
                  <a:latin typeface="Times New Roman"/>
                  <a:ea typeface="Times New Roman"/>
                  <a:cs typeface="Times New Roman"/>
                  <a:sym typeface="Times New Roman"/>
                </a:rPr>
                <a:t>Bonne AUC : 0.94, confirmant une bonne séparation entre classes.</a:t>
              </a:r>
            </a:p>
            <a:p>
              <a:pPr algn="l" marL="678527" indent="-226176" lvl="2">
                <a:lnSpc>
                  <a:spcPts val="3858"/>
                </a:lnSpc>
              </a:pPr>
              <a:r>
                <a:rPr lang="en-US" sz="2968" spc="-13">
                  <a:solidFill>
                    <a:srgbClr val="343434"/>
                  </a:solidFill>
                  <a:latin typeface="Times New Roman"/>
                  <a:ea typeface="Times New Roman"/>
                  <a:cs typeface="Times New Roman"/>
                  <a:sym typeface="Times New Roman"/>
                </a:rPr>
                <a:t>Il surpasse les autres modèles sur l’équilibre entre performance globale et détection de la classe minoritaire.</a:t>
              </a:r>
            </a:p>
            <a:p>
              <a:pPr algn="l">
                <a:lnSpc>
                  <a:spcPts val="3858"/>
                </a:lnSpc>
              </a:pPr>
            </a:p>
            <a:p>
              <a:pPr algn="l" marL="678527" indent="-226176" lvl="2">
                <a:lnSpc>
                  <a:spcPts val="3858"/>
                </a:lnSpc>
              </a:pPr>
            </a:p>
          </p:txBody>
        </p:sp>
      </p:grpSp>
      <p:grpSp>
        <p:nvGrpSpPr>
          <p:cNvPr name="Group 7" id="7"/>
          <p:cNvGrpSpPr/>
          <p:nvPr/>
        </p:nvGrpSpPr>
        <p:grpSpPr>
          <a:xfrm rot="0">
            <a:off x="-230351" y="2348563"/>
            <a:ext cx="15986973" cy="1255635"/>
            <a:chOff x="0" y="0"/>
            <a:chExt cx="21315964" cy="1674181"/>
          </a:xfrm>
        </p:grpSpPr>
        <p:sp>
          <p:nvSpPr>
            <p:cNvPr name="Freeform 8" id="8"/>
            <p:cNvSpPr/>
            <p:nvPr/>
          </p:nvSpPr>
          <p:spPr>
            <a:xfrm flipH="false" flipV="false" rot="0">
              <a:off x="0" y="0"/>
              <a:ext cx="21315964" cy="1674181"/>
            </a:xfrm>
            <a:custGeom>
              <a:avLst/>
              <a:gdLst/>
              <a:ahLst/>
              <a:cxnLst/>
              <a:rect r="r" b="b" t="t" l="l"/>
              <a:pathLst>
                <a:path h="1674181" w="21315964">
                  <a:moveTo>
                    <a:pt x="0" y="0"/>
                  </a:moveTo>
                  <a:lnTo>
                    <a:pt x="21315964" y="0"/>
                  </a:lnTo>
                  <a:lnTo>
                    <a:pt x="21315964" y="1674181"/>
                  </a:lnTo>
                  <a:lnTo>
                    <a:pt x="0" y="1674181"/>
                  </a:lnTo>
                  <a:close/>
                </a:path>
              </a:pathLst>
            </a:custGeom>
            <a:solidFill>
              <a:srgbClr val="000000">
                <a:alpha val="0"/>
              </a:srgbClr>
            </a:solidFill>
          </p:spPr>
        </p:sp>
        <p:sp>
          <p:nvSpPr>
            <p:cNvPr name="TextBox 9" id="9"/>
            <p:cNvSpPr txBox="true"/>
            <p:nvPr/>
          </p:nvSpPr>
          <p:spPr>
            <a:xfrm>
              <a:off x="0" y="38100"/>
              <a:ext cx="21315964" cy="1636081"/>
            </a:xfrm>
            <a:prstGeom prst="rect">
              <a:avLst/>
            </a:prstGeom>
          </p:spPr>
          <p:txBody>
            <a:bodyPr anchor="t" rtlCol="false" tIns="0" lIns="0" bIns="0" rIns="0"/>
            <a:lstStyle/>
            <a:p>
              <a:pPr algn="l">
                <a:lnSpc>
                  <a:spcPts val="5787"/>
                </a:lnSpc>
              </a:pPr>
              <a:r>
                <a:rPr lang="en-US" sz="5121">
                  <a:solidFill>
                    <a:srgbClr val="12203A"/>
                  </a:solidFill>
                  <a:latin typeface="Anton"/>
                  <a:ea typeface="Anton"/>
                  <a:cs typeface="Anton"/>
                  <a:sym typeface="Anton"/>
                </a:rPr>
                <a:t>Meilleur modèle</a:t>
              </a:r>
            </a:p>
          </p:txBody>
        </p:sp>
      </p:grpSp>
      <p:grpSp>
        <p:nvGrpSpPr>
          <p:cNvPr name="Group 10" id="10"/>
          <p:cNvGrpSpPr/>
          <p:nvPr/>
        </p:nvGrpSpPr>
        <p:grpSpPr>
          <a:xfrm rot="0">
            <a:off x="-230351" y="0"/>
            <a:ext cx="19734114" cy="1951915"/>
            <a:chOff x="0" y="0"/>
            <a:chExt cx="26312152" cy="2602553"/>
          </a:xfrm>
        </p:grpSpPr>
        <p:sp>
          <p:nvSpPr>
            <p:cNvPr name="Freeform 11" id="11"/>
            <p:cNvSpPr/>
            <p:nvPr/>
          </p:nvSpPr>
          <p:spPr>
            <a:xfrm flipH="false" flipV="false" rot="0">
              <a:off x="0" y="0"/>
              <a:ext cx="26312152" cy="2602572"/>
            </a:xfrm>
            <a:custGeom>
              <a:avLst/>
              <a:gdLst/>
              <a:ahLst/>
              <a:cxnLst/>
              <a:rect r="r" b="b" t="t" l="l"/>
              <a:pathLst>
                <a:path h="2602572" w="26312152">
                  <a:moveTo>
                    <a:pt x="0" y="0"/>
                  </a:moveTo>
                  <a:lnTo>
                    <a:pt x="26312152" y="0"/>
                  </a:lnTo>
                  <a:lnTo>
                    <a:pt x="26312152" y="2602572"/>
                  </a:lnTo>
                  <a:lnTo>
                    <a:pt x="0" y="2602572"/>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12" id="12"/>
            <p:cNvSpPr txBox="true"/>
            <p:nvPr/>
          </p:nvSpPr>
          <p:spPr>
            <a:xfrm>
              <a:off x="0" y="0"/>
              <a:ext cx="26312152" cy="2602553"/>
            </a:xfrm>
            <a:prstGeom prst="rect">
              <a:avLst/>
            </a:prstGeom>
          </p:spPr>
          <p:txBody>
            <a:bodyPr anchor="t" rtlCol="false" tIns="50800" lIns="50800" bIns="50800" rIns="50800"/>
            <a:lstStyle/>
            <a:p>
              <a:pPr algn="ctr">
                <a:lnSpc>
                  <a:spcPts val="7452"/>
                </a:lnSpc>
              </a:pPr>
              <a:r>
                <a:rPr lang="en-US" sz="6209">
                  <a:solidFill>
                    <a:srgbClr val="12203A"/>
                  </a:solidFill>
                  <a:latin typeface="Anton"/>
                  <a:ea typeface="Anton"/>
                  <a:cs typeface="Anton"/>
                  <a:sym typeface="Anton"/>
                </a:rPr>
                <a:t>IV. Modélisation et évaluation(3/3)</a:t>
              </a:r>
            </a:p>
          </p:txBody>
        </p:sp>
      </p:grpSp>
      <p:sp>
        <p:nvSpPr>
          <p:cNvPr name="Freeform 13" id="13"/>
          <p:cNvSpPr/>
          <p:nvPr/>
        </p:nvSpPr>
        <p:spPr>
          <a:xfrm flipH="false" flipV="false" rot="0">
            <a:off x="9978404" y="4004248"/>
            <a:ext cx="8309596" cy="4674148"/>
          </a:xfrm>
          <a:custGeom>
            <a:avLst/>
            <a:gdLst/>
            <a:ahLst/>
            <a:cxnLst/>
            <a:rect r="r" b="b" t="t" l="l"/>
            <a:pathLst>
              <a:path h="4674148" w="8309596">
                <a:moveTo>
                  <a:pt x="0" y="0"/>
                </a:moveTo>
                <a:lnTo>
                  <a:pt x="8309596" y="0"/>
                </a:lnTo>
                <a:lnTo>
                  <a:pt x="8309596" y="4674148"/>
                </a:lnTo>
                <a:lnTo>
                  <a:pt x="0" y="4674148"/>
                </a:lnTo>
                <a:lnTo>
                  <a:pt x="0" y="0"/>
                </a:lnTo>
                <a:close/>
              </a:path>
            </a:pathLst>
          </a:custGeom>
          <a:blipFill>
            <a:blip r:embed="rId6"/>
            <a:stretch>
              <a:fillRect l="0" t="0" r="0" b="0"/>
            </a:stretch>
          </a:blipFill>
        </p:spPr>
      </p:sp>
      <p:grpSp>
        <p:nvGrpSpPr>
          <p:cNvPr name="Group 14" id="14"/>
          <p:cNvGrpSpPr/>
          <p:nvPr/>
        </p:nvGrpSpPr>
        <p:grpSpPr>
          <a:xfrm rot="0">
            <a:off x="16580926" y="9911029"/>
            <a:ext cx="3642942" cy="356163"/>
            <a:chOff x="0" y="0"/>
            <a:chExt cx="4368800" cy="427128"/>
          </a:xfrm>
        </p:grpSpPr>
        <p:sp>
          <p:nvSpPr>
            <p:cNvPr name="Freeform 15" id="15"/>
            <p:cNvSpPr/>
            <p:nvPr/>
          </p:nvSpPr>
          <p:spPr>
            <a:xfrm flipH="false" flipV="false" rot="0">
              <a:off x="0" y="0"/>
              <a:ext cx="4368800" cy="427128"/>
            </a:xfrm>
            <a:custGeom>
              <a:avLst/>
              <a:gdLst/>
              <a:ahLst/>
              <a:cxnLst/>
              <a:rect r="r" b="b" t="t" l="l"/>
              <a:pathLst>
                <a:path h="427128" w="4368800">
                  <a:moveTo>
                    <a:pt x="0" y="0"/>
                  </a:moveTo>
                  <a:lnTo>
                    <a:pt x="4368800" y="0"/>
                  </a:lnTo>
                  <a:lnTo>
                    <a:pt x="4368800" y="427128"/>
                  </a:lnTo>
                  <a:lnTo>
                    <a:pt x="0" y="427128"/>
                  </a:lnTo>
                  <a:close/>
                </a:path>
              </a:pathLst>
            </a:custGeom>
            <a:solidFill>
              <a:srgbClr val="000000">
                <a:alpha val="0"/>
              </a:srgbClr>
            </a:solidFill>
          </p:spPr>
        </p:sp>
        <p:sp>
          <p:nvSpPr>
            <p:cNvPr name="TextBox 16" id="16"/>
            <p:cNvSpPr txBox="true"/>
            <p:nvPr/>
          </p:nvSpPr>
          <p:spPr>
            <a:xfrm>
              <a:off x="0" y="-38100"/>
              <a:ext cx="4368800" cy="465228"/>
            </a:xfrm>
            <a:prstGeom prst="rect">
              <a:avLst/>
            </a:prstGeom>
          </p:spPr>
          <p:txBody>
            <a:bodyPr anchor="t" rtlCol="false" tIns="0" lIns="0" bIns="0" rIns="0"/>
            <a:lstStyle/>
            <a:p>
              <a:pPr algn="l">
                <a:lnSpc>
                  <a:spcPts val="2160"/>
                </a:lnSpc>
              </a:pPr>
              <a:r>
                <a:rPr lang="en-US" sz="1800">
                  <a:solidFill>
                    <a:srgbClr val="FFFFFF"/>
                  </a:solidFill>
                  <a:latin typeface="Times New Roman"/>
                  <a:ea typeface="Times New Roman"/>
                  <a:cs typeface="Times New Roman"/>
                  <a:sym typeface="Times New Roman"/>
                </a:rPr>
                <a:t>Page 19 sur 22</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28602" y="1585"/>
            <a:ext cx="6630790" cy="3581724"/>
            <a:chOff x="0" y="0"/>
            <a:chExt cx="1746381" cy="943335"/>
          </a:xfrm>
        </p:grpSpPr>
        <p:sp>
          <p:nvSpPr>
            <p:cNvPr name="Freeform 3" id="3"/>
            <p:cNvSpPr/>
            <p:nvPr/>
          </p:nvSpPr>
          <p:spPr>
            <a:xfrm flipH="false" flipV="false" rot="0">
              <a:off x="0" y="0"/>
              <a:ext cx="1746381" cy="943335"/>
            </a:xfrm>
            <a:custGeom>
              <a:avLst/>
              <a:gdLst/>
              <a:ahLst/>
              <a:cxnLst/>
              <a:rect r="r" b="b" t="t" l="l"/>
              <a:pathLst>
                <a:path h="943335" w="1746381">
                  <a:moveTo>
                    <a:pt x="0" y="0"/>
                  </a:moveTo>
                  <a:lnTo>
                    <a:pt x="1746381" y="0"/>
                  </a:lnTo>
                  <a:lnTo>
                    <a:pt x="1746381" y="943335"/>
                  </a:lnTo>
                  <a:lnTo>
                    <a:pt x="0" y="943335"/>
                  </a:lnTo>
                  <a:close/>
                </a:path>
              </a:pathLst>
            </a:custGeom>
            <a:solidFill>
              <a:srgbClr val="EFEFE1"/>
            </a:solidFill>
            <a:ln cap="sq">
              <a:noFill/>
              <a:prstDash val="solid"/>
              <a:miter/>
            </a:ln>
          </p:spPr>
        </p:sp>
        <p:sp>
          <p:nvSpPr>
            <p:cNvPr name="TextBox 4" id="4"/>
            <p:cNvSpPr txBox="true"/>
            <p:nvPr/>
          </p:nvSpPr>
          <p:spPr>
            <a:xfrm>
              <a:off x="0" y="-57150"/>
              <a:ext cx="1746381" cy="1000485"/>
            </a:xfrm>
            <a:prstGeom prst="rect">
              <a:avLst/>
            </a:prstGeom>
          </p:spPr>
          <p:txBody>
            <a:bodyPr anchor="ctr" rtlCol="false" tIns="50800" lIns="50800" bIns="50800" rIns="50800"/>
            <a:lstStyle/>
            <a:p>
              <a:pPr algn="ctr" marL="0" indent="0" lvl="0">
                <a:lnSpc>
                  <a:spcPts val="3500"/>
                </a:lnSpc>
                <a:spcBef>
                  <a:spcPct val="0"/>
                </a:spcBef>
              </a:pPr>
            </a:p>
          </p:txBody>
        </p:sp>
      </p:grpSp>
      <p:sp>
        <p:nvSpPr>
          <p:cNvPr name="Freeform 5" id="5"/>
          <p:cNvSpPr/>
          <p:nvPr/>
        </p:nvSpPr>
        <p:spPr>
          <a:xfrm flipH="false" flipV="false" rot="0">
            <a:off x="-3" y="1941810"/>
            <a:ext cx="18288000" cy="8755244"/>
          </a:xfrm>
          <a:custGeom>
            <a:avLst/>
            <a:gdLst/>
            <a:ahLst/>
            <a:cxnLst/>
            <a:rect r="r" b="b" t="t" l="l"/>
            <a:pathLst>
              <a:path h="8755244" w="18288000">
                <a:moveTo>
                  <a:pt x="0" y="0"/>
                </a:moveTo>
                <a:lnTo>
                  <a:pt x="18288000" y="0"/>
                </a:lnTo>
                <a:lnTo>
                  <a:pt x="18288000" y="8755245"/>
                </a:lnTo>
                <a:lnTo>
                  <a:pt x="0" y="8755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709073" y="284707"/>
            <a:ext cx="4869854" cy="2497430"/>
            <a:chOff x="0" y="0"/>
            <a:chExt cx="12748340" cy="6537791"/>
          </a:xfrm>
        </p:grpSpPr>
        <p:sp>
          <p:nvSpPr>
            <p:cNvPr name="Freeform 7" id="7"/>
            <p:cNvSpPr/>
            <p:nvPr/>
          </p:nvSpPr>
          <p:spPr>
            <a:xfrm flipH="false" flipV="false" rot="0">
              <a:off x="0" y="0"/>
              <a:ext cx="12748340" cy="6537791"/>
            </a:xfrm>
            <a:custGeom>
              <a:avLst/>
              <a:gdLst/>
              <a:ahLst/>
              <a:cxnLst/>
              <a:rect r="r" b="b" t="t" l="l"/>
              <a:pathLst>
                <a:path h="6537791" w="12748340">
                  <a:moveTo>
                    <a:pt x="0" y="0"/>
                  </a:moveTo>
                  <a:lnTo>
                    <a:pt x="12748340" y="0"/>
                  </a:lnTo>
                  <a:lnTo>
                    <a:pt x="12748340" y="6537791"/>
                  </a:lnTo>
                  <a:lnTo>
                    <a:pt x="0" y="6537791"/>
                  </a:lnTo>
                  <a:close/>
                </a:path>
              </a:pathLst>
            </a:custGeom>
            <a:solidFill>
              <a:srgbClr val="000000">
                <a:alpha val="0"/>
              </a:srgbClr>
            </a:solidFill>
          </p:spPr>
        </p:sp>
        <p:sp>
          <p:nvSpPr>
            <p:cNvPr name="TextBox 8" id="8"/>
            <p:cNvSpPr txBox="true"/>
            <p:nvPr/>
          </p:nvSpPr>
          <p:spPr>
            <a:xfrm>
              <a:off x="0" y="-342900"/>
              <a:ext cx="12748340" cy="6880691"/>
            </a:xfrm>
            <a:prstGeom prst="rect">
              <a:avLst/>
            </a:prstGeom>
          </p:spPr>
          <p:txBody>
            <a:bodyPr anchor="t" rtlCol="false" tIns="0" lIns="0" bIns="0" rIns="0"/>
            <a:lstStyle/>
            <a:p>
              <a:pPr algn="l">
                <a:lnSpc>
                  <a:spcPts val="15400"/>
                </a:lnSpc>
              </a:pPr>
              <a:r>
                <a:rPr lang="en-US" sz="9999" spc="749">
                  <a:solidFill>
                    <a:srgbClr val="12203A"/>
                  </a:solidFill>
                  <a:latin typeface="HK Modular"/>
                  <a:ea typeface="HK Modular"/>
                  <a:cs typeface="HK Modular"/>
                  <a:sym typeface="HK Modular"/>
                </a:rPr>
                <a:t>PLAN</a:t>
              </a:r>
            </a:p>
          </p:txBody>
        </p:sp>
      </p:grpSp>
      <p:sp>
        <p:nvSpPr>
          <p:cNvPr name="Freeform 9" id="9"/>
          <p:cNvSpPr/>
          <p:nvPr/>
        </p:nvSpPr>
        <p:spPr>
          <a:xfrm flipH="false" flipV="false" rot="0">
            <a:off x="6216088" y="2010852"/>
            <a:ext cx="5737956" cy="1471398"/>
          </a:xfrm>
          <a:custGeom>
            <a:avLst/>
            <a:gdLst/>
            <a:ahLst/>
            <a:cxnLst/>
            <a:rect r="r" b="b" t="t" l="l"/>
            <a:pathLst>
              <a:path h="1471398" w="5737956">
                <a:moveTo>
                  <a:pt x="0" y="0"/>
                </a:moveTo>
                <a:lnTo>
                  <a:pt x="5737956" y="0"/>
                </a:lnTo>
                <a:lnTo>
                  <a:pt x="5737956" y="1471398"/>
                </a:lnTo>
                <a:lnTo>
                  <a:pt x="0" y="14713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7337560" y="2400664"/>
            <a:ext cx="3217466" cy="762945"/>
            <a:chOff x="0" y="0"/>
            <a:chExt cx="4289955" cy="1017260"/>
          </a:xfrm>
        </p:grpSpPr>
        <p:sp>
          <p:nvSpPr>
            <p:cNvPr name="Freeform 11" id="11"/>
            <p:cNvSpPr/>
            <p:nvPr/>
          </p:nvSpPr>
          <p:spPr>
            <a:xfrm flipH="false" flipV="false" rot="0">
              <a:off x="0" y="0"/>
              <a:ext cx="4289955" cy="1017260"/>
            </a:xfrm>
            <a:custGeom>
              <a:avLst/>
              <a:gdLst/>
              <a:ahLst/>
              <a:cxnLst/>
              <a:rect r="r" b="b" t="t" l="l"/>
              <a:pathLst>
                <a:path h="1017260" w="4289955">
                  <a:moveTo>
                    <a:pt x="0" y="0"/>
                  </a:moveTo>
                  <a:lnTo>
                    <a:pt x="4289955" y="0"/>
                  </a:lnTo>
                  <a:lnTo>
                    <a:pt x="4289955" y="1017260"/>
                  </a:lnTo>
                  <a:lnTo>
                    <a:pt x="0" y="1017260"/>
                  </a:lnTo>
                  <a:close/>
                </a:path>
              </a:pathLst>
            </a:custGeom>
            <a:solidFill>
              <a:srgbClr val="000000">
                <a:alpha val="0"/>
              </a:srgbClr>
            </a:solidFill>
          </p:spPr>
        </p:sp>
        <p:sp>
          <p:nvSpPr>
            <p:cNvPr name="TextBox 12" id="12"/>
            <p:cNvSpPr txBox="true"/>
            <p:nvPr/>
          </p:nvSpPr>
          <p:spPr>
            <a:xfrm>
              <a:off x="0" y="-133350"/>
              <a:ext cx="4289955" cy="1150610"/>
            </a:xfrm>
            <a:prstGeom prst="rect">
              <a:avLst/>
            </a:prstGeom>
          </p:spPr>
          <p:txBody>
            <a:bodyPr anchor="t" rtlCol="false" tIns="0" lIns="0" bIns="0" rIns="0"/>
            <a:lstStyle/>
            <a:p>
              <a:pPr algn="ctr">
                <a:lnSpc>
                  <a:spcPts val="4760"/>
                </a:lnSpc>
              </a:pPr>
              <a:r>
                <a:rPr lang="en-US" sz="3399" b="true">
                  <a:solidFill>
                    <a:srgbClr val="000000"/>
                  </a:solidFill>
                  <a:latin typeface="Times New Roman Bold"/>
                  <a:ea typeface="Times New Roman Bold"/>
                  <a:cs typeface="Times New Roman Bold"/>
                  <a:sym typeface="Times New Roman Bold"/>
                </a:rPr>
                <a:t>Introduction</a:t>
              </a:r>
            </a:p>
          </p:txBody>
        </p:sp>
      </p:grpSp>
      <p:sp>
        <p:nvSpPr>
          <p:cNvPr name="Freeform 13" id="13"/>
          <p:cNvSpPr/>
          <p:nvPr/>
        </p:nvSpPr>
        <p:spPr>
          <a:xfrm flipH="false" flipV="false" rot="0">
            <a:off x="-99604" y="5842515"/>
            <a:ext cx="7053744" cy="1808808"/>
          </a:xfrm>
          <a:custGeom>
            <a:avLst/>
            <a:gdLst/>
            <a:ahLst/>
            <a:cxnLst/>
            <a:rect r="r" b="b" t="t" l="l"/>
            <a:pathLst>
              <a:path h="1808808" w="7053744">
                <a:moveTo>
                  <a:pt x="0" y="0"/>
                </a:moveTo>
                <a:lnTo>
                  <a:pt x="7053744" y="0"/>
                </a:lnTo>
                <a:lnTo>
                  <a:pt x="7053744" y="1808808"/>
                </a:lnTo>
                <a:lnTo>
                  <a:pt x="0" y="18088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77778" y="6390778"/>
            <a:ext cx="5072360" cy="762945"/>
            <a:chOff x="0" y="0"/>
            <a:chExt cx="6763147" cy="1017260"/>
          </a:xfrm>
        </p:grpSpPr>
        <p:sp>
          <p:nvSpPr>
            <p:cNvPr name="Freeform 15" id="15"/>
            <p:cNvSpPr/>
            <p:nvPr/>
          </p:nvSpPr>
          <p:spPr>
            <a:xfrm flipH="false" flipV="false" rot="0">
              <a:off x="0" y="0"/>
              <a:ext cx="6763147" cy="1017260"/>
            </a:xfrm>
            <a:custGeom>
              <a:avLst/>
              <a:gdLst/>
              <a:ahLst/>
              <a:cxnLst/>
              <a:rect r="r" b="b" t="t" l="l"/>
              <a:pathLst>
                <a:path h="1017260" w="6763147">
                  <a:moveTo>
                    <a:pt x="0" y="0"/>
                  </a:moveTo>
                  <a:lnTo>
                    <a:pt x="6763147" y="0"/>
                  </a:lnTo>
                  <a:lnTo>
                    <a:pt x="6763147" y="1017260"/>
                  </a:lnTo>
                  <a:lnTo>
                    <a:pt x="0" y="1017260"/>
                  </a:lnTo>
                  <a:close/>
                </a:path>
              </a:pathLst>
            </a:custGeom>
            <a:solidFill>
              <a:srgbClr val="000000">
                <a:alpha val="0"/>
              </a:srgbClr>
            </a:solidFill>
          </p:spPr>
        </p:sp>
        <p:sp>
          <p:nvSpPr>
            <p:cNvPr name="TextBox 16" id="16"/>
            <p:cNvSpPr txBox="true"/>
            <p:nvPr/>
          </p:nvSpPr>
          <p:spPr>
            <a:xfrm>
              <a:off x="0" y="-133350"/>
              <a:ext cx="6763147" cy="1150610"/>
            </a:xfrm>
            <a:prstGeom prst="rect">
              <a:avLst/>
            </a:prstGeom>
          </p:spPr>
          <p:txBody>
            <a:bodyPr anchor="t" rtlCol="false" tIns="0" lIns="0" bIns="0" rIns="0"/>
            <a:lstStyle/>
            <a:p>
              <a:pPr algn="ctr">
                <a:lnSpc>
                  <a:spcPts val="4760"/>
                </a:lnSpc>
              </a:pPr>
              <a:r>
                <a:rPr lang="en-US" sz="3399" b="true">
                  <a:solidFill>
                    <a:srgbClr val="000000"/>
                  </a:solidFill>
                  <a:latin typeface="Times New Roman Bold"/>
                  <a:ea typeface="Times New Roman Bold"/>
                  <a:cs typeface="Times New Roman Bold"/>
                  <a:sym typeface="Times New Roman Bold"/>
                </a:rPr>
                <a:t>II. Base de données</a:t>
              </a:r>
            </a:p>
          </p:txBody>
        </p:sp>
      </p:grpSp>
      <p:sp>
        <p:nvSpPr>
          <p:cNvPr name="Freeform 17" id="17"/>
          <p:cNvSpPr/>
          <p:nvPr/>
        </p:nvSpPr>
        <p:spPr>
          <a:xfrm flipH="false" flipV="false" rot="0">
            <a:off x="-246760" y="7973237"/>
            <a:ext cx="7200900" cy="1686164"/>
          </a:xfrm>
          <a:custGeom>
            <a:avLst/>
            <a:gdLst/>
            <a:ahLst/>
            <a:cxnLst/>
            <a:rect r="r" b="b" t="t" l="l"/>
            <a:pathLst>
              <a:path h="1686164" w="7200900">
                <a:moveTo>
                  <a:pt x="0" y="0"/>
                </a:moveTo>
                <a:lnTo>
                  <a:pt x="7200900" y="0"/>
                </a:lnTo>
                <a:lnTo>
                  <a:pt x="7200900" y="1686164"/>
                </a:lnTo>
                <a:lnTo>
                  <a:pt x="0" y="16861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8" id="18"/>
          <p:cNvGrpSpPr/>
          <p:nvPr/>
        </p:nvGrpSpPr>
        <p:grpSpPr>
          <a:xfrm rot="0">
            <a:off x="-510626" y="8182671"/>
            <a:ext cx="6449169" cy="1510542"/>
            <a:chOff x="0" y="0"/>
            <a:chExt cx="8598891" cy="2014056"/>
          </a:xfrm>
        </p:grpSpPr>
        <p:sp>
          <p:nvSpPr>
            <p:cNvPr name="Freeform 19" id="19"/>
            <p:cNvSpPr/>
            <p:nvPr/>
          </p:nvSpPr>
          <p:spPr>
            <a:xfrm flipH="false" flipV="false" rot="0">
              <a:off x="0" y="0"/>
              <a:ext cx="8598891" cy="2014056"/>
            </a:xfrm>
            <a:custGeom>
              <a:avLst/>
              <a:gdLst/>
              <a:ahLst/>
              <a:cxnLst/>
              <a:rect r="r" b="b" t="t" l="l"/>
              <a:pathLst>
                <a:path h="2014056" w="8598891">
                  <a:moveTo>
                    <a:pt x="0" y="0"/>
                  </a:moveTo>
                  <a:lnTo>
                    <a:pt x="8598891" y="0"/>
                  </a:lnTo>
                  <a:lnTo>
                    <a:pt x="8598891" y="2014056"/>
                  </a:lnTo>
                  <a:lnTo>
                    <a:pt x="0" y="2014056"/>
                  </a:lnTo>
                  <a:close/>
                </a:path>
              </a:pathLst>
            </a:custGeom>
            <a:solidFill>
              <a:srgbClr val="000000">
                <a:alpha val="0"/>
              </a:srgbClr>
            </a:solidFill>
          </p:spPr>
        </p:sp>
        <p:sp>
          <p:nvSpPr>
            <p:cNvPr name="TextBox 20" id="20"/>
            <p:cNvSpPr txBox="true"/>
            <p:nvPr/>
          </p:nvSpPr>
          <p:spPr>
            <a:xfrm>
              <a:off x="0" y="-219075"/>
              <a:ext cx="8598891" cy="2233131"/>
            </a:xfrm>
            <a:prstGeom prst="rect">
              <a:avLst/>
            </a:prstGeom>
          </p:spPr>
          <p:txBody>
            <a:bodyPr anchor="t" rtlCol="false" tIns="0" lIns="0" bIns="0" rIns="0"/>
            <a:lstStyle/>
            <a:p>
              <a:pPr algn="ctr">
                <a:lnSpc>
                  <a:spcPts val="5635"/>
                </a:lnSpc>
              </a:pPr>
              <a:r>
                <a:rPr lang="en-US" sz="3400" b="true">
                  <a:solidFill>
                    <a:srgbClr val="000000"/>
                  </a:solidFill>
                  <a:latin typeface="Times New Roman Bold"/>
                  <a:ea typeface="Times New Roman Bold"/>
                  <a:cs typeface="Times New Roman Bold"/>
                  <a:sym typeface="Times New Roman Bold"/>
                </a:rPr>
                <a:t>III. Prétraitement et rééchantillonnage</a:t>
              </a:r>
            </a:p>
          </p:txBody>
        </p:sp>
      </p:grpSp>
      <p:grpSp>
        <p:nvGrpSpPr>
          <p:cNvPr name="Group 21" id="21"/>
          <p:cNvGrpSpPr/>
          <p:nvPr/>
        </p:nvGrpSpPr>
        <p:grpSpPr>
          <a:xfrm rot="0">
            <a:off x="11149975" y="3553421"/>
            <a:ext cx="7236461" cy="1838696"/>
            <a:chOff x="0" y="0"/>
            <a:chExt cx="9648615" cy="2451595"/>
          </a:xfrm>
        </p:grpSpPr>
        <p:sp>
          <p:nvSpPr>
            <p:cNvPr name="Freeform 22" id="22"/>
            <p:cNvSpPr/>
            <p:nvPr/>
          </p:nvSpPr>
          <p:spPr>
            <a:xfrm flipH="false" flipV="false" rot="0">
              <a:off x="0" y="0"/>
              <a:ext cx="9549007" cy="2451595"/>
            </a:xfrm>
            <a:custGeom>
              <a:avLst/>
              <a:gdLst/>
              <a:ahLst/>
              <a:cxnLst/>
              <a:rect r="r" b="b" t="t" l="l"/>
              <a:pathLst>
                <a:path h="2451595" w="9549007">
                  <a:moveTo>
                    <a:pt x="0" y="0"/>
                  </a:moveTo>
                  <a:lnTo>
                    <a:pt x="9549007" y="0"/>
                  </a:lnTo>
                  <a:lnTo>
                    <a:pt x="9549007" y="2451595"/>
                  </a:lnTo>
                  <a:lnTo>
                    <a:pt x="0" y="24515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3" id="23"/>
            <p:cNvGrpSpPr/>
            <p:nvPr/>
          </p:nvGrpSpPr>
          <p:grpSpPr>
            <a:xfrm rot="0">
              <a:off x="99608" y="942377"/>
              <a:ext cx="9549007" cy="886081"/>
              <a:chOff x="0" y="0"/>
              <a:chExt cx="9404992" cy="872717"/>
            </a:xfrm>
          </p:grpSpPr>
          <p:sp>
            <p:nvSpPr>
              <p:cNvPr name="Freeform 24" id="24"/>
              <p:cNvSpPr/>
              <p:nvPr/>
            </p:nvSpPr>
            <p:spPr>
              <a:xfrm flipH="false" flipV="false" rot="0">
                <a:off x="0" y="0"/>
                <a:ext cx="9404992" cy="872717"/>
              </a:xfrm>
              <a:custGeom>
                <a:avLst/>
                <a:gdLst/>
                <a:ahLst/>
                <a:cxnLst/>
                <a:rect r="r" b="b" t="t" l="l"/>
                <a:pathLst>
                  <a:path h="872717" w="9404992">
                    <a:moveTo>
                      <a:pt x="0" y="0"/>
                    </a:moveTo>
                    <a:lnTo>
                      <a:pt x="9404992" y="0"/>
                    </a:lnTo>
                    <a:lnTo>
                      <a:pt x="9404992" y="872717"/>
                    </a:lnTo>
                    <a:lnTo>
                      <a:pt x="0" y="872717"/>
                    </a:lnTo>
                    <a:close/>
                  </a:path>
                </a:pathLst>
              </a:custGeom>
              <a:solidFill>
                <a:srgbClr val="000000">
                  <a:alpha val="0"/>
                </a:srgbClr>
              </a:solidFill>
            </p:spPr>
          </p:sp>
          <p:sp>
            <p:nvSpPr>
              <p:cNvPr name="TextBox 25" id="25"/>
              <p:cNvSpPr txBox="true"/>
              <p:nvPr/>
            </p:nvSpPr>
            <p:spPr>
              <a:xfrm>
                <a:off x="0" y="-133350"/>
                <a:ext cx="9404992" cy="1006067"/>
              </a:xfrm>
              <a:prstGeom prst="rect">
                <a:avLst/>
              </a:prstGeom>
            </p:spPr>
            <p:txBody>
              <a:bodyPr anchor="t" rtlCol="false" tIns="0" lIns="0" bIns="0" rIns="0"/>
              <a:lstStyle/>
              <a:p>
                <a:pPr algn="ctr">
                  <a:lnSpc>
                    <a:spcPts val="4760"/>
                  </a:lnSpc>
                </a:pPr>
                <a:r>
                  <a:rPr lang="en-US" sz="3399" b="true">
                    <a:solidFill>
                      <a:srgbClr val="000000"/>
                    </a:solidFill>
                    <a:latin typeface="Times New Roman Bold"/>
                    <a:ea typeface="Times New Roman Bold"/>
                    <a:cs typeface="Times New Roman Bold"/>
                    <a:sym typeface="Times New Roman Bold"/>
                  </a:rPr>
                  <a:t>IV. Modélisation et évaluation</a:t>
                </a:r>
              </a:p>
            </p:txBody>
          </p:sp>
        </p:grpSp>
      </p:grpSp>
      <p:sp>
        <p:nvSpPr>
          <p:cNvPr name="Freeform 26" id="26"/>
          <p:cNvSpPr/>
          <p:nvPr/>
        </p:nvSpPr>
        <p:spPr>
          <a:xfrm flipH="false" flipV="false" rot="0">
            <a:off x="11243955" y="5860654"/>
            <a:ext cx="7048501" cy="1716598"/>
          </a:xfrm>
          <a:custGeom>
            <a:avLst/>
            <a:gdLst/>
            <a:ahLst/>
            <a:cxnLst/>
            <a:rect r="r" b="b" t="t" l="l"/>
            <a:pathLst>
              <a:path h="1716598" w="7048501">
                <a:moveTo>
                  <a:pt x="0" y="0"/>
                </a:moveTo>
                <a:lnTo>
                  <a:pt x="7048501" y="0"/>
                </a:lnTo>
                <a:lnTo>
                  <a:pt x="7048501" y="1716598"/>
                </a:lnTo>
                <a:lnTo>
                  <a:pt x="0" y="17165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7" id="27"/>
          <p:cNvGrpSpPr/>
          <p:nvPr/>
        </p:nvGrpSpPr>
        <p:grpSpPr>
          <a:xfrm rot="0">
            <a:off x="11507950" y="6390778"/>
            <a:ext cx="6520511" cy="658345"/>
            <a:chOff x="0" y="0"/>
            <a:chExt cx="8694015" cy="877794"/>
          </a:xfrm>
        </p:grpSpPr>
        <p:sp>
          <p:nvSpPr>
            <p:cNvPr name="Freeform 28" id="28"/>
            <p:cNvSpPr/>
            <p:nvPr/>
          </p:nvSpPr>
          <p:spPr>
            <a:xfrm flipH="false" flipV="false" rot="0">
              <a:off x="0" y="0"/>
              <a:ext cx="8694015" cy="877794"/>
            </a:xfrm>
            <a:custGeom>
              <a:avLst/>
              <a:gdLst/>
              <a:ahLst/>
              <a:cxnLst/>
              <a:rect r="r" b="b" t="t" l="l"/>
              <a:pathLst>
                <a:path h="877794" w="8694015">
                  <a:moveTo>
                    <a:pt x="0" y="0"/>
                  </a:moveTo>
                  <a:lnTo>
                    <a:pt x="8694015" y="0"/>
                  </a:lnTo>
                  <a:lnTo>
                    <a:pt x="8694015" y="877794"/>
                  </a:lnTo>
                  <a:lnTo>
                    <a:pt x="0" y="877794"/>
                  </a:lnTo>
                  <a:close/>
                </a:path>
              </a:pathLst>
            </a:custGeom>
            <a:solidFill>
              <a:srgbClr val="000000">
                <a:alpha val="0"/>
              </a:srgbClr>
            </a:solidFill>
          </p:spPr>
        </p:sp>
        <p:sp>
          <p:nvSpPr>
            <p:cNvPr name="TextBox 29" id="29"/>
            <p:cNvSpPr txBox="true"/>
            <p:nvPr/>
          </p:nvSpPr>
          <p:spPr>
            <a:xfrm>
              <a:off x="0" y="-133350"/>
              <a:ext cx="8694015" cy="1011144"/>
            </a:xfrm>
            <a:prstGeom prst="rect">
              <a:avLst/>
            </a:prstGeom>
          </p:spPr>
          <p:txBody>
            <a:bodyPr anchor="t" rtlCol="false" tIns="0" lIns="0" bIns="0" rIns="0"/>
            <a:lstStyle/>
            <a:p>
              <a:pPr algn="ctr">
                <a:lnSpc>
                  <a:spcPts val="4760"/>
                </a:lnSpc>
              </a:pPr>
              <a:r>
                <a:rPr lang="en-US" sz="3400" b="true">
                  <a:solidFill>
                    <a:srgbClr val="000000"/>
                  </a:solidFill>
                  <a:latin typeface="Times New Roman Bold"/>
                  <a:ea typeface="Times New Roman Bold"/>
                  <a:cs typeface="Times New Roman Bold"/>
                  <a:sym typeface="Times New Roman Bold"/>
                </a:rPr>
                <a:t>V. Contraintes et perspectives</a:t>
              </a:r>
            </a:p>
          </p:txBody>
        </p:sp>
      </p:grpSp>
      <p:sp>
        <p:nvSpPr>
          <p:cNvPr name="Freeform 30" id="30"/>
          <p:cNvSpPr/>
          <p:nvPr/>
        </p:nvSpPr>
        <p:spPr>
          <a:xfrm flipH="false" flipV="false" rot="0">
            <a:off x="11258044" y="8043977"/>
            <a:ext cx="7034412" cy="1574874"/>
          </a:xfrm>
          <a:custGeom>
            <a:avLst/>
            <a:gdLst/>
            <a:ahLst/>
            <a:cxnLst/>
            <a:rect r="r" b="b" t="t" l="l"/>
            <a:pathLst>
              <a:path h="1574874" w="7034412">
                <a:moveTo>
                  <a:pt x="0" y="0"/>
                </a:moveTo>
                <a:lnTo>
                  <a:pt x="7034412" y="0"/>
                </a:lnTo>
                <a:lnTo>
                  <a:pt x="7034412" y="1574874"/>
                </a:lnTo>
                <a:lnTo>
                  <a:pt x="0" y="157487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31" id="31"/>
          <p:cNvGrpSpPr/>
          <p:nvPr/>
        </p:nvGrpSpPr>
        <p:grpSpPr>
          <a:xfrm rot="0">
            <a:off x="11149975" y="8577377"/>
            <a:ext cx="3978930" cy="913731"/>
            <a:chOff x="0" y="0"/>
            <a:chExt cx="4459287" cy="1024041"/>
          </a:xfrm>
        </p:grpSpPr>
        <p:sp>
          <p:nvSpPr>
            <p:cNvPr name="Freeform 32" id="32"/>
            <p:cNvSpPr/>
            <p:nvPr/>
          </p:nvSpPr>
          <p:spPr>
            <a:xfrm flipH="false" flipV="false" rot="0">
              <a:off x="0" y="0"/>
              <a:ext cx="4459287" cy="1024041"/>
            </a:xfrm>
            <a:custGeom>
              <a:avLst/>
              <a:gdLst/>
              <a:ahLst/>
              <a:cxnLst/>
              <a:rect r="r" b="b" t="t" l="l"/>
              <a:pathLst>
                <a:path h="1024041" w="4459287">
                  <a:moveTo>
                    <a:pt x="0" y="0"/>
                  </a:moveTo>
                  <a:lnTo>
                    <a:pt x="4459287" y="0"/>
                  </a:lnTo>
                  <a:lnTo>
                    <a:pt x="4459287" y="1024041"/>
                  </a:lnTo>
                  <a:lnTo>
                    <a:pt x="0" y="1024041"/>
                  </a:lnTo>
                  <a:close/>
                </a:path>
              </a:pathLst>
            </a:custGeom>
            <a:solidFill>
              <a:srgbClr val="000000">
                <a:alpha val="0"/>
              </a:srgbClr>
            </a:solidFill>
          </p:spPr>
        </p:sp>
        <p:sp>
          <p:nvSpPr>
            <p:cNvPr name="TextBox 33" id="33"/>
            <p:cNvSpPr txBox="true"/>
            <p:nvPr/>
          </p:nvSpPr>
          <p:spPr>
            <a:xfrm>
              <a:off x="0" y="-133350"/>
              <a:ext cx="4459287" cy="1157391"/>
            </a:xfrm>
            <a:prstGeom prst="rect">
              <a:avLst/>
            </a:prstGeom>
          </p:spPr>
          <p:txBody>
            <a:bodyPr anchor="t" rtlCol="false" tIns="0" lIns="0" bIns="0" rIns="0"/>
            <a:lstStyle/>
            <a:p>
              <a:pPr algn="ctr">
                <a:lnSpc>
                  <a:spcPts val="4760"/>
                </a:lnSpc>
              </a:pPr>
              <a:r>
                <a:rPr lang="en-US" sz="3400" b="true">
                  <a:solidFill>
                    <a:srgbClr val="000000"/>
                  </a:solidFill>
                  <a:latin typeface="Times New Roman Bold"/>
                  <a:ea typeface="Times New Roman Bold"/>
                  <a:cs typeface="Times New Roman Bold"/>
                  <a:sym typeface="Times New Roman Bold"/>
                </a:rPr>
                <a:t>Conclusion</a:t>
              </a:r>
            </a:p>
          </p:txBody>
        </p:sp>
      </p:grpSp>
      <p:grpSp>
        <p:nvGrpSpPr>
          <p:cNvPr name="Group 34" id="34"/>
          <p:cNvGrpSpPr/>
          <p:nvPr/>
        </p:nvGrpSpPr>
        <p:grpSpPr>
          <a:xfrm rot="0">
            <a:off x="16549003" y="9941141"/>
            <a:ext cx="3674865" cy="345859"/>
            <a:chOff x="0" y="0"/>
            <a:chExt cx="4368800" cy="411169"/>
          </a:xfrm>
        </p:grpSpPr>
        <p:sp>
          <p:nvSpPr>
            <p:cNvPr name="Freeform 35" id="35"/>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36" id="36"/>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FFFFFF"/>
                  </a:solidFill>
                  <a:latin typeface="Times New Roman"/>
                  <a:ea typeface="Times New Roman"/>
                  <a:cs typeface="Times New Roman"/>
                  <a:sym typeface="Times New Roman"/>
                </a:rPr>
                <a:t>Page 02 sur 22</a:t>
              </a:r>
            </a:p>
          </p:txBody>
        </p:sp>
      </p:grpSp>
      <p:sp>
        <p:nvSpPr>
          <p:cNvPr name="Freeform 37" id="37"/>
          <p:cNvSpPr/>
          <p:nvPr/>
        </p:nvSpPr>
        <p:spPr>
          <a:xfrm flipH="false" flipV="false" rot="0">
            <a:off x="-99604" y="3583310"/>
            <a:ext cx="7053744" cy="1808808"/>
          </a:xfrm>
          <a:custGeom>
            <a:avLst/>
            <a:gdLst/>
            <a:ahLst/>
            <a:cxnLst/>
            <a:rect r="r" b="b" t="t" l="l"/>
            <a:pathLst>
              <a:path h="1808808" w="7053744">
                <a:moveTo>
                  <a:pt x="0" y="0"/>
                </a:moveTo>
                <a:lnTo>
                  <a:pt x="7053744" y="0"/>
                </a:lnTo>
                <a:lnTo>
                  <a:pt x="7053744" y="1808808"/>
                </a:lnTo>
                <a:lnTo>
                  <a:pt x="0" y="18088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8" id="38"/>
          <p:cNvGrpSpPr/>
          <p:nvPr/>
        </p:nvGrpSpPr>
        <p:grpSpPr>
          <a:xfrm rot="0">
            <a:off x="60382" y="4222615"/>
            <a:ext cx="6586616" cy="920885"/>
            <a:chOff x="0" y="0"/>
            <a:chExt cx="8782155" cy="1227846"/>
          </a:xfrm>
        </p:grpSpPr>
        <p:sp>
          <p:nvSpPr>
            <p:cNvPr name="Freeform 39" id="39"/>
            <p:cNvSpPr/>
            <p:nvPr/>
          </p:nvSpPr>
          <p:spPr>
            <a:xfrm flipH="false" flipV="false" rot="0">
              <a:off x="0" y="0"/>
              <a:ext cx="8782155" cy="1227846"/>
            </a:xfrm>
            <a:custGeom>
              <a:avLst/>
              <a:gdLst/>
              <a:ahLst/>
              <a:cxnLst/>
              <a:rect r="r" b="b" t="t" l="l"/>
              <a:pathLst>
                <a:path h="1227846" w="8782155">
                  <a:moveTo>
                    <a:pt x="0" y="0"/>
                  </a:moveTo>
                  <a:lnTo>
                    <a:pt x="8782155" y="0"/>
                  </a:lnTo>
                  <a:lnTo>
                    <a:pt x="8782155" y="1227846"/>
                  </a:lnTo>
                  <a:lnTo>
                    <a:pt x="0" y="1227846"/>
                  </a:lnTo>
                  <a:close/>
                </a:path>
              </a:pathLst>
            </a:custGeom>
            <a:solidFill>
              <a:srgbClr val="000000">
                <a:alpha val="0"/>
              </a:srgbClr>
            </a:solidFill>
          </p:spPr>
        </p:sp>
        <p:sp>
          <p:nvSpPr>
            <p:cNvPr name="TextBox 40" id="40"/>
            <p:cNvSpPr txBox="true"/>
            <p:nvPr/>
          </p:nvSpPr>
          <p:spPr>
            <a:xfrm>
              <a:off x="0" y="-133350"/>
              <a:ext cx="8782155" cy="1361196"/>
            </a:xfrm>
            <a:prstGeom prst="rect">
              <a:avLst/>
            </a:prstGeom>
          </p:spPr>
          <p:txBody>
            <a:bodyPr anchor="t" rtlCol="false" tIns="0" lIns="0" bIns="0" rIns="0"/>
            <a:lstStyle/>
            <a:p>
              <a:pPr algn="ctr">
                <a:lnSpc>
                  <a:spcPts val="4760"/>
                </a:lnSpc>
              </a:pPr>
              <a:r>
                <a:rPr lang="en-US" sz="3399" b="true">
                  <a:solidFill>
                    <a:srgbClr val="000000"/>
                  </a:solidFill>
                  <a:latin typeface="Times New Roman Bold"/>
                  <a:ea typeface="Times New Roman Bold"/>
                  <a:cs typeface="Times New Roman Bold"/>
                  <a:sym typeface="Times New Roman Bold"/>
                </a:rPr>
                <a:t>I. Contexte et motivation</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1000" y="2597529"/>
            <a:ext cx="22267944" cy="6768721"/>
          </a:xfrm>
          <a:custGeom>
            <a:avLst/>
            <a:gdLst/>
            <a:ahLst/>
            <a:cxnLst/>
            <a:rect r="r" b="b" t="t" l="l"/>
            <a:pathLst>
              <a:path h="6768721" w="22267944">
                <a:moveTo>
                  <a:pt x="0" y="0"/>
                </a:moveTo>
                <a:lnTo>
                  <a:pt x="22267944" y="0"/>
                </a:lnTo>
                <a:lnTo>
                  <a:pt x="22267944" y="6768721"/>
                </a:lnTo>
                <a:lnTo>
                  <a:pt x="0" y="6768721"/>
                </a:lnTo>
                <a:lnTo>
                  <a:pt x="0" y="0"/>
                </a:lnTo>
                <a:close/>
              </a:path>
            </a:pathLst>
          </a:custGeom>
          <a:blipFill>
            <a:blip r:embed="rId2">
              <a:extLst>
                <a:ext uri="{96DAC541-7B7A-43D3-8B79-37D633B846F1}">
                  <asvg:svgBlip xmlns:asvg="http://schemas.microsoft.com/office/drawing/2016/SVG/main" r:embed="rId3"/>
                </a:ext>
              </a:extLst>
            </a:blip>
            <a:stretch>
              <a:fillRect l="-41435" t="0" r="-36778" b="-4720"/>
            </a:stretch>
          </a:blipFill>
        </p:spPr>
      </p:sp>
      <p:grpSp>
        <p:nvGrpSpPr>
          <p:cNvPr name="Group 3" id="3"/>
          <p:cNvGrpSpPr/>
          <p:nvPr/>
        </p:nvGrpSpPr>
        <p:grpSpPr>
          <a:xfrm rot="0">
            <a:off x="1878300" y="3457803"/>
            <a:ext cx="14531400" cy="5398220"/>
            <a:chOff x="0" y="0"/>
            <a:chExt cx="19375200" cy="7197626"/>
          </a:xfrm>
        </p:grpSpPr>
        <p:sp>
          <p:nvSpPr>
            <p:cNvPr name="Freeform 4" id="4"/>
            <p:cNvSpPr/>
            <p:nvPr/>
          </p:nvSpPr>
          <p:spPr>
            <a:xfrm flipH="false" flipV="false" rot="0">
              <a:off x="0" y="0"/>
              <a:ext cx="19375200" cy="7197627"/>
            </a:xfrm>
            <a:custGeom>
              <a:avLst/>
              <a:gdLst/>
              <a:ahLst/>
              <a:cxnLst/>
              <a:rect r="r" b="b" t="t" l="l"/>
              <a:pathLst>
                <a:path h="7197627" w="19375200">
                  <a:moveTo>
                    <a:pt x="0" y="0"/>
                  </a:moveTo>
                  <a:lnTo>
                    <a:pt x="19375200" y="0"/>
                  </a:lnTo>
                  <a:lnTo>
                    <a:pt x="19375200" y="7197627"/>
                  </a:lnTo>
                  <a:lnTo>
                    <a:pt x="0" y="7197627"/>
                  </a:lnTo>
                  <a:close/>
                </a:path>
              </a:pathLst>
            </a:custGeom>
            <a:solidFill>
              <a:srgbClr val="000000">
                <a:alpha val="0"/>
              </a:srgbClr>
            </a:solidFill>
          </p:spPr>
        </p:sp>
        <p:sp>
          <p:nvSpPr>
            <p:cNvPr name="TextBox 5" id="5"/>
            <p:cNvSpPr txBox="true"/>
            <p:nvPr/>
          </p:nvSpPr>
          <p:spPr>
            <a:xfrm>
              <a:off x="0" y="-95250"/>
              <a:ext cx="19375200" cy="7292876"/>
            </a:xfrm>
            <a:prstGeom prst="rect">
              <a:avLst/>
            </a:prstGeom>
          </p:spPr>
          <p:txBody>
            <a:bodyPr anchor="t" rtlCol="false" tIns="0" lIns="0" bIns="0" rIns="0"/>
            <a:lstStyle/>
            <a:p>
              <a:pPr algn="l" marL="647700" indent="-323850" lvl="1">
                <a:lnSpc>
                  <a:spcPts val="3900"/>
                </a:lnSpc>
                <a:buFont typeface="Arial"/>
                <a:buChar char="•"/>
              </a:pPr>
              <a:r>
                <a:rPr lang="en-US" sz="3000" spc="227">
                  <a:solidFill>
                    <a:srgbClr val="11308C"/>
                  </a:solidFill>
                  <a:latin typeface="Times New Roman"/>
                  <a:ea typeface="Times New Roman"/>
                  <a:cs typeface="Times New Roman"/>
                  <a:sym typeface="Times New Roman"/>
                </a:rPr>
                <a:t>Temps de calcul (SMOTE sur grand jeu de données, KNN imputer)</a:t>
              </a:r>
            </a:p>
            <a:p>
              <a:pPr algn="l">
                <a:lnSpc>
                  <a:spcPts val="3900"/>
                </a:lnSpc>
              </a:pPr>
            </a:p>
            <a:p>
              <a:pPr algn="l">
                <a:lnSpc>
                  <a:spcPts val="3900"/>
                </a:lnSpc>
              </a:pPr>
            </a:p>
            <a:p>
              <a:pPr algn="l" marL="647700" indent="-323850" lvl="1">
                <a:lnSpc>
                  <a:spcPts val="3900"/>
                </a:lnSpc>
                <a:buFont typeface="Arial"/>
                <a:buChar char="•"/>
              </a:pPr>
              <a:r>
                <a:rPr lang="en-US" sz="3000" spc="225">
                  <a:solidFill>
                    <a:srgbClr val="11308C"/>
                  </a:solidFill>
                  <a:latin typeface="Times New Roman"/>
                  <a:ea typeface="Times New Roman"/>
                  <a:cs typeface="Times New Roman"/>
                  <a:sym typeface="Times New Roman"/>
                </a:rPr>
                <a:t> Données pseudonymisées: </a:t>
              </a:r>
              <a:r>
                <a:rPr lang="en-US" sz="3000" spc="225">
                  <a:solidFill>
                    <a:srgbClr val="11308C"/>
                  </a:solidFill>
                  <a:latin typeface="Times New Roman"/>
                  <a:ea typeface="Times New Roman"/>
                  <a:cs typeface="Times New Roman"/>
                  <a:sym typeface="Times New Roman"/>
                </a:rPr>
                <a:t>Les variables sont codées de manière anonyme (ex : V1, V2, id_12, C1, D7, M3…), sans description.</a:t>
              </a:r>
            </a:p>
            <a:p>
              <a:pPr algn="l" marL="647700" indent="-323850" lvl="1">
                <a:lnSpc>
                  <a:spcPts val="3900"/>
                </a:lnSpc>
                <a:buFont typeface="Arial"/>
                <a:buChar char="•"/>
              </a:pPr>
              <a:r>
                <a:rPr lang="en-US" sz="3000" spc="227">
                  <a:solidFill>
                    <a:srgbClr val="11308C"/>
                  </a:solidFill>
                  <a:latin typeface="Times New Roman"/>
                  <a:ea typeface="Times New Roman"/>
                  <a:cs typeface="Times New Roman"/>
                  <a:sym typeface="Times New Roman"/>
                </a:rPr>
                <a:t>Conséquence : Difficile de comprendre le sens des variables donc implique une limitation dans l’interprétabilité du modèle.</a:t>
              </a:r>
            </a:p>
            <a:p>
              <a:pPr algn="l">
                <a:lnSpc>
                  <a:spcPts val="3900"/>
                </a:lnSpc>
              </a:pPr>
            </a:p>
            <a:p>
              <a:pPr algn="l" marL="647700" indent="-323850" lvl="1">
                <a:lnSpc>
                  <a:spcPts val="3900"/>
                </a:lnSpc>
                <a:buFont typeface="Arial"/>
                <a:buChar char="•"/>
              </a:pPr>
              <a:r>
                <a:rPr lang="en-US" sz="3000" spc="227">
                  <a:solidFill>
                    <a:srgbClr val="11308C"/>
                  </a:solidFill>
                  <a:latin typeface="Times New Roman"/>
                  <a:ea typeface="Times New Roman"/>
                  <a:cs typeface="Times New Roman"/>
                  <a:sym typeface="Times New Roman"/>
                </a:rPr>
                <a:t>Méthodes de traitement de données surtout dans la gestion des valeurs manquantes</a:t>
              </a:r>
            </a:p>
            <a:p>
              <a:pPr algn="l">
                <a:lnSpc>
                  <a:spcPts val="1748"/>
                </a:lnSpc>
              </a:pPr>
            </a:p>
          </p:txBody>
        </p:sp>
      </p:grpSp>
      <p:grpSp>
        <p:nvGrpSpPr>
          <p:cNvPr name="Group 6" id="6"/>
          <p:cNvGrpSpPr/>
          <p:nvPr/>
        </p:nvGrpSpPr>
        <p:grpSpPr>
          <a:xfrm rot="0">
            <a:off x="-230351" y="0"/>
            <a:ext cx="19439146" cy="1951915"/>
            <a:chOff x="0" y="0"/>
            <a:chExt cx="25918862" cy="2602553"/>
          </a:xfrm>
        </p:grpSpPr>
        <p:sp>
          <p:nvSpPr>
            <p:cNvPr name="Freeform 7" id="7"/>
            <p:cNvSpPr/>
            <p:nvPr/>
          </p:nvSpPr>
          <p:spPr>
            <a:xfrm flipH="false" flipV="false" rot="0">
              <a:off x="0" y="0"/>
              <a:ext cx="25918861" cy="2602572"/>
            </a:xfrm>
            <a:custGeom>
              <a:avLst/>
              <a:gdLst/>
              <a:ahLst/>
              <a:cxnLst/>
              <a:rect r="r" b="b" t="t" l="l"/>
              <a:pathLst>
                <a:path h="2602572" w="25918861">
                  <a:moveTo>
                    <a:pt x="0" y="0"/>
                  </a:moveTo>
                  <a:lnTo>
                    <a:pt x="25918861" y="0"/>
                  </a:lnTo>
                  <a:lnTo>
                    <a:pt x="25918861" y="2602572"/>
                  </a:lnTo>
                  <a:lnTo>
                    <a:pt x="0" y="2602572"/>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8" id="8"/>
            <p:cNvSpPr txBox="true"/>
            <p:nvPr/>
          </p:nvSpPr>
          <p:spPr>
            <a:xfrm>
              <a:off x="0" y="0"/>
              <a:ext cx="25918862" cy="2602553"/>
            </a:xfrm>
            <a:prstGeom prst="rect">
              <a:avLst/>
            </a:prstGeom>
          </p:spPr>
          <p:txBody>
            <a:bodyPr anchor="t" rtlCol="false" tIns="50800" lIns="50800" bIns="50800" rIns="50800"/>
            <a:lstStyle/>
            <a:p>
              <a:pPr algn="ctr">
                <a:lnSpc>
                  <a:spcPts val="7452"/>
                </a:lnSpc>
              </a:pPr>
              <a:r>
                <a:rPr lang="en-US" sz="6209">
                  <a:solidFill>
                    <a:srgbClr val="12203A"/>
                  </a:solidFill>
                  <a:latin typeface="Anton"/>
                  <a:ea typeface="Anton"/>
                  <a:cs typeface="Anton"/>
                  <a:sym typeface="Anton"/>
                </a:rPr>
                <a:t>V. Limites et perspectives(1/2)</a:t>
              </a:r>
            </a:p>
          </p:txBody>
        </p:sp>
      </p:grpSp>
      <p:grpSp>
        <p:nvGrpSpPr>
          <p:cNvPr name="Group 9" id="9"/>
          <p:cNvGrpSpPr/>
          <p:nvPr/>
        </p:nvGrpSpPr>
        <p:grpSpPr>
          <a:xfrm rot="0">
            <a:off x="16549003" y="9941141"/>
            <a:ext cx="3674865" cy="345859"/>
            <a:chOff x="0" y="0"/>
            <a:chExt cx="4368800" cy="411169"/>
          </a:xfrm>
        </p:grpSpPr>
        <p:sp>
          <p:nvSpPr>
            <p:cNvPr name="Freeform 10" id="10"/>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11" id="11"/>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11308C"/>
                  </a:solidFill>
                  <a:latin typeface="Times New Roman"/>
                  <a:ea typeface="Times New Roman"/>
                  <a:cs typeface="Times New Roman"/>
                  <a:sym typeface="Times New Roman"/>
                </a:rPr>
                <a:t>Page 20 sur 22</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1000" y="3510938"/>
            <a:ext cx="19262982" cy="5855312"/>
          </a:xfrm>
          <a:custGeom>
            <a:avLst/>
            <a:gdLst/>
            <a:ahLst/>
            <a:cxnLst/>
            <a:rect r="r" b="b" t="t" l="l"/>
            <a:pathLst>
              <a:path h="5855312" w="19262982">
                <a:moveTo>
                  <a:pt x="0" y="0"/>
                </a:moveTo>
                <a:lnTo>
                  <a:pt x="19262982" y="0"/>
                </a:lnTo>
                <a:lnTo>
                  <a:pt x="19262982" y="5855312"/>
                </a:lnTo>
                <a:lnTo>
                  <a:pt x="0" y="5855312"/>
                </a:lnTo>
                <a:lnTo>
                  <a:pt x="0" y="0"/>
                </a:lnTo>
                <a:close/>
              </a:path>
            </a:pathLst>
          </a:custGeom>
          <a:blipFill>
            <a:blip r:embed="rId2">
              <a:extLst>
                <a:ext uri="{96DAC541-7B7A-43D3-8B79-37D633B846F1}">
                  <asvg:svgBlip xmlns:asvg="http://schemas.microsoft.com/office/drawing/2016/SVG/main" r:embed="rId3"/>
                </a:ext>
              </a:extLst>
            </a:blip>
            <a:stretch>
              <a:fillRect l="-41435" t="0" r="-36778" b="-4720"/>
            </a:stretch>
          </a:blipFill>
        </p:spPr>
      </p:sp>
      <p:grpSp>
        <p:nvGrpSpPr>
          <p:cNvPr name="Group 3" id="3"/>
          <p:cNvGrpSpPr/>
          <p:nvPr/>
        </p:nvGrpSpPr>
        <p:grpSpPr>
          <a:xfrm rot="0">
            <a:off x="1028700" y="4315888"/>
            <a:ext cx="13290559" cy="5050361"/>
            <a:chOff x="0" y="0"/>
            <a:chExt cx="17121316" cy="6506034"/>
          </a:xfrm>
        </p:grpSpPr>
        <p:sp>
          <p:nvSpPr>
            <p:cNvPr name="Freeform 4" id="4"/>
            <p:cNvSpPr/>
            <p:nvPr/>
          </p:nvSpPr>
          <p:spPr>
            <a:xfrm flipH="false" flipV="false" rot="0">
              <a:off x="0" y="0"/>
              <a:ext cx="17121316" cy="6506034"/>
            </a:xfrm>
            <a:custGeom>
              <a:avLst/>
              <a:gdLst/>
              <a:ahLst/>
              <a:cxnLst/>
              <a:rect r="r" b="b" t="t" l="l"/>
              <a:pathLst>
                <a:path h="6506034" w="17121316">
                  <a:moveTo>
                    <a:pt x="0" y="0"/>
                  </a:moveTo>
                  <a:lnTo>
                    <a:pt x="17121316" y="0"/>
                  </a:lnTo>
                  <a:lnTo>
                    <a:pt x="17121316" y="6506034"/>
                  </a:lnTo>
                  <a:lnTo>
                    <a:pt x="0" y="6506034"/>
                  </a:lnTo>
                  <a:close/>
                </a:path>
              </a:pathLst>
            </a:custGeom>
            <a:solidFill>
              <a:srgbClr val="000000">
                <a:alpha val="0"/>
              </a:srgbClr>
            </a:solidFill>
          </p:spPr>
        </p:sp>
        <p:sp>
          <p:nvSpPr>
            <p:cNvPr name="TextBox 5" id="5"/>
            <p:cNvSpPr txBox="true"/>
            <p:nvPr/>
          </p:nvSpPr>
          <p:spPr>
            <a:xfrm>
              <a:off x="0" y="-85725"/>
              <a:ext cx="17121316" cy="6591759"/>
            </a:xfrm>
            <a:prstGeom prst="rect">
              <a:avLst/>
            </a:prstGeom>
          </p:spPr>
          <p:txBody>
            <a:bodyPr anchor="t" rtlCol="false" tIns="0" lIns="0" bIns="0" rIns="0"/>
            <a:lstStyle/>
            <a:p>
              <a:pPr algn="l">
                <a:lnSpc>
                  <a:spcPts val="3896"/>
                </a:lnSpc>
              </a:pPr>
              <a:r>
                <a:rPr lang="en-US" sz="2997" spc="227">
                  <a:solidFill>
                    <a:srgbClr val="11308C"/>
                  </a:solidFill>
                  <a:latin typeface="Times New Roman"/>
                  <a:ea typeface="Times New Roman"/>
                  <a:cs typeface="Times New Roman"/>
                  <a:sym typeface="Times New Roman"/>
                </a:rPr>
                <a:t>Ajout de données externes (géolocalisation, historique)</a:t>
              </a:r>
            </a:p>
            <a:p>
              <a:pPr algn="l">
                <a:lnSpc>
                  <a:spcPts val="3896"/>
                </a:lnSpc>
              </a:pPr>
            </a:p>
            <a:p>
              <a:pPr algn="l">
                <a:lnSpc>
                  <a:spcPts val="3896"/>
                </a:lnSpc>
              </a:pPr>
              <a:r>
                <a:rPr lang="en-US" sz="2997" spc="227">
                  <a:solidFill>
                    <a:srgbClr val="11308C"/>
                  </a:solidFill>
                  <a:latin typeface="Times New Roman"/>
                  <a:ea typeface="Times New Roman"/>
                  <a:cs typeface="Times New Roman"/>
                  <a:sym typeface="Times New Roman"/>
                </a:rPr>
                <a:t>Meilleure gestion des valeurs manquantes</a:t>
              </a:r>
            </a:p>
            <a:p>
              <a:pPr algn="l">
                <a:lnSpc>
                  <a:spcPts val="3896"/>
                </a:lnSpc>
              </a:pPr>
            </a:p>
            <a:p>
              <a:pPr algn="l">
                <a:lnSpc>
                  <a:spcPts val="3896"/>
                </a:lnSpc>
              </a:pPr>
              <a:r>
                <a:rPr lang="en-US" sz="2997" spc="227">
                  <a:solidFill>
                    <a:srgbClr val="11308C"/>
                  </a:solidFill>
                  <a:latin typeface="Times New Roman"/>
                  <a:ea typeface="Times New Roman"/>
                  <a:cs typeface="Times New Roman"/>
                  <a:sym typeface="Times New Roman"/>
                </a:rPr>
                <a:t>Utilisation de techniques d’explicabilité (SHAP, LIME)</a:t>
              </a:r>
            </a:p>
            <a:p>
              <a:pPr algn="l">
                <a:lnSpc>
                  <a:spcPts val="3893"/>
                </a:lnSpc>
              </a:pPr>
            </a:p>
            <a:p>
              <a:pPr algn="l">
                <a:lnSpc>
                  <a:spcPts val="3893"/>
                </a:lnSpc>
              </a:pPr>
              <a:r>
                <a:rPr lang="en-US" sz="2997" spc="224">
                  <a:solidFill>
                    <a:srgbClr val="11308C"/>
                  </a:solidFill>
                  <a:latin typeface="Times New Roman"/>
                  <a:ea typeface="Times New Roman"/>
                  <a:cs typeface="Times New Roman"/>
                  <a:sym typeface="Times New Roman"/>
                </a:rPr>
                <a:t>Autres techniques de rééchantillonnage tel que SMOTE+ENN</a:t>
              </a:r>
            </a:p>
            <a:p>
              <a:pPr algn="l">
                <a:lnSpc>
                  <a:spcPts val="3893"/>
                </a:lnSpc>
              </a:pPr>
            </a:p>
            <a:p>
              <a:pPr algn="l">
                <a:lnSpc>
                  <a:spcPts val="3893"/>
                </a:lnSpc>
              </a:pPr>
              <a:r>
                <a:rPr lang="en-US" sz="2997" spc="224">
                  <a:solidFill>
                    <a:srgbClr val="11308C"/>
                  </a:solidFill>
                  <a:latin typeface="Times New Roman"/>
                  <a:ea typeface="Times New Roman"/>
                  <a:cs typeface="Times New Roman"/>
                  <a:sym typeface="Times New Roman"/>
                </a:rPr>
                <a:t>Mise en place d’une plateforme liée à une API</a:t>
              </a:r>
            </a:p>
          </p:txBody>
        </p:sp>
      </p:grpSp>
      <p:grpSp>
        <p:nvGrpSpPr>
          <p:cNvPr name="Group 6" id="6"/>
          <p:cNvGrpSpPr/>
          <p:nvPr/>
        </p:nvGrpSpPr>
        <p:grpSpPr>
          <a:xfrm rot="0">
            <a:off x="-230351" y="2144080"/>
            <a:ext cx="13625676" cy="1176358"/>
            <a:chOff x="0" y="0"/>
            <a:chExt cx="18167568" cy="1568478"/>
          </a:xfrm>
        </p:grpSpPr>
        <p:sp>
          <p:nvSpPr>
            <p:cNvPr name="Freeform 7" id="7"/>
            <p:cNvSpPr/>
            <p:nvPr/>
          </p:nvSpPr>
          <p:spPr>
            <a:xfrm flipH="false" flipV="false" rot="0">
              <a:off x="0" y="0"/>
              <a:ext cx="18167569" cy="1568478"/>
            </a:xfrm>
            <a:custGeom>
              <a:avLst/>
              <a:gdLst/>
              <a:ahLst/>
              <a:cxnLst/>
              <a:rect r="r" b="b" t="t" l="l"/>
              <a:pathLst>
                <a:path h="1568478" w="18167569">
                  <a:moveTo>
                    <a:pt x="0" y="0"/>
                  </a:moveTo>
                  <a:lnTo>
                    <a:pt x="18167569" y="0"/>
                  </a:lnTo>
                  <a:lnTo>
                    <a:pt x="18167569" y="1568478"/>
                  </a:lnTo>
                  <a:lnTo>
                    <a:pt x="0" y="1568478"/>
                  </a:lnTo>
                  <a:close/>
                </a:path>
              </a:pathLst>
            </a:custGeom>
            <a:solidFill>
              <a:srgbClr val="000000">
                <a:alpha val="0"/>
              </a:srgbClr>
            </a:solidFill>
          </p:spPr>
        </p:sp>
        <p:sp>
          <p:nvSpPr>
            <p:cNvPr name="TextBox 8" id="8"/>
            <p:cNvSpPr txBox="true"/>
            <p:nvPr/>
          </p:nvSpPr>
          <p:spPr>
            <a:xfrm>
              <a:off x="0" y="28575"/>
              <a:ext cx="18167568" cy="1539903"/>
            </a:xfrm>
            <a:prstGeom prst="rect">
              <a:avLst/>
            </a:prstGeom>
          </p:spPr>
          <p:txBody>
            <a:bodyPr anchor="t" rtlCol="false" tIns="0" lIns="0" bIns="0" rIns="0"/>
            <a:lstStyle/>
            <a:p>
              <a:pPr algn="l">
                <a:lnSpc>
                  <a:spcPts val="5437"/>
                </a:lnSpc>
              </a:pPr>
              <a:r>
                <a:rPr lang="en-US" sz="4811">
                  <a:solidFill>
                    <a:srgbClr val="12203A"/>
                  </a:solidFill>
                  <a:latin typeface="Anton"/>
                  <a:ea typeface="Anton"/>
                  <a:cs typeface="Anton"/>
                  <a:sym typeface="Anton"/>
                </a:rPr>
                <a:t>Perspectives</a:t>
              </a:r>
            </a:p>
          </p:txBody>
        </p:sp>
      </p:grpSp>
      <p:grpSp>
        <p:nvGrpSpPr>
          <p:cNvPr name="Group 9" id="9"/>
          <p:cNvGrpSpPr/>
          <p:nvPr/>
        </p:nvGrpSpPr>
        <p:grpSpPr>
          <a:xfrm rot="0">
            <a:off x="-230351" y="0"/>
            <a:ext cx="19734114" cy="1951915"/>
            <a:chOff x="0" y="0"/>
            <a:chExt cx="26312152" cy="2602553"/>
          </a:xfrm>
        </p:grpSpPr>
        <p:sp>
          <p:nvSpPr>
            <p:cNvPr name="Freeform 10" id="10"/>
            <p:cNvSpPr/>
            <p:nvPr/>
          </p:nvSpPr>
          <p:spPr>
            <a:xfrm flipH="false" flipV="false" rot="0">
              <a:off x="0" y="0"/>
              <a:ext cx="26312152" cy="2602572"/>
            </a:xfrm>
            <a:custGeom>
              <a:avLst/>
              <a:gdLst/>
              <a:ahLst/>
              <a:cxnLst/>
              <a:rect r="r" b="b" t="t" l="l"/>
              <a:pathLst>
                <a:path h="2602572" w="26312152">
                  <a:moveTo>
                    <a:pt x="0" y="0"/>
                  </a:moveTo>
                  <a:lnTo>
                    <a:pt x="26312152" y="0"/>
                  </a:lnTo>
                  <a:lnTo>
                    <a:pt x="26312152" y="2602572"/>
                  </a:lnTo>
                  <a:lnTo>
                    <a:pt x="0" y="2602572"/>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11" id="11"/>
            <p:cNvSpPr txBox="true"/>
            <p:nvPr/>
          </p:nvSpPr>
          <p:spPr>
            <a:xfrm>
              <a:off x="0" y="0"/>
              <a:ext cx="26312152" cy="2602553"/>
            </a:xfrm>
            <a:prstGeom prst="rect">
              <a:avLst/>
            </a:prstGeom>
          </p:spPr>
          <p:txBody>
            <a:bodyPr anchor="t" rtlCol="false" tIns="50800" lIns="50800" bIns="50800" rIns="50800"/>
            <a:lstStyle/>
            <a:p>
              <a:pPr algn="ctr">
                <a:lnSpc>
                  <a:spcPts val="7452"/>
                </a:lnSpc>
              </a:pPr>
              <a:r>
                <a:rPr lang="en-US" sz="6209">
                  <a:solidFill>
                    <a:srgbClr val="12203A"/>
                  </a:solidFill>
                  <a:latin typeface="Anton"/>
                  <a:ea typeface="Anton"/>
                  <a:cs typeface="Anton"/>
                  <a:sym typeface="Anton"/>
                </a:rPr>
                <a:t>V. Limites et perspectives(2/2)</a:t>
              </a:r>
            </a:p>
          </p:txBody>
        </p:sp>
      </p:grpSp>
      <p:grpSp>
        <p:nvGrpSpPr>
          <p:cNvPr name="Group 12" id="12"/>
          <p:cNvGrpSpPr/>
          <p:nvPr/>
        </p:nvGrpSpPr>
        <p:grpSpPr>
          <a:xfrm rot="0">
            <a:off x="16549003" y="9941141"/>
            <a:ext cx="3674865" cy="345859"/>
            <a:chOff x="0" y="0"/>
            <a:chExt cx="4368800" cy="411169"/>
          </a:xfrm>
        </p:grpSpPr>
        <p:sp>
          <p:nvSpPr>
            <p:cNvPr name="Freeform 13" id="13"/>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14" id="14"/>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11308C"/>
                  </a:solidFill>
                  <a:latin typeface="Times New Roman"/>
                  <a:ea typeface="Times New Roman"/>
                  <a:cs typeface="Times New Roman"/>
                  <a:sym typeface="Times New Roman"/>
                </a:rPr>
                <a:t>Page 21 sur 22</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0" y="3383459"/>
            <a:ext cx="18492904" cy="3303091"/>
          </a:xfrm>
          <a:custGeom>
            <a:avLst/>
            <a:gdLst/>
            <a:ahLst/>
            <a:cxnLst/>
            <a:rect r="r" b="b" t="t" l="l"/>
            <a:pathLst>
              <a:path h="3303091" w="18492904">
                <a:moveTo>
                  <a:pt x="0" y="0"/>
                </a:moveTo>
                <a:lnTo>
                  <a:pt x="18492904" y="0"/>
                </a:lnTo>
                <a:lnTo>
                  <a:pt x="18492904" y="3303091"/>
                </a:lnTo>
                <a:lnTo>
                  <a:pt x="0" y="33030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178955" y="3669128"/>
            <a:ext cx="13280471" cy="3017422"/>
            <a:chOff x="0" y="0"/>
            <a:chExt cx="17707295" cy="4023230"/>
          </a:xfrm>
        </p:grpSpPr>
        <p:sp>
          <p:nvSpPr>
            <p:cNvPr name="Freeform 4" id="4"/>
            <p:cNvSpPr/>
            <p:nvPr/>
          </p:nvSpPr>
          <p:spPr>
            <a:xfrm flipH="false" flipV="false" rot="0">
              <a:off x="0" y="0"/>
              <a:ext cx="17707294" cy="4023230"/>
            </a:xfrm>
            <a:custGeom>
              <a:avLst/>
              <a:gdLst/>
              <a:ahLst/>
              <a:cxnLst/>
              <a:rect r="r" b="b" t="t" l="l"/>
              <a:pathLst>
                <a:path h="4023230" w="17707294">
                  <a:moveTo>
                    <a:pt x="0" y="0"/>
                  </a:moveTo>
                  <a:lnTo>
                    <a:pt x="17707294" y="0"/>
                  </a:lnTo>
                  <a:lnTo>
                    <a:pt x="17707294" y="4023230"/>
                  </a:lnTo>
                  <a:lnTo>
                    <a:pt x="0" y="4023230"/>
                  </a:lnTo>
                  <a:close/>
                </a:path>
              </a:pathLst>
            </a:custGeom>
            <a:solidFill>
              <a:srgbClr val="000000">
                <a:alpha val="0"/>
              </a:srgbClr>
            </a:solidFill>
          </p:spPr>
        </p:sp>
        <p:sp>
          <p:nvSpPr>
            <p:cNvPr name="TextBox 5" id="5"/>
            <p:cNvSpPr txBox="true"/>
            <p:nvPr/>
          </p:nvSpPr>
          <p:spPr>
            <a:xfrm>
              <a:off x="0" y="85725"/>
              <a:ext cx="17707295" cy="3937505"/>
            </a:xfrm>
            <a:prstGeom prst="rect">
              <a:avLst/>
            </a:prstGeom>
          </p:spPr>
          <p:txBody>
            <a:bodyPr anchor="t" rtlCol="false" tIns="0" lIns="0" bIns="0" rIns="0"/>
            <a:lstStyle/>
            <a:p>
              <a:pPr algn="ctr">
                <a:lnSpc>
                  <a:spcPts val="13911"/>
                </a:lnSpc>
              </a:pPr>
              <a:r>
                <a:rPr lang="en-US" sz="12310">
                  <a:solidFill>
                    <a:srgbClr val="FFFFFF"/>
                  </a:solidFill>
                  <a:latin typeface="Anton"/>
                  <a:ea typeface="Anton"/>
                  <a:cs typeface="Anton"/>
                  <a:sym typeface="Anton"/>
                </a:rPr>
                <a:t>Conclusion</a:t>
              </a:r>
            </a:p>
          </p:txBody>
        </p:sp>
      </p:grpSp>
      <p:grpSp>
        <p:nvGrpSpPr>
          <p:cNvPr name="Group 6" id="6"/>
          <p:cNvGrpSpPr/>
          <p:nvPr/>
        </p:nvGrpSpPr>
        <p:grpSpPr>
          <a:xfrm rot="0">
            <a:off x="16549003" y="9941141"/>
            <a:ext cx="3674865" cy="345859"/>
            <a:chOff x="0" y="0"/>
            <a:chExt cx="4368800" cy="411169"/>
          </a:xfrm>
        </p:grpSpPr>
        <p:sp>
          <p:nvSpPr>
            <p:cNvPr name="Freeform 7" id="7"/>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8" id="8"/>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FFFFFF"/>
                  </a:solidFill>
                  <a:latin typeface="Times New Roman"/>
                  <a:ea typeface="Times New Roman"/>
                  <a:cs typeface="Times New Roman"/>
                  <a:sym typeface="Times New Roman"/>
                </a:rPr>
                <a:t>Page 22 sur 22</a:t>
              </a:r>
            </a:p>
          </p:txBody>
        </p:sp>
      </p:grpSp>
    </p:spTree>
  </p:cSld>
  <p:clrMapOvr>
    <a:masterClrMapping/>
  </p:clrMapOvr>
</p:sld>
</file>

<file path=ppt/slides/slide23.xml><?xml version="1.0" encoding="utf-8"?>
<p:sld xmlns:p="http://schemas.openxmlformats.org/presentationml/2006/main" xmlns:a="http://schemas.openxmlformats.org/drawingml/2006/main">
  <p:cSld>
    <p:bg>
      <p:bgPr>
        <a:solidFill>
          <a:srgbClr val="4DA8E9"/>
        </a:solidFill>
      </p:bgPr>
    </p:bg>
    <p:spTree>
      <p:nvGrpSpPr>
        <p:cNvPr id="1" name=""/>
        <p:cNvGrpSpPr/>
        <p:nvPr/>
      </p:nvGrpSpPr>
      <p:grpSpPr>
        <a:xfrm>
          <a:off x="0" y="0"/>
          <a:ext cx="0" cy="0"/>
          <a:chOff x="0" y="0"/>
          <a:chExt cx="0" cy="0"/>
        </a:xfrm>
      </p:grpSpPr>
      <p:grpSp>
        <p:nvGrpSpPr>
          <p:cNvPr name="Group 2" id="2"/>
          <p:cNvGrpSpPr/>
          <p:nvPr/>
        </p:nvGrpSpPr>
        <p:grpSpPr>
          <a:xfrm rot="0">
            <a:off x="1919783" y="3519631"/>
            <a:ext cx="14448433" cy="3932261"/>
            <a:chOff x="0" y="0"/>
            <a:chExt cx="19264577" cy="5243014"/>
          </a:xfrm>
        </p:grpSpPr>
        <p:sp>
          <p:nvSpPr>
            <p:cNvPr name="Freeform 3" id="3"/>
            <p:cNvSpPr/>
            <p:nvPr/>
          </p:nvSpPr>
          <p:spPr>
            <a:xfrm flipH="false" flipV="false" rot="0">
              <a:off x="0" y="0"/>
              <a:ext cx="19264578" cy="5243014"/>
            </a:xfrm>
            <a:custGeom>
              <a:avLst/>
              <a:gdLst/>
              <a:ahLst/>
              <a:cxnLst/>
              <a:rect r="r" b="b" t="t" l="l"/>
              <a:pathLst>
                <a:path h="5243014" w="19264578">
                  <a:moveTo>
                    <a:pt x="0" y="0"/>
                  </a:moveTo>
                  <a:lnTo>
                    <a:pt x="19264578" y="0"/>
                  </a:lnTo>
                  <a:lnTo>
                    <a:pt x="19264578" y="5243014"/>
                  </a:lnTo>
                  <a:lnTo>
                    <a:pt x="0" y="5243014"/>
                  </a:lnTo>
                  <a:close/>
                </a:path>
              </a:pathLst>
            </a:custGeom>
            <a:solidFill>
              <a:srgbClr val="000000">
                <a:alpha val="0"/>
              </a:srgbClr>
            </a:solidFill>
          </p:spPr>
        </p:sp>
        <p:sp>
          <p:nvSpPr>
            <p:cNvPr name="TextBox 4" id="4"/>
            <p:cNvSpPr txBox="true"/>
            <p:nvPr/>
          </p:nvSpPr>
          <p:spPr>
            <a:xfrm>
              <a:off x="0" y="47625"/>
              <a:ext cx="19264577" cy="5195389"/>
            </a:xfrm>
            <a:prstGeom prst="rect">
              <a:avLst/>
            </a:prstGeom>
          </p:spPr>
          <p:txBody>
            <a:bodyPr anchor="t" rtlCol="false" tIns="0" lIns="0" bIns="0" rIns="0"/>
            <a:lstStyle/>
            <a:p>
              <a:pPr algn="ctr">
                <a:lnSpc>
                  <a:spcPts val="9730"/>
                </a:lnSpc>
              </a:pPr>
              <a:r>
                <a:rPr lang="en-US" sz="8611">
                  <a:solidFill>
                    <a:srgbClr val="FFFFFF"/>
                  </a:solidFill>
                  <a:latin typeface="Archivo Black"/>
                  <a:ea typeface="Archivo Black"/>
                  <a:cs typeface="Archivo Black"/>
                  <a:sym typeface="Archivo Black"/>
                </a:rPr>
                <a:t>Merci de votre attention</a:t>
              </a:r>
            </a:p>
          </p:txBody>
        </p:sp>
      </p:gr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0" y="-404894"/>
            <a:ext cx="18288000" cy="2540245"/>
            <a:chOff x="0" y="0"/>
            <a:chExt cx="24384000" cy="3386993"/>
          </a:xfrm>
        </p:grpSpPr>
        <p:sp>
          <p:nvSpPr>
            <p:cNvPr name="Freeform 3" id="3"/>
            <p:cNvSpPr/>
            <p:nvPr/>
          </p:nvSpPr>
          <p:spPr>
            <a:xfrm flipH="false" flipV="false" rot="0">
              <a:off x="0" y="0"/>
              <a:ext cx="24384000" cy="3387013"/>
            </a:xfrm>
            <a:custGeom>
              <a:avLst/>
              <a:gdLst/>
              <a:ahLst/>
              <a:cxnLst/>
              <a:rect r="r" b="b" t="t" l="l"/>
              <a:pathLst>
                <a:path h="3387013" w="24384000">
                  <a:moveTo>
                    <a:pt x="0" y="0"/>
                  </a:moveTo>
                  <a:lnTo>
                    <a:pt x="24384000" y="0"/>
                  </a:lnTo>
                  <a:lnTo>
                    <a:pt x="24384000" y="3387013"/>
                  </a:lnTo>
                  <a:lnTo>
                    <a:pt x="0" y="3387013"/>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4" id="4"/>
            <p:cNvSpPr txBox="true"/>
            <p:nvPr/>
          </p:nvSpPr>
          <p:spPr>
            <a:xfrm>
              <a:off x="0" y="0"/>
              <a:ext cx="24384000" cy="3386993"/>
            </a:xfrm>
            <a:prstGeom prst="rect">
              <a:avLst/>
            </a:prstGeom>
          </p:spPr>
          <p:txBody>
            <a:bodyPr anchor="t" rtlCol="false" tIns="50800" lIns="50800" bIns="50800" rIns="50800"/>
            <a:lstStyle/>
            <a:p>
              <a:pPr algn="ctr">
                <a:lnSpc>
                  <a:spcPts val="7452"/>
                </a:lnSpc>
              </a:pPr>
            </a:p>
            <a:p>
              <a:pPr algn="ctr">
                <a:lnSpc>
                  <a:spcPts val="7452"/>
                </a:lnSpc>
              </a:pPr>
              <a:r>
                <a:rPr lang="en-US" sz="6209">
                  <a:solidFill>
                    <a:srgbClr val="12203A"/>
                  </a:solidFill>
                  <a:latin typeface="Anton"/>
                  <a:ea typeface="Anton"/>
                  <a:cs typeface="Anton"/>
                  <a:sym typeface="Anton"/>
                </a:rPr>
                <a:t>INTRODUCTION</a:t>
              </a:r>
            </a:p>
          </p:txBody>
        </p:sp>
      </p:grpSp>
      <p:sp>
        <p:nvSpPr>
          <p:cNvPr name="TextBox 5" id="5"/>
          <p:cNvSpPr txBox="true"/>
          <p:nvPr/>
        </p:nvSpPr>
        <p:spPr>
          <a:xfrm rot="0">
            <a:off x="0" y="2858376"/>
            <a:ext cx="17215197" cy="1038225"/>
          </a:xfrm>
          <a:prstGeom prst="rect">
            <a:avLst/>
          </a:prstGeom>
        </p:spPr>
        <p:txBody>
          <a:bodyPr anchor="t" rtlCol="false" tIns="0" lIns="0" bIns="0" rIns="0">
            <a:spAutoFit/>
          </a:bodyPr>
          <a:lstStyle/>
          <a:p>
            <a:pPr algn="l" marL="690890" indent="-345445" lvl="1">
              <a:lnSpc>
                <a:spcPts val="3840"/>
              </a:lnSpc>
              <a:buFont typeface="Arial"/>
              <a:buChar char="•"/>
            </a:pPr>
            <a:r>
              <a:rPr lang="en-US" sz="3200">
                <a:solidFill>
                  <a:srgbClr val="000000"/>
                </a:solidFill>
                <a:latin typeface="Times New Roman"/>
                <a:ea typeface="Times New Roman"/>
                <a:cs typeface="Times New Roman"/>
                <a:sym typeface="Times New Roman"/>
              </a:rPr>
              <a:t>La fraude est une utilisation illégale des informations de carte de crédit à l'insu du titulaire de la carte. </a:t>
            </a:r>
          </a:p>
        </p:txBody>
      </p:sp>
      <p:sp>
        <p:nvSpPr>
          <p:cNvPr name="TextBox 6" id="6"/>
          <p:cNvSpPr txBox="true"/>
          <p:nvPr/>
        </p:nvSpPr>
        <p:spPr>
          <a:xfrm rot="0">
            <a:off x="713756" y="4116616"/>
            <a:ext cx="16860488" cy="5471160"/>
          </a:xfrm>
          <a:prstGeom prst="rect">
            <a:avLst/>
          </a:prstGeom>
        </p:spPr>
        <p:txBody>
          <a:bodyPr anchor="t" rtlCol="false" tIns="0" lIns="0" bIns="0" rIns="0">
            <a:spAutoFit/>
          </a:bodyPr>
          <a:lstStyle/>
          <a:p>
            <a:pPr algn="just">
              <a:lnSpc>
                <a:spcPts val="4320"/>
              </a:lnSpc>
            </a:pPr>
            <a:r>
              <a:rPr lang="en-US" sz="3000" u="sng">
                <a:solidFill>
                  <a:srgbClr val="000000"/>
                </a:solidFill>
                <a:latin typeface="Times New Roman"/>
                <a:ea typeface="Times New Roman"/>
                <a:cs typeface="Times New Roman"/>
                <a:sym typeface="Times New Roman"/>
              </a:rPr>
              <a:t>Comment fonctionne Vesta:</a:t>
            </a:r>
          </a:p>
          <a:p>
            <a:pPr algn="just">
              <a:lnSpc>
                <a:spcPts val="4320"/>
              </a:lnSpc>
            </a:pPr>
            <a:r>
              <a:rPr lang="en-US" sz="3000">
                <a:solidFill>
                  <a:srgbClr val="000000"/>
                </a:solidFill>
                <a:latin typeface="Times New Roman"/>
                <a:ea typeface="Times New Roman"/>
                <a:cs typeface="Times New Roman"/>
                <a:sym typeface="Times New Roman"/>
              </a:rPr>
              <a:t>Lorsqu’un client effectue un achat sur un site e-commerce avec sa carte bancaire, le commerçant (ex. : Amazon, Orange, etc.) ne décide pas seul d’accepter ou de refuser la transaction. Il fait appel à des services tiers comme Vesta pour :</a:t>
            </a:r>
          </a:p>
          <a:p>
            <a:pPr algn="just">
              <a:lnSpc>
                <a:spcPts val="4320"/>
              </a:lnSpc>
            </a:pPr>
            <a:r>
              <a:rPr lang="en-US" sz="3000">
                <a:solidFill>
                  <a:srgbClr val="000000"/>
                </a:solidFill>
                <a:latin typeface="Times New Roman"/>
                <a:ea typeface="Times New Roman"/>
                <a:cs typeface="Times New Roman"/>
                <a:sym typeface="Times New Roman"/>
              </a:rPr>
              <a:t>Analyser en temps réel la transaction,</a:t>
            </a:r>
          </a:p>
          <a:p>
            <a:pPr algn="just">
              <a:lnSpc>
                <a:spcPts val="4320"/>
              </a:lnSpc>
            </a:pPr>
            <a:r>
              <a:rPr lang="en-US" sz="3000">
                <a:solidFill>
                  <a:srgbClr val="000000"/>
                </a:solidFill>
                <a:latin typeface="Times New Roman"/>
                <a:ea typeface="Times New Roman"/>
                <a:cs typeface="Times New Roman"/>
                <a:sym typeface="Times New Roman"/>
              </a:rPr>
              <a:t>Détecter les signaux faibles de fraude (adresse IP douteuse, device inconnu, écart inhabituel du montant, etc.),</a:t>
            </a:r>
          </a:p>
          <a:p>
            <a:pPr algn="just">
              <a:lnSpc>
                <a:spcPts val="4320"/>
              </a:lnSpc>
            </a:pPr>
            <a:r>
              <a:rPr lang="en-US" sz="3000">
                <a:solidFill>
                  <a:srgbClr val="000000"/>
                </a:solidFill>
                <a:latin typeface="Times New Roman"/>
                <a:ea typeface="Times New Roman"/>
                <a:cs typeface="Times New Roman"/>
                <a:sym typeface="Times New Roman"/>
              </a:rPr>
              <a:t>Donner un score de risque ou une décision binaire (fraude ou pas),</a:t>
            </a:r>
          </a:p>
          <a:p>
            <a:pPr algn="just">
              <a:lnSpc>
                <a:spcPts val="4320"/>
              </a:lnSpc>
            </a:pPr>
            <a:r>
              <a:rPr lang="en-US" sz="3000">
                <a:solidFill>
                  <a:srgbClr val="000000"/>
                </a:solidFill>
                <a:latin typeface="Times New Roman"/>
                <a:ea typeface="Times New Roman"/>
                <a:cs typeface="Times New Roman"/>
                <a:sym typeface="Times New Roman"/>
              </a:rPr>
              <a:t>Garantir le paiement en cas de fraude non détectée ,ce que Vesta appelle « Zero fraud liability » pour le commerçant.</a:t>
            </a:r>
          </a:p>
        </p:txBody>
      </p:sp>
      <p:grpSp>
        <p:nvGrpSpPr>
          <p:cNvPr name="Group 7" id="7"/>
          <p:cNvGrpSpPr/>
          <p:nvPr/>
        </p:nvGrpSpPr>
        <p:grpSpPr>
          <a:xfrm rot="0">
            <a:off x="16549003" y="9941141"/>
            <a:ext cx="3674865" cy="345859"/>
            <a:chOff x="0" y="0"/>
            <a:chExt cx="4368800" cy="411169"/>
          </a:xfrm>
        </p:grpSpPr>
        <p:sp>
          <p:nvSpPr>
            <p:cNvPr name="Freeform 8" id="8"/>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9" id="9"/>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FFFFFF"/>
                  </a:solidFill>
                  <a:latin typeface="Times New Roman"/>
                  <a:ea typeface="Times New Roman"/>
                  <a:cs typeface="Times New Roman"/>
                  <a:sym typeface="Times New Roman"/>
                </a:rPr>
                <a:t>Page 03 sur 22</a:t>
              </a:r>
            </a:p>
          </p:txBody>
        </p:sp>
      </p:gr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436265" y="2392272"/>
            <a:ext cx="12325238" cy="1255635"/>
            <a:chOff x="0" y="0"/>
            <a:chExt cx="16433651" cy="1674181"/>
          </a:xfrm>
        </p:grpSpPr>
        <p:sp>
          <p:nvSpPr>
            <p:cNvPr name="Freeform 3" id="3"/>
            <p:cNvSpPr/>
            <p:nvPr/>
          </p:nvSpPr>
          <p:spPr>
            <a:xfrm flipH="false" flipV="false" rot="0">
              <a:off x="0" y="0"/>
              <a:ext cx="16433651" cy="1674181"/>
            </a:xfrm>
            <a:custGeom>
              <a:avLst/>
              <a:gdLst/>
              <a:ahLst/>
              <a:cxnLst/>
              <a:rect r="r" b="b" t="t" l="l"/>
              <a:pathLst>
                <a:path h="1674181" w="16433651">
                  <a:moveTo>
                    <a:pt x="0" y="0"/>
                  </a:moveTo>
                  <a:lnTo>
                    <a:pt x="16433651" y="0"/>
                  </a:lnTo>
                  <a:lnTo>
                    <a:pt x="16433651" y="1674181"/>
                  </a:lnTo>
                  <a:lnTo>
                    <a:pt x="0" y="1674181"/>
                  </a:lnTo>
                  <a:close/>
                </a:path>
              </a:pathLst>
            </a:custGeom>
            <a:solidFill>
              <a:srgbClr val="000000">
                <a:alpha val="0"/>
              </a:srgbClr>
            </a:solidFill>
          </p:spPr>
        </p:sp>
        <p:sp>
          <p:nvSpPr>
            <p:cNvPr name="TextBox 4" id="4"/>
            <p:cNvSpPr txBox="true"/>
            <p:nvPr/>
          </p:nvSpPr>
          <p:spPr>
            <a:xfrm>
              <a:off x="0" y="38100"/>
              <a:ext cx="16433651" cy="1636081"/>
            </a:xfrm>
            <a:prstGeom prst="rect">
              <a:avLst/>
            </a:prstGeom>
          </p:spPr>
          <p:txBody>
            <a:bodyPr anchor="t" rtlCol="false" tIns="0" lIns="0" bIns="0" rIns="0"/>
            <a:lstStyle/>
            <a:p>
              <a:pPr algn="l">
                <a:lnSpc>
                  <a:spcPts val="5787"/>
                </a:lnSpc>
              </a:pPr>
              <a:r>
                <a:rPr lang="en-US" sz="5121" u="sng">
                  <a:solidFill>
                    <a:srgbClr val="12203A"/>
                  </a:solidFill>
                  <a:latin typeface="Anton"/>
                  <a:ea typeface="Anton"/>
                  <a:cs typeface="Anton"/>
                  <a:sym typeface="Anton"/>
                </a:rPr>
                <a:t>Contexte général</a:t>
              </a:r>
            </a:p>
          </p:txBody>
        </p:sp>
      </p:grpSp>
      <p:grpSp>
        <p:nvGrpSpPr>
          <p:cNvPr name="Group 5" id="5"/>
          <p:cNvGrpSpPr/>
          <p:nvPr/>
        </p:nvGrpSpPr>
        <p:grpSpPr>
          <a:xfrm rot="0">
            <a:off x="718666" y="3904828"/>
            <a:ext cx="7700900" cy="6118662"/>
            <a:chOff x="0" y="0"/>
            <a:chExt cx="10267867" cy="8158216"/>
          </a:xfrm>
        </p:grpSpPr>
        <p:sp>
          <p:nvSpPr>
            <p:cNvPr name="Freeform 6" id="6"/>
            <p:cNvSpPr/>
            <p:nvPr/>
          </p:nvSpPr>
          <p:spPr>
            <a:xfrm flipH="false" flipV="false" rot="0">
              <a:off x="0" y="0"/>
              <a:ext cx="10267867" cy="8158216"/>
            </a:xfrm>
            <a:custGeom>
              <a:avLst/>
              <a:gdLst/>
              <a:ahLst/>
              <a:cxnLst/>
              <a:rect r="r" b="b" t="t" l="l"/>
              <a:pathLst>
                <a:path h="8158216" w="10267867">
                  <a:moveTo>
                    <a:pt x="0" y="0"/>
                  </a:moveTo>
                  <a:lnTo>
                    <a:pt x="10267867" y="0"/>
                  </a:lnTo>
                  <a:lnTo>
                    <a:pt x="10267867" y="8158216"/>
                  </a:lnTo>
                  <a:lnTo>
                    <a:pt x="0" y="8158216"/>
                  </a:lnTo>
                  <a:close/>
                </a:path>
              </a:pathLst>
            </a:custGeom>
            <a:solidFill>
              <a:srgbClr val="000000">
                <a:alpha val="0"/>
              </a:srgbClr>
            </a:solidFill>
          </p:spPr>
        </p:sp>
        <p:sp>
          <p:nvSpPr>
            <p:cNvPr name="TextBox 7" id="7"/>
            <p:cNvSpPr txBox="true"/>
            <p:nvPr/>
          </p:nvSpPr>
          <p:spPr>
            <a:xfrm>
              <a:off x="0" y="-95250"/>
              <a:ext cx="10267867" cy="8253466"/>
            </a:xfrm>
            <a:prstGeom prst="rect">
              <a:avLst/>
            </a:prstGeom>
          </p:spPr>
          <p:txBody>
            <a:bodyPr anchor="t" rtlCol="false" tIns="0" lIns="0" bIns="0" rIns="0"/>
            <a:lstStyle/>
            <a:p>
              <a:pPr algn="just" marL="390906" indent="-195453" lvl="1">
                <a:lnSpc>
                  <a:spcPts val="4212"/>
                </a:lnSpc>
                <a:buFont typeface="Arial"/>
                <a:buChar char="•"/>
              </a:pPr>
              <a:r>
                <a:rPr lang="en-US" sz="3240" spc="-16">
                  <a:solidFill>
                    <a:srgbClr val="343434"/>
                  </a:solidFill>
                  <a:latin typeface="Times New Roman"/>
                  <a:ea typeface="Times New Roman"/>
                  <a:cs typeface="Times New Roman"/>
                  <a:sym typeface="Times New Roman"/>
                </a:rPr>
                <a:t>Avec l’essor des paiements numériques, les entreprises font face à une </a:t>
              </a:r>
              <a:r>
                <a:rPr lang="en-US" b="true" sz="3240" spc="-16" u="sng">
                  <a:solidFill>
                    <a:srgbClr val="11308C"/>
                  </a:solidFill>
                  <a:latin typeface="Times New Roman Bold"/>
                  <a:ea typeface="Times New Roman Bold"/>
                  <a:cs typeface="Times New Roman Bold"/>
                  <a:sym typeface="Times New Roman Bold"/>
                </a:rPr>
                <a:t>recrudescence des fraudes en ligne</a:t>
              </a:r>
              <a:r>
                <a:rPr lang="en-US" sz="3240" spc="-16">
                  <a:solidFill>
                    <a:srgbClr val="343434"/>
                  </a:solidFill>
                  <a:latin typeface="Times New Roman"/>
                  <a:ea typeface="Times New Roman"/>
                  <a:cs typeface="Times New Roman"/>
                  <a:sym typeface="Times New Roman"/>
                </a:rPr>
                <a:t>, causant des pertes financières majeures. </a:t>
              </a:r>
            </a:p>
            <a:p>
              <a:pPr algn="just" marL="390906" indent="-195453" lvl="1">
                <a:lnSpc>
                  <a:spcPts val="4212"/>
                </a:lnSpc>
              </a:pPr>
            </a:p>
            <a:p>
              <a:pPr algn="just" marL="390906" indent="-195453" lvl="1">
                <a:lnSpc>
                  <a:spcPts val="4212"/>
                </a:lnSpc>
                <a:buFont typeface="Arial"/>
                <a:buChar char="•"/>
              </a:pPr>
              <a:r>
                <a:rPr lang="en-US" sz="3240" spc="-16">
                  <a:solidFill>
                    <a:srgbClr val="343434"/>
                  </a:solidFill>
                  <a:latin typeface="Times New Roman"/>
                  <a:ea typeface="Times New Roman"/>
                  <a:cs typeface="Times New Roman"/>
                  <a:sym typeface="Times New Roman"/>
                </a:rPr>
                <a:t>Ces fraudes, souvent très difficiles à détecter, exploitent la complexité croissante des systèmes de détection. Les attaquants deviennent plus sophistiqués, rendant les méthodes traditionnelles de détection inefficaces.. </a:t>
              </a:r>
            </a:p>
          </p:txBody>
        </p:sp>
      </p:grpSp>
      <p:grpSp>
        <p:nvGrpSpPr>
          <p:cNvPr name="Group 8" id="8"/>
          <p:cNvGrpSpPr/>
          <p:nvPr/>
        </p:nvGrpSpPr>
        <p:grpSpPr>
          <a:xfrm rot="0">
            <a:off x="9734662" y="3904827"/>
            <a:ext cx="7524638" cy="6118663"/>
            <a:chOff x="0" y="0"/>
            <a:chExt cx="10032851" cy="8158217"/>
          </a:xfrm>
        </p:grpSpPr>
        <p:sp>
          <p:nvSpPr>
            <p:cNvPr name="Freeform 9" id="9"/>
            <p:cNvSpPr/>
            <p:nvPr/>
          </p:nvSpPr>
          <p:spPr>
            <a:xfrm flipH="false" flipV="false" rot="0">
              <a:off x="0" y="0"/>
              <a:ext cx="10032850" cy="8158218"/>
            </a:xfrm>
            <a:custGeom>
              <a:avLst/>
              <a:gdLst/>
              <a:ahLst/>
              <a:cxnLst/>
              <a:rect r="r" b="b" t="t" l="l"/>
              <a:pathLst>
                <a:path h="8158218" w="10032850">
                  <a:moveTo>
                    <a:pt x="0" y="0"/>
                  </a:moveTo>
                  <a:lnTo>
                    <a:pt x="10032850" y="0"/>
                  </a:lnTo>
                  <a:lnTo>
                    <a:pt x="10032850" y="8158218"/>
                  </a:lnTo>
                  <a:lnTo>
                    <a:pt x="0" y="8158218"/>
                  </a:lnTo>
                  <a:close/>
                </a:path>
              </a:pathLst>
            </a:custGeom>
            <a:solidFill>
              <a:srgbClr val="000000">
                <a:alpha val="0"/>
              </a:srgbClr>
            </a:solidFill>
          </p:spPr>
        </p:sp>
        <p:sp>
          <p:nvSpPr>
            <p:cNvPr name="TextBox 10" id="10"/>
            <p:cNvSpPr txBox="true"/>
            <p:nvPr/>
          </p:nvSpPr>
          <p:spPr>
            <a:xfrm>
              <a:off x="0" y="-95250"/>
              <a:ext cx="10032851" cy="8253467"/>
            </a:xfrm>
            <a:prstGeom prst="rect">
              <a:avLst/>
            </a:prstGeom>
          </p:spPr>
          <p:txBody>
            <a:bodyPr anchor="t" rtlCol="false" tIns="0" lIns="0" bIns="0" rIns="0"/>
            <a:lstStyle/>
            <a:p>
              <a:pPr algn="just" marL="366776" indent="-183388" lvl="1">
                <a:lnSpc>
                  <a:spcPts val="3951"/>
                </a:lnSpc>
                <a:buFont typeface="Arial"/>
                <a:buChar char="•"/>
              </a:pPr>
              <a:r>
                <a:rPr lang="en-US" sz="3040" spc="-15">
                  <a:solidFill>
                    <a:srgbClr val="343434"/>
                  </a:solidFill>
                  <a:latin typeface="Times New Roman"/>
                  <a:ea typeface="Times New Roman"/>
                  <a:cs typeface="Times New Roman"/>
                  <a:sym typeface="Times New Roman"/>
                </a:rPr>
                <a:t>Dans ce contexte, la société Vesta, spécialisée dans la prévention des fraudes, a mis à disposition un jeu de données anonymisé dans le cadre de la compétition IEEE-CIS Fraud Detection. </a:t>
              </a:r>
            </a:p>
            <a:p>
              <a:pPr algn="just" marL="366776" indent="-183388" lvl="1">
                <a:lnSpc>
                  <a:spcPts val="3951"/>
                </a:lnSpc>
              </a:pPr>
            </a:p>
            <a:p>
              <a:pPr algn="just" marL="366776" indent="-183388" lvl="1">
                <a:lnSpc>
                  <a:spcPts val="3951"/>
                </a:lnSpc>
                <a:buFont typeface="Arial"/>
                <a:buChar char="•"/>
              </a:pPr>
              <a:r>
                <a:rPr lang="en-US" sz="3040" spc="-15">
                  <a:solidFill>
                    <a:srgbClr val="343434"/>
                  </a:solidFill>
                  <a:latin typeface="Times New Roman"/>
                  <a:ea typeface="Times New Roman"/>
                  <a:cs typeface="Times New Roman"/>
                  <a:sym typeface="Times New Roman"/>
                </a:rPr>
                <a:t>Le principal défi est lié à l’extrême déséquilibre des classes (environ 3 % de fraudes) : le modèle doit être suffisamment sensible pour capter les rares cas frauduleux tout en limitant les fausses alertes. </a:t>
              </a:r>
            </a:p>
          </p:txBody>
        </p:sp>
      </p:grpSp>
      <p:grpSp>
        <p:nvGrpSpPr>
          <p:cNvPr name="Group 11" id="11"/>
          <p:cNvGrpSpPr/>
          <p:nvPr/>
        </p:nvGrpSpPr>
        <p:grpSpPr>
          <a:xfrm rot="0">
            <a:off x="0" y="-404894"/>
            <a:ext cx="18288000" cy="2540245"/>
            <a:chOff x="0" y="0"/>
            <a:chExt cx="24384000" cy="3386993"/>
          </a:xfrm>
        </p:grpSpPr>
        <p:sp>
          <p:nvSpPr>
            <p:cNvPr name="Freeform 12" id="12"/>
            <p:cNvSpPr/>
            <p:nvPr/>
          </p:nvSpPr>
          <p:spPr>
            <a:xfrm flipH="false" flipV="false" rot="0">
              <a:off x="0" y="0"/>
              <a:ext cx="24384000" cy="3387013"/>
            </a:xfrm>
            <a:custGeom>
              <a:avLst/>
              <a:gdLst/>
              <a:ahLst/>
              <a:cxnLst/>
              <a:rect r="r" b="b" t="t" l="l"/>
              <a:pathLst>
                <a:path h="3387013" w="24384000">
                  <a:moveTo>
                    <a:pt x="0" y="0"/>
                  </a:moveTo>
                  <a:lnTo>
                    <a:pt x="24384000" y="0"/>
                  </a:lnTo>
                  <a:lnTo>
                    <a:pt x="24384000" y="3387013"/>
                  </a:lnTo>
                  <a:lnTo>
                    <a:pt x="0" y="3387013"/>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13" id="13"/>
            <p:cNvSpPr txBox="true"/>
            <p:nvPr/>
          </p:nvSpPr>
          <p:spPr>
            <a:xfrm>
              <a:off x="0" y="0"/>
              <a:ext cx="24384000" cy="3386993"/>
            </a:xfrm>
            <a:prstGeom prst="rect">
              <a:avLst/>
            </a:prstGeom>
          </p:spPr>
          <p:txBody>
            <a:bodyPr anchor="t" rtlCol="false" tIns="50800" lIns="50800" bIns="50800" rIns="50800"/>
            <a:lstStyle/>
            <a:p>
              <a:pPr algn="ctr">
                <a:lnSpc>
                  <a:spcPts val="7452"/>
                </a:lnSpc>
              </a:pPr>
            </a:p>
            <a:p>
              <a:pPr algn="ctr">
                <a:lnSpc>
                  <a:spcPts val="7452"/>
                </a:lnSpc>
              </a:pPr>
              <a:r>
                <a:rPr lang="en-US" sz="6209">
                  <a:solidFill>
                    <a:srgbClr val="12203A"/>
                  </a:solidFill>
                  <a:latin typeface="Anton"/>
                  <a:ea typeface="Anton"/>
                  <a:cs typeface="Anton"/>
                  <a:sym typeface="Anton"/>
                </a:rPr>
                <a:t>I. Contexte et motivation (1/2)</a:t>
              </a:r>
            </a:p>
          </p:txBody>
        </p:sp>
      </p:grpSp>
      <p:grpSp>
        <p:nvGrpSpPr>
          <p:cNvPr name="Group 14" id="14"/>
          <p:cNvGrpSpPr/>
          <p:nvPr/>
        </p:nvGrpSpPr>
        <p:grpSpPr>
          <a:xfrm rot="0">
            <a:off x="16738305" y="9943719"/>
            <a:ext cx="4449145" cy="343281"/>
            <a:chOff x="0" y="0"/>
            <a:chExt cx="4368800" cy="337082"/>
          </a:xfrm>
        </p:grpSpPr>
        <p:sp>
          <p:nvSpPr>
            <p:cNvPr name="Freeform 15" id="15"/>
            <p:cNvSpPr/>
            <p:nvPr/>
          </p:nvSpPr>
          <p:spPr>
            <a:xfrm flipH="false" flipV="false" rot="0">
              <a:off x="0" y="0"/>
              <a:ext cx="4368800" cy="337082"/>
            </a:xfrm>
            <a:custGeom>
              <a:avLst/>
              <a:gdLst/>
              <a:ahLst/>
              <a:cxnLst/>
              <a:rect r="r" b="b" t="t" l="l"/>
              <a:pathLst>
                <a:path h="337082" w="4368800">
                  <a:moveTo>
                    <a:pt x="0" y="0"/>
                  </a:moveTo>
                  <a:lnTo>
                    <a:pt x="4368800" y="0"/>
                  </a:lnTo>
                  <a:lnTo>
                    <a:pt x="4368800" y="337082"/>
                  </a:lnTo>
                  <a:lnTo>
                    <a:pt x="0" y="337082"/>
                  </a:lnTo>
                  <a:close/>
                </a:path>
              </a:pathLst>
            </a:custGeom>
            <a:solidFill>
              <a:srgbClr val="000000">
                <a:alpha val="0"/>
              </a:srgbClr>
            </a:solidFill>
          </p:spPr>
        </p:sp>
        <p:sp>
          <p:nvSpPr>
            <p:cNvPr name="TextBox 16" id="16"/>
            <p:cNvSpPr txBox="true"/>
            <p:nvPr/>
          </p:nvSpPr>
          <p:spPr>
            <a:xfrm>
              <a:off x="0" y="-38100"/>
              <a:ext cx="4368800" cy="375182"/>
            </a:xfrm>
            <a:prstGeom prst="rect">
              <a:avLst/>
            </a:prstGeom>
          </p:spPr>
          <p:txBody>
            <a:bodyPr anchor="t" rtlCol="false" tIns="0" lIns="0" bIns="0" rIns="0"/>
            <a:lstStyle/>
            <a:p>
              <a:pPr algn="l">
                <a:lnSpc>
                  <a:spcPts val="2160"/>
                </a:lnSpc>
              </a:pPr>
              <a:r>
                <a:rPr lang="en-US" sz="1800">
                  <a:solidFill>
                    <a:srgbClr val="FFFFFF"/>
                  </a:solidFill>
                  <a:latin typeface="Times New Roman"/>
                  <a:ea typeface="Times New Roman"/>
                  <a:cs typeface="Times New Roman"/>
                  <a:sym typeface="Times New Roman"/>
                </a:rPr>
                <a:t>Page 04 sur 22</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6612" y="2580865"/>
            <a:ext cx="12325238" cy="1255635"/>
            <a:chOff x="0" y="0"/>
            <a:chExt cx="16433651" cy="1674181"/>
          </a:xfrm>
        </p:grpSpPr>
        <p:sp>
          <p:nvSpPr>
            <p:cNvPr name="Freeform 3" id="3"/>
            <p:cNvSpPr/>
            <p:nvPr/>
          </p:nvSpPr>
          <p:spPr>
            <a:xfrm flipH="false" flipV="false" rot="0">
              <a:off x="0" y="0"/>
              <a:ext cx="16433651" cy="1674181"/>
            </a:xfrm>
            <a:custGeom>
              <a:avLst/>
              <a:gdLst/>
              <a:ahLst/>
              <a:cxnLst/>
              <a:rect r="r" b="b" t="t" l="l"/>
              <a:pathLst>
                <a:path h="1674181" w="16433651">
                  <a:moveTo>
                    <a:pt x="0" y="0"/>
                  </a:moveTo>
                  <a:lnTo>
                    <a:pt x="16433651" y="0"/>
                  </a:lnTo>
                  <a:lnTo>
                    <a:pt x="16433651" y="1674181"/>
                  </a:lnTo>
                  <a:lnTo>
                    <a:pt x="0" y="1674181"/>
                  </a:lnTo>
                  <a:close/>
                </a:path>
              </a:pathLst>
            </a:custGeom>
            <a:solidFill>
              <a:srgbClr val="000000">
                <a:alpha val="0"/>
              </a:srgbClr>
            </a:solidFill>
          </p:spPr>
        </p:sp>
        <p:sp>
          <p:nvSpPr>
            <p:cNvPr name="TextBox 4" id="4"/>
            <p:cNvSpPr txBox="true"/>
            <p:nvPr/>
          </p:nvSpPr>
          <p:spPr>
            <a:xfrm>
              <a:off x="0" y="38100"/>
              <a:ext cx="16433651" cy="1636081"/>
            </a:xfrm>
            <a:prstGeom prst="rect">
              <a:avLst/>
            </a:prstGeom>
          </p:spPr>
          <p:txBody>
            <a:bodyPr anchor="t" rtlCol="false" tIns="0" lIns="0" bIns="0" rIns="0"/>
            <a:lstStyle/>
            <a:p>
              <a:pPr algn="l">
                <a:lnSpc>
                  <a:spcPts val="5787"/>
                </a:lnSpc>
              </a:pPr>
              <a:r>
                <a:rPr lang="en-US" sz="5121" u="sng">
                  <a:solidFill>
                    <a:srgbClr val="12203A"/>
                  </a:solidFill>
                  <a:latin typeface="Anton"/>
                  <a:ea typeface="Anton"/>
                  <a:cs typeface="Anton"/>
                  <a:sym typeface="Anton"/>
                </a:rPr>
                <a:t>Objectifs de l’étude</a:t>
              </a:r>
            </a:p>
          </p:txBody>
        </p:sp>
      </p:grpSp>
      <p:sp>
        <p:nvSpPr>
          <p:cNvPr name="Freeform 5" id="5"/>
          <p:cNvSpPr/>
          <p:nvPr/>
        </p:nvSpPr>
        <p:spPr>
          <a:xfrm flipH="false" flipV="false" rot="0">
            <a:off x="8162409" y="5278803"/>
            <a:ext cx="981591" cy="1048428"/>
          </a:xfrm>
          <a:custGeom>
            <a:avLst/>
            <a:gdLst/>
            <a:ahLst/>
            <a:cxnLst/>
            <a:rect r="r" b="b" t="t" l="l"/>
            <a:pathLst>
              <a:path h="1048428" w="981591">
                <a:moveTo>
                  <a:pt x="0" y="0"/>
                </a:moveTo>
                <a:lnTo>
                  <a:pt x="981591" y="0"/>
                </a:lnTo>
                <a:lnTo>
                  <a:pt x="981591" y="1048428"/>
                </a:lnTo>
                <a:lnTo>
                  <a:pt x="0" y="1048428"/>
                </a:lnTo>
                <a:lnTo>
                  <a:pt x="0" y="0"/>
                </a:lnTo>
                <a:close/>
              </a:path>
            </a:pathLst>
          </a:custGeom>
          <a:blipFill>
            <a:blip r:embed="rId2">
              <a:extLst>
                <a:ext uri="{96DAC541-7B7A-43D3-8B79-37D633B846F1}">
                  <asvg:svgBlip xmlns:asvg="http://schemas.microsoft.com/office/drawing/2016/SVG/main" r:embed="rId3"/>
                </a:ext>
              </a:extLst>
            </a:blip>
            <a:stretch>
              <a:fillRect l="0" t="-413" r="0" b="-413"/>
            </a:stretch>
          </a:blipFill>
        </p:spPr>
      </p:sp>
      <p:sp>
        <p:nvSpPr>
          <p:cNvPr name="Freeform 6" id="6"/>
          <p:cNvSpPr/>
          <p:nvPr/>
        </p:nvSpPr>
        <p:spPr>
          <a:xfrm flipH="false" flipV="false" rot="0">
            <a:off x="13273002" y="4789939"/>
            <a:ext cx="1913358" cy="2020449"/>
          </a:xfrm>
          <a:custGeom>
            <a:avLst/>
            <a:gdLst/>
            <a:ahLst/>
            <a:cxnLst/>
            <a:rect r="r" b="b" t="t" l="l"/>
            <a:pathLst>
              <a:path h="2020449" w="1913358">
                <a:moveTo>
                  <a:pt x="0" y="0"/>
                </a:moveTo>
                <a:lnTo>
                  <a:pt x="1913357" y="0"/>
                </a:lnTo>
                <a:lnTo>
                  <a:pt x="1913357" y="2020448"/>
                </a:lnTo>
                <a:lnTo>
                  <a:pt x="0" y="2020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0" y="-404894"/>
            <a:ext cx="18288000" cy="2540245"/>
            <a:chOff x="0" y="0"/>
            <a:chExt cx="24384000" cy="3386993"/>
          </a:xfrm>
        </p:grpSpPr>
        <p:sp>
          <p:nvSpPr>
            <p:cNvPr name="Freeform 8" id="8"/>
            <p:cNvSpPr/>
            <p:nvPr/>
          </p:nvSpPr>
          <p:spPr>
            <a:xfrm flipH="false" flipV="false" rot="0">
              <a:off x="0" y="0"/>
              <a:ext cx="24384000" cy="3387013"/>
            </a:xfrm>
            <a:custGeom>
              <a:avLst/>
              <a:gdLst/>
              <a:ahLst/>
              <a:cxnLst/>
              <a:rect r="r" b="b" t="t" l="l"/>
              <a:pathLst>
                <a:path h="3387013" w="24384000">
                  <a:moveTo>
                    <a:pt x="0" y="0"/>
                  </a:moveTo>
                  <a:lnTo>
                    <a:pt x="24384000" y="0"/>
                  </a:lnTo>
                  <a:lnTo>
                    <a:pt x="24384000" y="3387013"/>
                  </a:lnTo>
                  <a:lnTo>
                    <a:pt x="0" y="3387013"/>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9" id="9"/>
            <p:cNvSpPr txBox="true"/>
            <p:nvPr/>
          </p:nvSpPr>
          <p:spPr>
            <a:xfrm>
              <a:off x="0" y="0"/>
              <a:ext cx="24384000" cy="3386993"/>
            </a:xfrm>
            <a:prstGeom prst="rect">
              <a:avLst/>
            </a:prstGeom>
          </p:spPr>
          <p:txBody>
            <a:bodyPr anchor="t" rtlCol="false" tIns="50800" lIns="50800" bIns="50800" rIns="50800"/>
            <a:lstStyle/>
            <a:p>
              <a:pPr algn="ctr">
                <a:lnSpc>
                  <a:spcPts val="7452"/>
                </a:lnSpc>
              </a:pPr>
            </a:p>
            <a:p>
              <a:pPr algn="ctr">
                <a:lnSpc>
                  <a:spcPts val="7452"/>
                </a:lnSpc>
              </a:pPr>
              <a:r>
                <a:rPr lang="en-US" sz="6209">
                  <a:solidFill>
                    <a:srgbClr val="12203A"/>
                  </a:solidFill>
                  <a:latin typeface="Anton"/>
                  <a:ea typeface="Anton"/>
                  <a:cs typeface="Anton"/>
                  <a:sym typeface="Anton"/>
                </a:rPr>
                <a:t>I. Contexte et motivation (2/2)</a:t>
              </a:r>
            </a:p>
          </p:txBody>
        </p:sp>
      </p:grpSp>
      <p:grpSp>
        <p:nvGrpSpPr>
          <p:cNvPr name="Group 10" id="10"/>
          <p:cNvGrpSpPr/>
          <p:nvPr/>
        </p:nvGrpSpPr>
        <p:grpSpPr>
          <a:xfrm rot="0">
            <a:off x="0" y="3786283"/>
            <a:ext cx="18288000" cy="7826633"/>
            <a:chOff x="0" y="0"/>
            <a:chExt cx="9345646" cy="3999614"/>
          </a:xfrm>
        </p:grpSpPr>
        <p:sp>
          <p:nvSpPr>
            <p:cNvPr name="Freeform 11" id="11"/>
            <p:cNvSpPr/>
            <p:nvPr/>
          </p:nvSpPr>
          <p:spPr>
            <a:xfrm flipH="false" flipV="false" rot="0">
              <a:off x="0" y="0"/>
              <a:ext cx="9345647" cy="3999614"/>
            </a:xfrm>
            <a:custGeom>
              <a:avLst/>
              <a:gdLst/>
              <a:ahLst/>
              <a:cxnLst/>
              <a:rect r="r" b="b" t="t" l="l"/>
              <a:pathLst>
                <a:path h="3999614" w="9345647">
                  <a:moveTo>
                    <a:pt x="0" y="0"/>
                  </a:moveTo>
                  <a:lnTo>
                    <a:pt x="9345647" y="0"/>
                  </a:lnTo>
                  <a:lnTo>
                    <a:pt x="9345647" y="3999614"/>
                  </a:lnTo>
                  <a:lnTo>
                    <a:pt x="0" y="3999614"/>
                  </a:lnTo>
                  <a:close/>
                </a:path>
              </a:pathLst>
            </a:custGeom>
            <a:gradFill rotWithShape="true">
              <a:gsLst>
                <a:gs pos="0">
                  <a:srgbClr val="5347D9">
                    <a:alpha val="0"/>
                  </a:srgbClr>
                </a:gs>
                <a:gs pos="100000">
                  <a:srgbClr val="00A3DF">
                    <a:alpha val="89500"/>
                  </a:srgbClr>
                </a:gs>
              </a:gsLst>
              <a:lin ang="5400000"/>
            </a:gradFill>
          </p:spPr>
        </p:sp>
        <p:sp>
          <p:nvSpPr>
            <p:cNvPr name="TextBox 12" id="12"/>
            <p:cNvSpPr txBox="true"/>
            <p:nvPr/>
          </p:nvSpPr>
          <p:spPr>
            <a:xfrm>
              <a:off x="0" y="-66675"/>
              <a:ext cx="9345646" cy="4066289"/>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1879638" y="5401921"/>
            <a:ext cx="4318722" cy="3525275"/>
            <a:chOff x="0" y="0"/>
            <a:chExt cx="1083933" cy="884790"/>
          </a:xfrm>
        </p:grpSpPr>
        <p:sp>
          <p:nvSpPr>
            <p:cNvPr name="Freeform 14" id="14"/>
            <p:cNvSpPr/>
            <p:nvPr/>
          </p:nvSpPr>
          <p:spPr>
            <a:xfrm flipH="false" flipV="false" rot="0">
              <a:off x="0" y="0"/>
              <a:ext cx="1083933" cy="884790"/>
            </a:xfrm>
            <a:custGeom>
              <a:avLst/>
              <a:gdLst/>
              <a:ahLst/>
              <a:cxnLst/>
              <a:rect r="r" b="b" t="t" l="l"/>
              <a:pathLst>
                <a:path h="884790" w="1083933">
                  <a:moveTo>
                    <a:pt x="0" y="0"/>
                  </a:moveTo>
                  <a:lnTo>
                    <a:pt x="1083933" y="0"/>
                  </a:lnTo>
                  <a:lnTo>
                    <a:pt x="1083933" y="884790"/>
                  </a:lnTo>
                  <a:lnTo>
                    <a:pt x="0" y="884790"/>
                  </a:lnTo>
                  <a:close/>
                </a:path>
              </a:pathLst>
            </a:custGeom>
            <a:gradFill rotWithShape="true">
              <a:gsLst>
                <a:gs pos="0">
                  <a:srgbClr val="3652B8">
                    <a:alpha val="100000"/>
                  </a:srgbClr>
                </a:gs>
                <a:gs pos="100000">
                  <a:srgbClr val="151037">
                    <a:alpha val="20000"/>
                  </a:srgbClr>
                </a:gs>
              </a:gsLst>
              <a:lin ang="0"/>
            </a:gradFill>
            <a:ln w="38100" cap="sq">
              <a:solidFill>
                <a:srgbClr val="4DA8E9"/>
              </a:solidFill>
              <a:prstDash val="solid"/>
              <a:miter/>
            </a:ln>
          </p:spPr>
        </p:sp>
        <p:sp>
          <p:nvSpPr>
            <p:cNvPr name="TextBox 15" id="15"/>
            <p:cNvSpPr txBox="true"/>
            <p:nvPr/>
          </p:nvSpPr>
          <p:spPr>
            <a:xfrm>
              <a:off x="0" y="-66675"/>
              <a:ext cx="1083933" cy="951465"/>
            </a:xfrm>
            <a:prstGeom prst="rect">
              <a:avLst/>
            </a:prstGeom>
          </p:spPr>
          <p:txBody>
            <a:bodyPr anchor="ctr" rtlCol="false" tIns="50800" lIns="50800" bIns="50800" rIns="50800"/>
            <a:lstStyle/>
            <a:p>
              <a:pPr algn="ctr" marL="0" indent="0" lvl="0">
                <a:lnSpc>
                  <a:spcPts val="3359"/>
                </a:lnSpc>
                <a:spcBef>
                  <a:spcPct val="0"/>
                </a:spcBef>
              </a:pPr>
            </a:p>
          </p:txBody>
        </p:sp>
      </p:grpSp>
      <p:grpSp>
        <p:nvGrpSpPr>
          <p:cNvPr name="Group 16" id="16"/>
          <p:cNvGrpSpPr/>
          <p:nvPr/>
        </p:nvGrpSpPr>
        <p:grpSpPr>
          <a:xfrm rot="0">
            <a:off x="12054686" y="5401921"/>
            <a:ext cx="4318722" cy="3525275"/>
            <a:chOff x="0" y="0"/>
            <a:chExt cx="1083933" cy="884790"/>
          </a:xfrm>
        </p:grpSpPr>
        <p:sp>
          <p:nvSpPr>
            <p:cNvPr name="Freeform 17" id="17"/>
            <p:cNvSpPr/>
            <p:nvPr/>
          </p:nvSpPr>
          <p:spPr>
            <a:xfrm flipH="false" flipV="false" rot="0">
              <a:off x="0" y="0"/>
              <a:ext cx="1083933" cy="884790"/>
            </a:xfrm>
            <a:custGeom>
              <a:avLst/>
              <a:gdLst/>
              <a:ahLst/>
              <a:cxnLst/>
              <a:rect r="r" b="b" t="t" l="l"/>
              <a:pathLst>
                <a:path h="884790" w="1083933">
                  <a:moveTo>
                    <a:pt x="0" y="0"/>
                  </a:moveTo>
                  <a:lnTo>
                    <a:pt x="1083933" y="0"/>
                  </a:lnTo>
                  <a:lnTo>
                    <a:pt x="1083933" y="884790"/>
                  </a:lnTo>
                  <a:lnTo>
                    <a:pt x="0" y="884790"/>
                  </a:lnTo>
                  <a:close/>
                </a:path>
              </a:pathLst>
            </a:custGeom>
            <a:gradFill rotWithShape="true">
              <a:gsLst>
                <a:gs pos="0">
                  <a:srgbClr val="3652B8">
                    <a:alpha val="100000"/>
                  </a:srgbClr>
                </a:gs>
                <a:gs pos="100000">
                  <a:srgbClr val="151037">
                    <a:alpha val="20000"/>
                  </a:srgbClr>
                </a:gs>
              </a:gsLst>
              <a:lin ang="0"/>
            </a:gradFill>
            <a:ln w="38100" cap="sq">
              <a:solidFill>
                <a:srgbClr val="4DA8E9"/>
              </a:solidFill>
              <a:prstDash val="solid"/>
              <a:miter/>
            </a:ln>
          </p:spPr>
        </p:sp>
        <p:sp>
          <p:nvSpPr>
            <p:cNvPr name="TextBox 18" id="18"/>
            <p:cNvSpPr txBox="true"/>
            <p:nvPr/>
          </p:nvSpPr>
          <p:spPr>
            <a:xfrm>
              <a:off x="0" y="-66675"/>
              <a:ext cx="1083933" cy="951465"/>
            </a:xfrm>
            <a:prstGeom prst="rect">
              <a:avLst/>
            </a:prstGeom>
          </p:spPr>
          <p:txBody>
            <a:bodyPr anchor="ctr" rtlCol="false" tIns="50800" lIns="50800" bIns="50800" rIns="50800"/>
            <a:lstStyle/>
            <a:p>
              <a:pPr algn="ctr" marL="0" indent="0" lvl="0">
                <a:lnSpc>
                  <a:spcPts val="3359"/>
                </a:lnSpc>
                <a:spcBef>
                  <a:spcPct val="0"/>
                </a:spcBef>
              </a:pPr>
            </a:p>
          </p:txBody>
        </p:sp>
      </p:grpSp>
      <p:grpSp>
        <p:nvGrpSpPr>
          <p:cNvPr name="Group 19" id="19"/>
          <p:cNvGrpSpPr/>
          <p:nvPr/>
        </p:nvGrpSpPr>
        <p:grpSpPr>
          <a:xfrm rot="0">
            <a:off x="3125157" y="4488079"/>
            <a:ext cx="1827685" cy="182768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lnTo>
                    <a:pt x="406400" y="0"/>
                  </a:lnTo>
                  <a:cubicBezTo>
                    <a:pt x="630849" y="0"/>
                    <a:pt x="812800" y="181951"/>
                    <a:pt x="812800" y="406400"/>
                  </a:cubicBezTo>
                  <a:lnTo>
                    <a:pt x="812800" y="406400"/>
                  </a:lnTo>
                  <a:cubicBezTo>
                    <a:pt x="812800" y="630849"/>
                    <a:pt x="630849" y="812800"/>
                    <a:pt x="406400" y="812800"/>
                  </a:cubicBezTo>
                  <a:lnTo>
                    <a:pt x="406400" y="812800"/>
                  </a:lnTo>
                  <a:cubicBezTo>
                    <a:pt x="181951" y="812800"/>
                    <a:pt x="0" y="630849"/>
                    <a:pt x="0" y="406400"/>
                  </a:cubicBezTo>
                  <a:lnTo>
                    <a:pt x="0" y="406400"/>
                  </a:lnTo>
                  <a:cubicBezTo>
                    <a:pt x="0" y="181951"/>
                    <a:pt x="181951" y="0"/>
                    <a:pt x="406400" y="0"/>
                  </a:cubicBezTo>
                  <a:close/>
                </a:path>
              </a:pathLst>
            </a:custGeom>
            <a:gradFill rotWithShape="true">
              <a:gsLst>
                <a:gs pos="0">
                  <a:srgbClr val="5347D9">
                    <a:alpha val="0"/>
                  </a:srgbClr>
                </a:gs>
                <a:gs pos="100000">
                  <a:srgbClr val="00A3DF">
                    <a:alpha val="89500"/>
                  </a:srgbClr>
                </a:gs>
              </a:gsLst>
              <a:lin ang="5400000"/>
            </a:gradFill>
            <a:ln w="38100" cap="rnd">
              <a:gradFill>
                <a:gsLst>
                  <a:gs pos="0">
                    <a:srgbClr val="5347D9">
                      <a:alpha val="0"/>
                    </a:srgbClr>
                  </a:gs>
                  <a:gs pos="100000">
                    <a:srgbClr val="00A3DF">
                      <a:alpha val="89500"/>
                    </a:srgbClr>
                  </a:gs>
                </a:gsLst>
                <a:lin ang="5400000"/>
              </a:gradFill>
              <a:prstDash val="solid"/>
              <a:round/>
            </a:ln>
          </p:spPr>
        </p:sp>
        <p:sp>
          <p:nvSpPr>
            <p:cNvPr name="TextBox 21" id="21"/>
            <p:cNvSpPr txBox="true"/>
            <p:nvPr/>
          </p:nvSpPr>
          <p:spPr>
            <a:xfrm>
              <a:off x="0" y="-66675"/>
              <a:ext cx="812800" cy="879475"/>
            </a:xfrm>
            <a:prstGeom prst="rect">
              <a:avLst/>
            </a:prstGeom>
          </p:spPr>
          <p:txBody>
            <a:bodyPr anchor="ctr" rtlCol="false" tIns="50800" lIns="50800" bIns="50800" rIns="50800"/>
            <a:lstStyle/>
            <a:p>
              <a:pPr algn="ctr" marL="0" indent="0" lvl="0">
                <a:lnSpc>
                  <a:spcPts val="3359"/>
                </a:lnSpc>
                <a:spcBef>
                  <a:spcPct val="0"/>
                </a:spcBef>
              </a:pPr>
            </a:p>
          </p:txBody>
        </p:sp>
      </p:grpSp>
      <p:grpSp>
        <p:nvGrpSpPr>
          <p:cNvPr name="Group 22" id="22"/>
          <p:cNvGrpSpPr/>
          <p:nvPr/>
        </p:nvGrpSpPr>
        <p:grpSpPr>
          <a:xfrm rot="0">
            <a:off x="6984639" y="5401921"/>
            <a:ext cx="4318722" cy="3525275"/>
            <a:chOff x="0" y="0"/>
            <a:chExt cx="1083933" cy="884790"/>
          </a:xfrm>
        </p:grpSpPr>
        <p:sp>
          <p:nvSpPr>
            <p:cNvPr name="Freeform 23" id="23"/>
            <p:cNvSpPr/>
            <p:nvPr/>
          </p:nvSpPr>
          <p:spPr>
            <a:xfrm flipH="false" flipV="false" rot="0">
              <a:off x="0" y="0"/>
              <a:ext cx="1083933" cy="884790"/>
            </a:xfrm>
            <a:custGeom>
              <a:avLst/>
              <a:gdLst/>
              <a:ahLst/>
              <a:cxnLst/>
              <a:rect r="r" b="b" t="t" l="l"/>
              <a:pathLst>
                <a:path h="884790" w="1083933">
                  <a:moveTo>
                    <a:pt x="0" y="0"/>
                  </a:moveTo>
                  <a:lnTo>
                    <a:pt x="1083933" y="0"/>
                  </a:lnTo>
                  <a:lnTo>
                    <a:pt x="1083933" y="884790"/>
                  </a:lnTo>
                  <a:lnTo>
                    <a:pt x="0" y="884790"/>
                  </a:lnTo>
                  <a:close/>
                </a:path>
              </a:pathLst>
            </a:custGeom>
            <a:gradFill rotWithShape="true">
              <a:gsLst>
                <a:gs pos="0">
                  <a:srgbClr val="3652B8">
                    <a:alpha val="100000"/>
                  </a:srgbClr>
                </a:gs>
                <a:gs pos="100000">
                  <a:srgbClr val="151037">
                    <a:alpha val="20000"/>
                  </a:srgbClr>
                </a:gs>
              </a:gsLst>
              <a:lin ang="0"/>
            </a:gradFill>
            <a:ln w="38100" cap="sq">
              <a:solidFill>
                <a:srgbClr val="4DA8E9"/>
              </a:solidFill>
              <a:prstDash val="solid"/>
              <a:miter/>
            </a:ln>
          </p:spPr>
        </p:sp>
        <p:sp>
          <p:nvSpPr>
            <p:cNvPr name="TextBox 24" id="24"/>
            <p:cNvSpPr txBox="true"/>
            <p:nvPr/>
          </p:nvSpPr>
          <p:spPr>
            <a:xfrm>
              <a:off x="0" y="-66675"/>
              <a:ext cx="1083933" cy="951465"/>
            </a:xfrm>
            <a:prstGeom prst="rect">
              <a:avLst/>
            </a:prstGeom>
          </p:spPr>
          <p:txBody>
            <a:bodyPr anchor="ctr" rtlCol="false" tIns="50800" lIns="50800" bIns="50800" rIns="50800"/>
            <a:lstStyle/>
            <a:p>
              <a:pPr algn="ctr" marL="0" indent="0" lvl="0">
                <a:lnSpc>
                  <a:spcPts val="3359"/>
                </a:lnSpc>
                <a:spcBef>
                  <a:spcPct val="0"/>
                </a:spcBef>
              </a:pPr>
            </a:p>
          </p:txBody>
        </p:sp>
      </p:grpSp>
      <p:grpSp>
        <p:nvGrpSpPr>
          <p:cNvPr name="Group 25" id="25"/>
          <p:cNvGrpSpPr/>
          <p:nvPr/>
        </p:nvGrpSpPr>
        <p:grpSpPr>
          <a:xfrm rot="0">
            <a:off x="8220632" y="4488079"/>
            <a:ext cx="1827685" cy="182768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lnTo>
                    <a:pt x="406400" y="0"/>
                  </a:lnTo>
                  <a:cubicBezTo>
                    <a:pt x="630849" y="0"/>
                    <a:pt x="812800" y="181951"/>
                    <a:pt x="812800" y="406400"/>
                  </a:cubicBezTo>
                  <a:lnTo>
                    <a:pt x="812800" y="406400"/>
                  </a:lnTo>
                  <a:cubicBezTo>
                    <a:pt x="812800" y="630849"/>
                    <a:pt x="630849" y="812800"/>
                    <a:pt x="406400" y="812800"/>
                  </a:cubicBezTo>
                  <a:lnTo>
                    <a:pt x="406400" y="812800"/>
                  </a:lnTo>
                  <a:cubicBezTo>
                    <a:pt x="181951" y="812800"/>
                    <a:pt x="0" y="630849"/>
                    <a:pt x="0" y="406400"/>
                  </a:cubicBezTo>
                  <a:lnTo>
                    <a:pt x="0" y="406400"/>
                  </a:lnTo>
                  <a:cubicBezTo>
                    <a:pt x="0" y="181951"/>
                    <a:pt x="181951" y="0"/>
                    <a:pt x="406400" y="0"/>
                  </a:cubicBezTo>
                  <a:close/>
                </a:path>
              </a:pathLst>
            </a:custGeom>
            <a:gradFill rotWithShape="true">
              <a:gsLst>
                <a:gs pos="0">
                  <a:srgbClr val="5347D9">
                    <a:alpha val="0"/>
                  </a:srgbClr>
                </a:gs>
                <a:gs pos="100000">
                  <a:srgbClr val="00A3DF">
                    <a:alpha val="89500"/>
                  </a:srgbClr>
                </a:gs>
              </a:gsLst>
              <a:lin ang="5400000"/>
            </a:gradFill>
            <a:ln w="38100" cap="rnd">
              <a:gradFill>
                <a:gsLst>
                  <a:gs pos="0">
                    <a:srgbClr val="5347D9">
                      <a:alpha val="0"/>
                    </a:srgbClr>
                  </a:gs>
                  <a:gs pos="100000">
                    <a:srgbClr val="00A3DF">
                      <a:alpha val="89500"/>
                    </a:srgbClr>
                  </a:gs>
                </a:gsLst>
                <a:lin ang="5400000"/>
              </a:gradFill>
              <a:prstDash val="solid"/>
              <a:round/>
            </a:ln>
          </p:spPr>
        </p:sp>
        <p:sp>
          <p:nvSpPr>
            <p:cNvPr name="TextBox 27" id="27"/>
            <p:cNvSpPr txBox="true"/>
            <p:nvPr/>
          </p:nvSpPr>
          <p:spPr>
            <a:xfrm>
              <a:off x="0" y="-66675"/>
              <a:ext cx="812800" cy="879475"/>
            </a:xfrm>
            <a:prstGeom prst="rect">
              <a:avLst/>
            </a:prstGeom>
          </p:spPr>
          <p:txBody>
            <a:bodyPr anchor="ctr" rtlCol="false" tIns="50800" lIns="50800" bIns="50800" rIns="50800"/>
            <a:lstStyle/>
            <a:p>
              <a:pPr algn="ctr" marL="0" indent="0" lvl="0">
                <a:lnSpc>
                  <a:spcPts val="3359"/>
                </a:lnSpc>
                <a:spcBef>
                  <a:spcPct val="0"/>
                </a:spcBef>
              </a:pPr>
            </a:p>
          </p:txBody>
        </p:sp>
      </p:grpSp>
      <p:grpSp>
        <p:nvGrpSpPr>
          <p:cNvPr name="Group 28" id="28"/>
          <p:cNvGrpSpPr/>
          <p:nvPr/>
        </p:nvGrpSpPr>
        <p:grpSpPr>
          <a:xfrm rot="0">
            <a:off x="13300204" y="4488079"/>
            <a:ext cx="1827685" cy="1827685"/>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lnTo>
                    <a:pt x="406400" y="0"/>
                  </a:lnTo>
                  <a:cubicBezTo>
                    <a:pt x="630849" y="0"/>
                    <a:pt x="812800" y="181951"/>
                    <a:pt x="812800" y="406400"/>
                  </a:cubicBezTo>
                  <a:lnTo>
                    <a:pt x="812800" y="406400"/>
                  </a:lnTo>
                  <a:cubicBezTo>
                    <a:pt x="812800" y="630849"/>
                    <a:pt x="630849" y="812800"/>
                    <a:pt x="406400" y="812800"/>
                  </a:cubicBezTo>
                  <a:lnTo>
                    <a:pt x="406400" y="812800"/>
                  </a:lnTo>
                  <a:cubicBezTo>
                    <a:pt x="181951" y="812800"/>
                    <a:pt x="0" y="630849"/>
                    <a:pt x="0" y="406400"/>
                  </a:cubicBezTo>
                  <a:lnTo>
                    <a:pt x="0" y="406400"/>
                  </a:lnTo>
                  <a:cubicBezTo>
                    <a:pt x="0" y="181951"/>
                    <a:pt x="181951" y="0"/>
                    <a:pt x="406400" y="0"/>
                  </a:cubicBezTo>
                  <a:close/>
                </a:path>
              </a:pathLst>
            </a:custGeom>
            <a:gradFill rotWithShape="true">
              <a:gsLst>
                <a:gs pos="0">
                  <a:srgbClr val="5347D9">
                    <a:alpha val="0"/>
                  </a:srgbClr>
                </a:gs>
                <a:gs pos="100000">
                  <a:srgbClr val="00A3DF">
                    <a:alpha val="89500"/>
                  </a:srgbClr>
                </a:gs>
              </a:gsLst>
              <a:lin ang="5400000"/>
            </a:gradFill>
            <a:ln w="38100" cap="rnd">
              <a:gradFill>
                <a:gsLst>
                  <a:gs pos="0">
                    <a:srgbClr val="5347D9">
                      <a:alpha val="0"/>
                    </a:srgbClr>
                  </a:gs>
                  <a:gs pos="100000">
                    <a:srgbClr val="00A3DF">
                      <a:alpha val="89500"/>
                    </a:srgbClr>
                  </a:gs>
                </a:gsLst>
                <a:lin ang="5400000"/>
              </a:gradFill>
              <a:prstDash val="solid"/>
              <a:round/>
            </a:ln>
          </p:spPr>
        </p:sp>
        <p:sp>
          <p:nvSpPr>
            <p:cNvPr name="TextBox 30" id="30"/>
            <p:cNvSpPr txBox="true"/>
            <p:nvPr/>
          </p:nvSpPr>
          <p:spPr>
            <a:xfrm>
              <a:off x="0" y="-66675"/>
              <a:ext cx="812800" cy="879475"/>
            </a:xfrm>
            <a:prstGeom prst="rect">
              <a:avLst/>
            </a:prstGeom>
          </p:spPr>
          <p:txBody>
            <a:bodyPr anchor="ctr" rtlCol="false" tIns="50800" lIns="50800" bIns="50800" rIns="50800"/>
            <a:lstStyle/>
            <a:p>
              <a:pPr algn="ctr" marL="0" indent="0" lvl="0">
                <a:lnSpc>
                  <a:spcPts val="3359"/>
                </a:lnSpc>
                <a:spcBef>
                  <a:spcPct val="0"/>
                </a:spcBef>
              </a:pPr>
            </a:p>
          </p:txBody>
        </p:sp>
      </p:grpSp>
      <p:sp>
        <p:nvSpPr>
          <p:cNvPr name="Freeform 31" id="31"/>
          <p:cNvSpPr/>
          <p:nvPr/>
        </p:nvSpPr>
        <p:spPr>
          <a:xfrm flipH="false" flipV="false" rot="0">
            <a:off x="3548204" y="4877707"/>
            <a:ext cx="981591" cy="1048428"/>
          </a:xfrm>
          <a:custGeom>
            <a:avLst/>
            <a:gdLst/>
            <a:ahLst/>
            <a:cxnLst/>
            <a:rect r="r" b="b" t="t" l="l"/>
            <a:pathLst>
              <a:path h="1048428" w="981591">
                <a:moveTo>
                  <a:pt x="0" y="0"/>
                </a:moveTo>
                <a:lnTo>
                  <a:pt x="981590" y="0"/>
                </a:lnTo>
                <a:lnTo>
                  <a:pt x="981590" y="1048428"/>
                </a:lnTo>
                <a:lnTo>
                  <a:pt x="0" y="10484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32" id="32"/>
          <p:cNvSpPr/>
          <p:nvPr/>
        </p:nvSpPr>
        <p:spPr>
          <a:xfrm flipH="false" flipV="false" rot="0">
            <a:off x="13628333" y="4877707"/>
            <a:ext cx="1171428" cy="1048428"/>
          </a:xfrm>
          <a:custGeom>
            <a:avLst/>
            <a:gdLst/>
            <a:ahLst/>
            <a:cxnLst/>
            <a:rect r="r" b="b" t="t" l="l"/>
            <a:pathLst>
              <a:path h="1048428" w="1171428">
                <a:moveTo>
                  <a:pt x="0" y="0"/>
                </a:moveTo>
                <a:lnTo>
                  <a:pt x="1171428" y="0"/>
                </a:lnTo>
                <a:lnTo>
                  <a:pt x="1171428" y="1048428"/>
                </a:lnTo>
                <a:lnTo>
                  <a:pt x="0" y="10484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33" id="33"/>
          <p:cNvSpPr/>
          <p:nvPr/>
        </p:nvSpPr>
        <p:spPr>
          <a:xfrm flipH="false" flipV="false" rot="0">
            <a:off x="8540735" y="4816134"/>
            <a:ext cx="1171575" cy="1171575"/>
          </a:xfrm>
          <a:custGeom>
            <a:avLst/>
            <a:gdLst/>
            <a:ahLst/>
            <a:cxnLst/>
            <a:rect r="r" b="b" t="t" l="l"/>
            <a:pathLst>
              <a:path h="1171575" w="1171575">
                <a:moveTo>
                  <a:pt x="0" y="0"/>
                </a:moveTo>
                <a:lnTo>
                  <a:pt x="1171575" y="0"/>
                </a:lnTo>
                <a:lnTo>
                  <a:pt x="1171575" y="1171575"/>
                </a:lnTo>
                <a:lnTo>
                  <a:pt x="0" y="11715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4" id="34"/>
          <p:cNvSpPr txBox="true"/>
          <p:nvPr/>
        </p:nvSpPr>
        <p:spPr>
          <a:xfrm rot="0">
            <a:off x="2429112" y="6548426"/>
            <a:ext cx="3219773" cy="1889760"/>
          </a:xfrm>
          <a:prstGeom prst="rect">
            <a:avLst/>
          </a:prstGeom>
        </p:spPr>
        <p:txBody>
          <a:bodyPr anchor="t" rtlCol="false" tIns="0" lIns="0" bIns="0" rIns="0">
            <a:spAutoFit/>
          </a:bodyPr>
          <a:lstStyle/>
          <a:p>
            <a:pPr algn="ctr">
              <a:lnSpc>
                <a:spcPts val="2940"/>
              </a:lnSpc>
            </a:pPr>
            <a:r>
              <a:rPr lang="en-US" sz="2100">
                <a:solidFill>
                  <a:srgbClr val="FFFFFF"/>
                </a:solidFill>
                <a:latin typeface="Times New Roman"/>
                <a:ea typeface="Times New Roman"/>
                <a:cs typeface="Times New Roman"/>
                <a:sym typeface="Times New Roman"/>
              </a:rPr>
              <a:t>Construire des modèles robustes capables d’identifier les cas de fraude malgré le déséquilibre</a:t>
            </a:r>
          </a:p>
          <a:p>
            <a:pPr algn="ctr">
              <a:lnSpc>
                <a:spcPts val="2940"/>
              </a:lnSpc>
            </a:pPr>
          </a:p>
        </p:txBody>
      </p:sp>
      <p:sp>
        <p:nvSpPr>
          <p:cNvPr name="TextBox 35" id="35"/>
          <p:cNvSpPr txBox="true"/>
          <p:nvPr/>
        </p:nvSpPr>
        <p:spPr>
          <a:xfrm rot="0">
            <a:off x="12627336" y="6548426"/>
            <a:ext cx="3248407" cy="2566777"/>
          </a:xfrm>
          <a:prstGeom prst="rect">
            <a:avLst/>
          </a:prstGeom>
        </p:spPr>
        <p:txBody>
          <a:bodyPr anchor="t" rtlCol="false" tIns="0" lIns="0" bIns="0" rIns="0">
            <a:spAutoFit/>
          </a:bodyPr>
          <a:lstStyle/>
          <a:p>
            <a:pPr algn="ctr">
              <a:lnSpc>
                <a:spcPts val="2899"/>
              </a:lnSpc>
            </a:pPr>
            <a:r>
              <a:rPr lang="en-US" sz="2070">
                <a:solidFill>
                  <a:srgbClr val="FFFFFF"/>
                </a:solidFill>
                <a:latin typeface="Times New Roman"/>
                <a:ea typeface="Times New Roman"/>
                <a:cs typeface="Times New Roman"/>
                <a:sym typeface="Times New Roman"/>
              </a:rPr>
              <a:t>Explorer différentes stratégies de rééchantillonnage pour maximiser la performance sans fausser la distribution des données.</a:t>
            </a:r>
          </a:p>
          <a:p>
            <a:pPr algn="ctr">
              <a:lnSpc>
                <a:spcPts val="2899"/>
              </a:lnSpc>
            </a:pPr>
          </a:p>
        </p:txBody>
      </p:sp>
      <p:sp>
        <p:nvSpPr>
          <p:cNvPr name="TextBox 36" id="36"/>
          <p:cNvSpPr txBox="true"/>
          <p:nvPr/>
        </p:nvSpPr>
        <p:spPr>
          <a:xfrm rot="0">
            <a:off x="7474043" y="6689181"/>
            <a:ext cx="3339915" cy="1518285"/>
          </a:xfrm>
          <a:prstGeom prst="rect">
            <a:avLst/>
          </a:prstGeom>
        </p:spPr>
        <p:txBody>
          <a:bodyPr anchor="t" rtlCol="false" tIns="0" lIns="0" bIns="0" rIns="0">
            <a:spAutoFit/>
          </a:bodyPr>
          <a:lstStyle/>
          <a:p>
            <a:pPr algn="ctr">
              <a:lnSpc>
                <a:spcPts val="2940"/>
              </a:lnSpc>
            </a:pPr>
            <a:r>
              <a:rPr lang="en-US" sz="2100">
                <a:solidFill>
                  <a:srgbClr val="FFFFFF"/>
                </a:solidFill>
                <a:latin typeface="Times New Roman"/>
                <a:ea typeface="Times New Roman"/>
                <a:cs typeface="Times New Roman"/>
                <a:sym typeface="Times New Roman"/>
              </a:rPr>
              <a:t>Optimiser les métriques adaptées à la sensibilité des classes minoritaires</a:t>
            </a:r>
          </a:p>
          <a:p>
            <a:pPr algn="ctr">
              <a:lnSpc>
                <a:spcPts val="2940"/>
              </a:lnSpc>
            </a:pPr>
          </a:p>
        </p:txBody>
      </p:sp>
      <p:grpSp>
        <p:nvGrpSpPr>
          <p:cNvPr name="Group 37" id="37"/>
          <p:cNvGrpSpPr/>
          <p:nvPr/>
        </p:nvGrpSpPr>
        <p:grpSpPr>
          <a:xfrm rot="0">
            <a:off x="16549003" y="9941141"/>
            <a:ext cx="3674865" cy="345859"/>
            <a:chOff x="0" y="0"/>
            <a:chExt cx="4368800" cy="411169"/>
          </a:xfrm>
        </p:grpSpPr>
        <p:sp>
          <p:nvSpPr>
            <p:cNvPr name="Freeform 38" id="38"/>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39" id="39"/>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FFFFFF"/>
                  </a:solidFill>
                  <a:latin typeface="Times New Roman"/>
                  <a:ea typeface="Times New Roman"/>
                  <a:cs typeface="Times New Roman"/>
                  <a:sym typeface="Times New Roman"/>
                </a:rPr>
                <a:t>Page 05 sur 22</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548879" y="2135351"/>
            <a:ext cx="12864631" cy="1255635"/>
            <a:chOff x="0" y="0"/>
            <a:chExt cx="17152841" cy="1674181"/>
          </a:xfrm>
        </p:grpSpPr>
        <p:sp>
          <p:nvSpPr>
            <p:cNvPr name="Freeform 3" id="3"/>
            <p:cNvSpPr/>
            <p:nvPr/>
          </p:nvSpPr>
          <p:spPr>
            <a:xfrm flipH="false" flipV="false" rot="0">
              <a:off x="0" y="0"/>
              <a:ext cx="17152841" cy="1674181"/>
            </a:xfrm>
            <a:custGeom>
              <a:avLst/>
              <a:gdLst/>
              <a:ahLst/>
              <a:cxnLst/>
              <a:rect r="r" b="b" t="t" l="l"/>
              <a:pathLst>
                <a:path h="1674181" w="17152841">
                  <a:moveTo>
                    <a:pt x="0" y="0"/>
                  </a:moveTo>
                  <a:lnTo>
                    <a:pt x="17152841" y="0"/>
                  </a:lnTo>
                  <a:lnTo>
                    <a:pt x="17152841" y="1674181"/>
                  </a:lnTo>
                  <a:lnTo>
                    <a:pt x="0" y="1674181"/>
                  </a:lnTo>
                  <a:close/>
                </a:path>
              </a:pathLst>
            </a:custGeom>
            <a:solidFill>
              <a:srgbClr val="000000">
                <a:alpha val="0"/>
              </a:srgbClr>
            </a:solidFill>
          </p:spPr>
        </p:sp>
        <p:sp>
          <p:nvSpPr>
            <p:cNvPr name="TextBox 4" id="4"/>
            <p:cNvSpPr txBox="true"/>
            <p:nvPr/>
          </p:nvSpPr>
          <p:spPr>
            <a:xfrm>
              <a:off x="0" y="38100"/>
              <a:ext cx="17152841" cy="1636081"/>
            </a:xfrm>
            <a:prstGeom prst="rect">
              <a:avLst/>
            </a:prstGeom>
          </p:spPr>
          <p:txBody>
            <a:bodyPr anchor="t" rtlCol="false" tIns="0" lIns="0" bIns="0" rIns="0"/>
            <a:lstStyle/>
            <a:p>
              <a:pPr algn="l">
                <a:lnSpc>
                  <a:spcPts val="5787"/>
                </a:lnSpc>
              </a:pPr>
              <a:r>
                <a:rPr lang="en-US" sz="5121">
                  <a:solidFill>
                    <a:srgbClr val="12203A"/>
                  </a:solidFill>
                  <a:latin typeface="Anton"/>
                  <a:ea typeface="Anton"/>
                  <a:cs typeface="Anton"/>
                  <a:sym typeface="Anton"/>
                </a:rPr>
                <a:t>Description des jeux de données</a:t>
              </a:r>
            </a:p>
          </p:txBody>
        </p:sp>
      </p:grpSp>
      <p:grpSp>
        <p:nvGrpSpPr>
          <p:cNvPr name="Group 5" id="5"/>
          <p:cNvGrpSpPr/>
          <p:nvPr/>
        </p:nvGrpSpPr>
        <p:grpSpPr>
          <a:xfrm rot="0">
            <a:off x="5883437" y="3390987"/>
            <a:ext cx="11832557" cy="6791306"/>
            <a:chOff x="0" y="0"/>
            <a:chExt cx="15776743" cy="9055075"/>
          </a:xfrm>
        </p:grpSpPr>
        <p:sp>
          <p:nvSpPr>
            <p:cNvPr name="Freeform 6" id="6"/>
            <p:cNvSpPr/>
            <p:nvPr/>
          </p:nvSpPr>
          <p:spPr>
            <a:xfrm flipH="false" flipV="false" rot="0">
              <a:off x="0" y="0"/>
              <a:ext cx="15776742" cy="9055074"/>
            </a:xfrm>
            <a:custGeom>
              <a:avLst/>
              <a:gdLst/>
              <a:ahLst/>
              <a:cxnLst/>
              <a:rect r="r" b="b" t="t" l="l"/>
              <a:pathLst>
                <a:path h="9055074" w="15776742">
                  <a:moveTo>
                    <a:pt x="0" y="0"/>
                  </a:moveTo>
                  <a:lnTo>
                    <a:pt x="15776742" y="0"/>
                  </a:lnTo>
                  <a:lnTo>
                    <a:pt x="15776742" y="9055074"/>
                  </a:lnTo>
                  <a:lnTo>
                    <a:pt x="0" y="9055074"/>
                  </a:lnTo>
                  <a:close/>
                </a:path>
              </a:pathLst>
            </a:custGeom>
            <a:solidFill>
              <a:srgbClr val="000000">
                <a:alpha val="0"/>
              </a:srgbClr>
            </a:solidFill>
          </p:spPr>
        </p:sp>
        <p:sp>
          <p:nvSpPr>
            <p:cNvPr name="TextBox 7" id="7"/>
            <p:cNvSpPr txBox="true"/>
            <p:nvPr/>
          </p:nvSpPr>
          <p:spPr>
            <a:xfrm>
              <a:off x="0" y="-152400"/>
              <a:ext cx="15776743" cy="9207475"/>
            </a:xfrm>
            <a:prstGeom prst="rect">
              <a:avLst/>
            </a:prstGeom>
          </p:spPr>
          <p:txBody>
            <a:bodyPr anchor="t" rtlCol="false" tIns="0" lIns="0" bIns="0" rIns="0"/>
            <a:lstStyle/>
            <a:p>
              <a:pPr algn="just">
                <a:lnSpc>
                  <a:spcPts val="4747"/>
                </a:lnSpc>
              </a:pPr>
              <a:r>
                <a:rPr lang="en-US" sz="3144" b="true">
                  <a:solidFill>
                    <a:srgbClr val="12203A"/>
                  </a:solidFill>
                  <a:latin typeface="Times New Roman Bold"/>
                  <a:ea typeface="Times New Roman Bold"/>
                  <a:cs typeface="Times New Roman Bold"/>
                  <a:sym typeface="Times New Roman Bold"/>
                </a:rPr>
                <a:t>-Origine des données :</a:t>
              </a:r>
            </a:p>
            <a:p>
              <a:pPr algn="just">
                <a:lnSpc>
                  <a:spcPts val="4747"/>
                </a:lnSpc>
              </a:pPr>
            </a:p>
            <a:p>
              <a:pPr algn="just" marL="614021" indent="-307011" lvl="1">
                <a:lnSpc>
                  <a:spcPts val="4294"/>
                </a:lnSpc>
                <a:buFont typeface="Arial"/>
                <a:buChar char="•"/>
              </a:pPr>
              <a:r>
                <a:rPr lang="en-US" sz="2844">
                  <a:solidFill>
                    <a:srgbClr val="12203A"/>
                  </a:solidFill>
                  <a:latin typeface="Times New Roman"/>
                  <a:ea typeface="Times New Roman"/>
                  <a:cs typeface="Times New Roman"/>
                  <a:sym typeface="Times New Roman"/>
                </a:rPr>
                <a:t>Deux datasets csv, transaction et identity f</a:t>
              </a:r>
              <a:r>
                <a:rPr lang="en-US" sz="2844">
                  <a:solidFill>
                    <a:srgbClr val="12203A"/>
                  </a:solidFill>
                  <a:latin typeface="Times New Roman"/>
                  <a:ea typeface="Times New Roman"/>
                  <a:cs typeface="Times New Roman"/>
                  <a:sym typeface="Times New Roman"/>
                </a:rPr>
                <a:t>ourni par Vesta dans le cadre de l’IEEE-CIS Fraud Detection.</a:t>
              </a:r>
            </a:p>
            <a:p>
              <a:pPr algn="just" marL="614021" indent="-307011" lvl="1">
                <a:lnSpc>
                  <a:spcPts val="4294"/>
                </a:lnSpc>
                <a:buFont typeface="Arial"/>
                <a:buChar char="•"/>
              </a:pPr>
              <a:r>
                <a:rPr lang="en-US" sz="2844">
                  <a:solidFill>
                    <a:srgbClr val="12203A"/>
                  </a:solidFill>
                  <a:latin typeface="Times New Roman"/>
                  <a:ea typeface="Times New Roman"/>
                  <a:cs typeface="Times New Roman"/>
                  <a:sym typeface="Times New Roman"/>
                </a:rPr>
                <a:t>Le fichier transaction.csv contient 590 540 transactions décrites par 394 variables, incluant le montant, le type de carte, des compteurs et des adresses. </a:t>
              </a:r>
            </a:p>
            <a:p>
              <a:pPr algn="just" marL="657200" indent="-328600" lvl="1">
                <a:lnSpc>
                  <a:spcPts val="4596"/>
                </a:lnSpc>
                <a:buFont typeface="Arial"/>
                <a:buChar char="•"/>
              </a:pPr>
              <a:r>
                <a:rPr lang="en-US" sz="3044">
                  <a:solidFill>
                    <a:srgbClr val="12203A"/>
                  </a:solidFill>
                  <a:latin typeface="Times New Roman"/>
                  <a:ea typeface="Times New Roman"/>
                  <a:cs typeface="Times New Roman"/>
                  <a:sym typeface="Times New Roman"/>
                </a:rPr>
                <a:t>Le fichier identity.csv contient  144 233 transactions décrites par 41 variables, incluant des informations additionnelles d’identité pour certaines transactions comme l’adresse IP,le système d’exploitation, le navigateur, etc.</a:t>
              </a:r>
            </a:p>
            <a:p>
              <a:pPr algn="just">
                <a:lnSpc>
                  <a:spcPts val="4294"/>
                </a:lnSpc>
              </a:pPr>
            </a:p>
          </p:txBody>
        </p:sp>
      </p:grpSp>
      <p:grpSp>
        <p:nvGrpSpPr>
          <p:cNvPr name="Group 8" id="8"/>
          <p:cNvGrpSpPr/>
          <p:nvPr/>
        </p:nvGrpSpPr>
        <p:grpSpPr>
          <a:xfrm rot="0">
            <a:off x="0" y="-404894"/>
            <a:ext cx="18288000" cy="2540245"/>
            <a:chOff x="0" y="0"/>
            <a:chExt cx="24384000" cy="3386993"/>
          </a:xfrm>
        </p:grpSpPr>
        <p:sp>
          <p:nvSpPr>
            <p:cNvPr name="Freeform 9" id="9"/>
            <p:cNvSpPr/>
            <p:nvPr/>
          </p:nvSpPr>
          <p:spPr>
            <a:xfrm flipH="false" flipV="false" rot="0">
              <a:off x="0" y="0"/>
              <a:ext cx="24384000" cy="3387013"/>
            </a:xfrm>
            <a:custGeom>
              <a:avLst/>
              <a:gdLst/>
              <a:ahLst/>
              <a:cxnLst/>
              <a:rect r="r" b="b" t="t" l="l"/>
              <a:pathLst>
                <a:path h="3387013" w="24384000">
                  <a:moveTo>
                    <a:pt x="0" y="0"/>
                  </a:moveTo>
                  <a:lnTo>
                    <a:pt x="24384000" y="0"/>
                  </a:lnTo>
                  <a:lnTo>
                    <a:pt x="24384000" y="3387013"/>
                  </a:lnTo>
                  <a:lnTo>
                    <a:pt x="0" y="3387013"/>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10" id="10"/>
            <p:cNvSpPr txBox="true"/>
            <p:nvPr/>
          </p:nvSpPr>
          <p:spPr>
            <a:xfrm>
              <a:off x="0" y="0"/>
              <a:ext cx="24384000" cy="3386993"/>
            </a:xfrm>
            <a:prstGeom prst="rect">
              <a:avLst/>
            </a:prstGeom>
          </p:spPr>
          <p:txBody>
            <a:bodyPr anchor="t" rtlCol="false" tIns="50800" lIns="50800" bIns="50800" rIns="50800"/>
            <a:lstStyle/>
            <a:p>
              <a:pPr algn="ctr">
                <a:lnSpc>
                  <a:spcPts val="7452"/>
                </a:lnSpc>
              </a:pPr>
            </a:p>
            <a:p>
              <a:pPr algn="ctr">
                <a:lnSpc>
                  <a:spcPts val="7452"/>
                </a:lnSpc>
              </a:pPr>
              <a:r>
                <a:rPr lang="en-US" sz="6209">
                  <a:solidFill>
                    <a:srgbClr val="12203A"/>
                  </a:solidFill>
                  <a:latin typeface="Anton"/>
                  <a:ea typeface="Anton"/>
                  <a:cs typeface="Anton"/>
                  <a:sym typeface="Anton"/>
                </a:rPr>
                <a:t>II. BASE DE DONNEES (1/6)</a:t>
              </a:r>
            </a:p>
          </p:txBody>
        </p:sp>
      </p:grpSp>
      <p:grpSp>
        <p:nvGrpSpPr>
          <p:cNvPr name="Group 11" id="11"/>
          <p:cNvGrpSpPr/>
          <p:nvPr/>
        </p:nvGrpSpPr>
        <p:grpSpPr>
          <a:xfrm rot="0">
            <a:off x="394395" y="4013561"/>
            <a:ext cx="4771418" cy="6470636"/>
            <a:chOff x="0" y="0"/>
            <a:chExt cx="6361891" cy="8627515"/>
          </a:xfrm>
        </p:grpSpPr>
        <p:grpSp>
          <p:nvGrpSpPr>
            <p:cNvPr name="Group 12" id="12"/>
            <p:cNvGrpSpPr/>
            <p:nvPr/>
          </p:nvGrpSpPr>
          <p:grpSpPr>
            <a:xfrm rot="0">
              <a:off x="264688" y="5476991"/>
              <a:ext cx="5832515" cy="3150523"/>
              <a:chOff x="0" y="0"/>
              <a:chExt cx="1746381" cy="943335"/>
            </a:xfrm>
          </p:grpSpPr>
          <p:sp>
            <p:nvSpPr>
              <p:cNvPr name="Freeform 13" id="13"/>
              <p:cNvSpPr/>
              <p:nvPr/>
            </p:nvSpPr>
            <p:spPr>
              <a:xfrm flipH="false" flipV="false" rot="0">
                <a:off x="0" y="0"/>
                <a:ext cx="1746381" cy="943335"/>
              </a:xfrm>
              <a:custGeom>
                <a:avLst/>
                <a:gdLst/>
                <a:ahLst/>
                <a:cxnLst/>
                <a:rect r="r" b="b" t="t" l="l"/>
                <a:pathLst>
                  <a:path h="943335" w="1746381">
                    <a:moveTo>
                      <a:pt x="0" y="0"/>
                    </a:moveTo>
                    <a:lnTo>
                      <a:pt x="1746381" y="0"/>
                    </a:lnTo>
                    <a:lnTo>
                      <a:pt x="1746381" y="943335"/>
                    </a:lnTo>
                    <a:lnTo>
                      <a:pt x="0" y="943335"/>
                    </a:lnTo>
                    <a:close/>
                  </a:path>
                </a:pathLst>
              </a:custGeom>
              <a:solidFill>
                <a:srgbClr val="F5F8EE"/>
              </a:solidFill>
              <a:ln cap="sq">
                <a:noFill/>
                <a:prstDash val="solid"/>
                <a:miter/>
              </a:ln>
            </p:spPr>
          </p:sp>
          <p:sp>
            <p:nvSpPr>
              <p:cNvPr name="TextBox 14" id="14"/>
              <p:cNvSpPr txBox="true"/>
              <p:nvPr/>
            </p:nvSpPr>
            <p:spPr>
              <a:xfrm>
                <a:off x="0" y="-57150"/>
                <a:ext cx="1746381" cy="1000485"/>
              </a:xfrm>
              <a:prstGeom prst="rect">
                <a:avLst/>
              </a:prstGeom>
            </p:spPr>
            <p:txBody>
              <a:bodyPr anchor="ctr" rtlCol="false" tIns="50800" lIns="50800" bIns="50800" rIns="50800"/>
              <a:lstStyle/>
              <a:p>
                <a:pPr algn="ctr" marL="0" indent="0" lvl="0">
                  <a:lnSpc>
                    <a:spcPts val="3500"/>
                  </a:lnSpc>
                  <a:spcBef>
                    <a:spcPct val="0"/>
                  </a:spcBef>
                </a:pPr>
              </a:p>
            </p:txBody>
          </p:sp>
        </p:grpSp>
        <p:sp>
          <p:nvSpPr>
            <p:cNvPr name="Freeform 15" id="15"/>
            <p:cNvSpPr/>
            <p:nvPr/>
          </p:nvSpPr>
          <p:spPr>
            <a:xfrm flipH="false" flipV="false" rot="-5400000">
              <a:off x="1631936" y="3225067"/>
              <a:ext cx="3098019" cy="6361891"/>
            </a:xfrm>
            <a:custGeom>
              <a:avLst/>
              <a:gdLst/>
              <a:ahLst/>
              <a:cxnLst/>
              <a:rect r="r" b="b" t="t" l="l"/>
              <a:pathLst>
                <a:path h="6361891" w="3098019">
                  <a:moveTo>
                    <a:pt x="0" y="0"/>
                  </a:moveTo>
                  <a:lnTo>
                    <a:pt x="3098019" y="0"/>
                  </a:lnTo>
                  <a:lnTo>
                    <a:pt x="3098019" y="6361891"/>
                  </a:lnTo>
                  <a:lnTo>
                    <a:pt x="0" y="6361891"/>
                  </a:lnTo>
                  <a:lnTo>
                    <a:pt x="0" y="0"/>
                  </a:lnTo>
                  <a:close/>
                </a:path>
              </a:pathLst>
            </a:custGeom>
            <a:blipFill>
              <a:blip r:embed="rId2">
                <a:alphaModFix amt="64000"/>
              </a:blip>
              <a:stretch>
                <a:fillRect l="-1702" t="0" r="0" b="0"/>
              </a:stretch>
            </a:blipFill>
          </p:spPr>
        </p:sp>
        <p:grpSp>
          <p:nvGrpSpPr>
            <p:cNvPr name="Group 16" id="16"/>
            <p:cNvGrpSpPr/>
            <p:nvPr/>
          </p:nvGrpSpPr>
          <p:grpSpPr>
            <a:xfrm rot="0">
              <a:off x="255847" y="0"/>
              <a:ext cx="5832515" cy="5940966"/>
              <a:chOff x="0" y="0"/>
              <a:chExt cx="1027283" cy="1046385"/>
            </a:xfrm>
          </p:grpSpPr>
          <p:sp>
            <p:nvSpPr>
              <p:cNvPr name="Freeform 17" id="17"/>
              <p:cNvSpPr/>
              <p:nvPr/>
            </p:nvSpPr>
            <p:spPr>
              <a:xfrm flipH="false" flipV="false" rot="0">
                <a:off x="0" y="0"/>
                <a:ext cx="1027283" cy="1046385"/>
              </a:xfrm>
              <a:custGeom>
                <a:avLst/>
                <a:gdLst/>
                <a:ahLst/>
                <a:cxnLst/>
                <a:rect r="r" b="b" t="t" l="l"/>
                <a:pathLst>
                  <a:path h="1046385" w="1027283">
                    <a:moveTo>
                      <a:pt x="0" y="0"/>
                    </a:moveTo>
                    <a:lnTo>
                      <a:pt x="1027283" y="0"/>
                    </a:lnTo>
                    <a:lnTo>
                      <a:pt x="1027283" y="1046385"/>
                    </a:lnTo>
                    <a:lnTo>
                      <a:pt x="0" y="1046385"/>
                    </a:lnTo>
                    <a:close/>
                  </a:path>
                </a:pathLst>
              </a:custGeom>
              <a:blipFill>
                <a:blip r:embed="rId3"/>
                <a:stretch>
                  <a:fillRect l="-26442" t="0" r="-26442" b="0"/>
                </a:stretch>
              </a:blipFill>
            </p:spPr>
          </p:sp>
        </p:grpSp>
      </p:grpSp>
      <p:grpSp>
        <p:nvGrpSpPr>
          <p:cNvPr name="Group 18" id="18"/>
          <p:cNvGrpSpPr/>
          <p:nvPr/>
        </p:nvGrpSpPr>
        <p:grpSpPr>
          <a:xfrm rot="0">
            <a:off x="16549003" y="9941141"/>
            <a:ext cx="3674865" cy="345859"/>
            <a:chOff x="0" y="0"/>
            <a:chExt cx="4368800" cy="411169"/>
          </a:xfrm>
        </p:grpSpPr>
        <p:sp>
          <p:nvSpPr>
            <p:cNvPr name="Freeform 19" id="19"/>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20" id="20"/>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FFFFFF"/>
                  </a:solidFill>
                  <a:latin typeface="Times New Roman"/>
                  <a:ea typeface="Times New Roman"/>
                  <a:cs typeface="Times New Roman"/>
                  <a:sym typeface="Times New Roman"/>
                </a:rPr>
                <a:t>Page 06 sur 22</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746076" y="2258196"/>
            <a:ext cx="12864631" cy="1255635"/>
            <a:chOff x="0" y="0"/>
            <a:chExt cx="17152841" cy="1674181"/>
          </a:xfrm>
        </p:grpSpPr>
        <p:sp>
          <p:nvSpPr>
            <p:cNvPr name="Freeform 3" id="3"/>
            <p:cNvSpPr/>
            <p:nvPr/>
          </p:nvSpPr>
          <p:spPr>
            <a:xfrm flipH="false" flipV="false" rot="0">
              <a:off x="0" y="0"/>
              <a:ext cx="17152841" cy="1674181"/>
            </a:xfrm>
            <a:custGeom>
              <a:avLst/>
              <a:gdLst/>
              <a:ahLst/>
              <a:cxnLst/>
              <a:rect r="r" b="b" t="t" l="l"/>
              <a:pathLst>
                <a:path h="1674181" w="17152841">
                  <a:moveTo>
                    <a:pt x="0" y="0"/>
                  </a:moveTo>
                  <a:lnTo>
                    <a:pt x="17152841" y="0"/>
                  </a:lnTo>
                  <a:lnTo>
                    <a:pt x="17152841" y="1674181"/>
                  </a:lnTo>
                  <a:lnTo>
                    <a:pt x="0" y="1674181"/>
                  </a:lnTo>
                  <a:close/>
                </a:path>
              </a:pathLst>
            </a:custGeom>
            <a:solidFill>
              <a:srgbClr val="000000">
                <a:alpha val="0"/>
              </a:srgbClr>
            </a:solidFill>
          </p:spPr>
        </p:sp>
        <p:sp>
          <p:nvSpPr>
            <p:cNvPr name="TextBox 4" id="4"/>
            <p:cNvSpPr txBox="true"/>
            <p:nvPr/>
          </p:nvSpPr>
          <p:spPr>
            <a:xfrm>
              <a:off x="0" y="28575"/>
              <a:ext cx="17152841" cy="1645606"/>
            </a:xfrm>
            <a:prstGeom prst="rect">
              <a:avLst/>
            </a:prstGeom>
          </p:spPr>
          <p:txBody>
            <a:bodyPr anchor="t" rtlCol="false" tIns="0" lIns="0" bIns="0" rIns="0"/>
            <a:lstStyle/>
            <a:p>
              <a:pPr algn="l">
                <a:lnSpc>
                  <a:spcPts val="5447"/>
                </a:lnSpc>
              </a:pPr>
              <a:r>
                <a:rPr lang="en-US" sz="4821">
                  <a:solidFill>
                    <a:srgbClr val="12203A"/>
                  </a:solidFill>
                  <a:latin typeface="Anton"/>
                  <a:ea typeface="Anton"/>
                  <a:cs typeface="Anton"/>
                  <a:sym typeface="Anton"/>
                </a:rPr>
                <a:t>Description des jeux de données</a:t>
              </a:r>
            </a:p>
          </p:txBody>
        </p:sp>
      </p:grpSp>
      <p:grpSp>
        <p:nvGrpSpPr>
          <p:cNvPr name="Group 5" id="5"/>
          <p:cNvGrpSpPr/>
          <p:nvPr/>
        </p:nvGrpSpPr>
        <p:grpSpPr>
          <a:xfrm rot="0">
            <a:off x="6119009" y="3488632"/>
            <a:ext cx="10879437" cy="4504586"/>
            <a:chOff x="0" y="0"/>
            <a:chExt cx="14505916" cy="6006115"/>
          </a:xfrm>
        </p:grpSpPr>
        <p:sp>
          <p:nvSpPr>
            <p:cNvPr name="Freeform 6" id="6"/>
            <p:cNvSpPr/>
            <p:nvPr/>
          </p:nvSpPr>
          <p:spPr>
            <a:xfrm flipH="false" flipV="false" rot="0">
              <a:off x="0" y="0"/>
              <a:ext cx="14505916" cy="6006115"/>
            </a:xfrm>
            <a:custGeom>
              <a:avLst/>
              <a:gdLst/>
              <a:ahLst/>
              <a:cxnLst/>
              <a:rect r="r" b="b" t="t" l="l"/>
              <a:pathLst>
                <a:path h="6006115" w="14505916">
                  <a:moveTo>
                    <a:pt x="0" y="0"/>
                  </a:moveTo>
                  <a:lnTo>
                    <a:pt x="14505916" y="0"/>
                  </a:lnTo>
                  <a:lnTo>
                    <a:pt x="14505916" y="6006115"/>
                  </a:lnTo>
                  <a:lnTo>
                    <a:pt x="0" y="6006115"/>
                  </a:lnTo>
                  <a:close/>
                </a:path>
              </a:pathLst>
            </a:custGeom>
            <a:solidFill>
              <a:srgbClr val="000000">
                <a:alpha val="0"/>
              </a:srgbClr>
            </a:solidFill>
          </p:spPr>
        </p:sp>
        <p:sp>
          <p:nvSpPr>
            <p:cNvPr name="TextBox 7" id="7"/>
            <p:cNvSpPr txBox="true"/>
            <p:nvPr/>
          </p:nvSpPr>
          <p:spPr>
            <a:xfrm>
              <a:off x="0" y="-95250"/>
              <a:ext cx="14505916" cy="6101365"/>
            </a:xfrm>
            <a:prstGeom prst="rect">
              <a:avLst/>
            </a:prstGeom>
          </p:spPr>
          <p:txBody>
            <a:bodyPr anchor="t" rtlCol="false" tIns="0" lIns="0" bIns="0" rIns="0"/>
            <a:lstStyle/>
            <a:p>
              <a:pPr algn="just">
                <a:lnSpc>
                  <a:spcPts val="3896"/>
                </a:lnSpc>
              </a:pPr>
              <a:r>
                <a:rPr lang="en-US" sz="2844" b="true">
                  <a:solidFill>
                    <a:srgbClr val="12203A"/>
                  </a:solidFill>
                  <a:latin typeface="Times New Roman Bold"/>
                  <a:ea typeface="Times New Roman Bold"/>
                  <a:cs typeface="Times New Roman Bold"/>
                  <a:sym typeface="Times New Roman Bold"/>
                </a:rPr>
                <a:t>-Création du jeu de données :</a:t>
              </a:r>
            </a:p>
            <a:p>
              <a:pPr algn="just">
                <a:lnSpc>
                  <a:spcPts val="3896"/>
                </a:lnSpc>
              </a:pPr>
            </a:p>
            <a:p>
              <a:pPr algn="just" marL="539748" indent="-269874" lvl="1">
                <a:lnSpc>
                  <a:spcPts val="3424"/>
                </a:lnSpc>
                <a:buFont typeface="Arial"/>
                <a:buChar char="•"/>
              </a:pPr>
              <a:r>
                <a:rPr lang="en-US" b="true" sz="2499">
                  <a:solidFill>
                    <a:srgbClr val="12203A"/>
                  </a:solidFill>
                  <a:latin typeface="Times New Roman Bold"/>
                  <a:ea typeface="Times New Roman Bold"/>
                  <a:cs typeface="Times New Roman Bold"/>
                  <a:sym typeface="Times New Roman Bold"/>
                </a:rPr>
                <a:t>F</a:t>
              </a:r>
              <a:r>
                <a:rPr lang="en-US" sz="2499">
                  <a:solidFill>
                    <a:srgbClr val="12203A"/>
                  </a:solidFill>
                  <a:latin typeface="Times New Roman"/>
                  <a:ea typeface="Times New Roman"/>
                  <a:cs typeface="Times New Roman"/>
                  <a:sym typeface="Times New Roman"/>
                </a:rPr>
                <a:t>usion des jeux (left join sur TransactionID)</a:t>
              </a:r>
            </a:p>
            <a:p>
              <a:pPr algn="just" marL="539748" indent="-269874" lvl="1">
                <a:lnSpc>
                  <a:spcPts val="3424"/>
                </a:lnSpc>
                <a:buFont typeface="Arial"/>
                <a:buChar char="•"/>
              </a:pPr>
              <a:r>
                <a:rPr lang="en-US" sz="2499">
                  <a:solidFill>
                    <a:srgbClr val="12203A"/>
                  </a:solidFill>
                  <a:latin typeface="Times New Roman"/>
                  <a:ea typeface="Times New Roman"/>
                  <a:cs typeface="Times New Roman"/>
                  <a:sym typeface="Times New Roman"/>
                </a:rPr>
                <a:t>Résultat : 590 540 lignes, 434 colonnes</a:t>
              </a:r>
            </a:p>
            <a:p>
              <a:pPr algn="just" marL="539748" indent="-269874" lvl="1">
                <a:lnSpc>
                  <a:spcPts val="3424"/>
                </a:lnSpc>
                <a:buFont typeface="Arial"/>
                <a:buChar char="•"/>
              </a:pPr>
              <a:r>
                <a:rPr lang="en-US" sz="2499">
                  <a:solidFill>
                    <a:srgbClr val="12203A"/>
                  </a:solidFill>
                  <a:latin typeface="Times New Roman"/>
                  <a:ea typeface="Times New Roman"/>
                  <a:cs typeface="Times New Roman"/>
                  <a:sym typeface="Times New Roman"/>
                </a:rPr>
                <a:t>Cela garantit que toutes les transactions sont conservées, même sans information d’identité</a:t>
              </a:r>
            </a:p>
            <a:p>
              <a:pPr algn="just" marL="539748" indent="-269874" lvl="1">
                <a:lnSpc>
                  <a:spcPts val="3424"/>
                </a:lnSpc>
                <a:buFont typeface="Arial"/>
                <a:buChar char="•"/>
              </a:pPr>
              <a:r>
                <a:rPr lang="en-US" sz="2499">
                  <a:solidFill>
                    <a:srgbClr val="12203A"/>
                  </a:solidFill>
                  <a:latin typeface="Times New Roman"/>
                  <a:ea typeface="Times New Roman"/>
                  <a:cs typeface="Times New Roman"/>
                  <a:sym typeface="Times New Roman"/>
                </a:rPr>
                <a:t>Tous les TransactionID de identity sont présents dans transaction (mais l’inverse n’est pas vrai)</a:t>
              </a:r>
            </a:p>
            <a:p>
              <a:pPr algn="just">
                <a:lnSpc>
                  <a:spcPts val="3698"/>
                </a:lnSpc>
              </a:pPr>
            </a:p>
            <a:p>
              <a:pPr algn="just">
                <a:lnSpc>
                  <a:spcPts val="3479"/>
                </a:lnSpc>
              </a:pPr>
            </a:p>
          </p:txBody>
        </p:sp>
      </p:grpSp>
      <p:grpSp>
        <p:nvGrpSpPr>
          <p:cNvPr name="Group 8" id="8"/>
          <p:cNvGrpSpPr/>
          <p:nvPr/>
        </p:nvGrpSpPr>
        <p:grpSpPr>
          <a:xfrm rot="0">
            <a:off x="0" y="-404894"/>
            <a:ext cx="18288000" cy="2540245"/>
            <a:chOff x="0" y="0"/>
            <a:chExt cx="24384000" cy="3386993"/>
          </a:xfrm>
        </p:grpSpPr>
        <p:sp>
          <p:nvSpPr>
            <p:cNvPr name="Freeform 9" id="9"/>
            <p:cNvSpPr/>
            <p:nvPr/>
          </p:nvSpPr>
          <p:spPr>
            <a:xfrm flipH="false" flipV="false" rot="0">
              <a:off x="0" y="0"/>
              <a:ext cx="24384000" cy="3387013"/>
            </a:xfrm>
            <a:custGeom>
              <a:avLst/>
              <a:gdLst/>
              <a:ahLst/>
              <a:cxnLst/>
              <a:rect r="r" b="b" t="t" l="l"/>
              <a:pathLst>
                <a:path h="3387013" w="24384000">
                  <a:moveTo>
                    <a:pt x="0" y="0"/>
                  </a:moveTo>
                  <a:lnTo>
                    <a:pt x="24384000" y="0"/>
                  </a:lnTo>
                  <a:lnTo>
                    <a:pt x="24384000" y="3387013"/>
                  </a:lnTo>
                  <a:lnTo>
                    <a:pt x="0" y="3387013"/>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10" id="10"/>
            <p:cNvSpPr txBox="true"/>
            <p:nvPr/>
          </p:nvSpPr>
          <p:spPr>
            <a:xfrm>
              <a:off x="0" y="0"/>
              <a:ext cx="24384000" cy="3386993"/>
            </a:xfrm>
            <a:prstGeom prst="rect">
              <a:avLst/>
            </a:prstGeom>
          </p:spPr>
          <p:txBody>
            <a:bodyPr anchor="t" rtlCol="false" tIns="50800" lIns="50800" bIns="50800" rIns="50800"/>
            <a:lstStyle/>
            <a:p>
              <a:pPr algn="ctr">
                <a:lnSpc>
                  <a:spcPts val="7452"/>
                </a:lnSpc>
              </a:pPr>
            </a:p>
            <a:p>
              <a:pPr algn="ctr">
                <a:lnSpc>
                  <a:spcPts val="7452"/>
                </a:lnSpc>
              </a:pPr>
              <a:r>
                <a:rPr lang="en-US" sz="6209">
                  <a:solidFill>
                    <a:srgbClr val="12203A"/>
                  </a:solidFill>
                  <a:latin typeface="Anton"/>
                  <a:ea typeface="Anton"/>
                  <a:cs typeface="Anton"/>
                  <a:sym typeface="Anton"/>
                </a:rPr>
                <a:t>II. BASE DE DONNEES (2/6)</a:t>
              </a:r>
            </a:p>
          </p:txBody>
        </p:sp>
      </p:grpSp>
      <p:grpSp>
        <p:nvGrpSpPr>
          <p:cNvPr name="Group 11" id="11"/>
          <p:cNvGrpSpPr/>
          <p:nvPr/>
        </p:nvGrpSpPr>
        <p:grpSpPr>
          <a:xfrm rot="0">
            <a:off x="592911" y="8121305"/>
            <a:ext cx="4374386" cy="2362893"/>
            <a:chOff x="0" y="0"/>
            <a:chExt cx="1746381" cy="943335"/>
          </a:xfrm>
        </p:grpSpPr>
        <p:sp>
          <p:nvSpPr>
            <p:cNvPr name="Freeform 12" id="12"/>
            <p:cNvSpPr/>
            <p:nvPr/>
          </p:nvSpPr>
          <p:spPr>
            <a:xfrm flipH="false" flipV="false" rot="0">
              <a:off x="0" y="0"/>
              <a:ext cx="1746381" cy="943335"/>
            </a:xfrm>
            <a:custGeom>
              <a:avLst/>
              <a:gdLst/>
              <a:ahLst/>
              <a:cxnLst/>
              <a:rect r="r" b="b" t="t" l="l"/>
              <a:pathLst>
                <a:path h="943335" w="1746381">
                  <a:moveTo>
                    <a:pt x="0" y="0"/>
                  </a:moveTo>
                  <a:lnTo>
                    <a:pt x="1746381" y="0"/>
                  </a:lnTo>
                  <a:lnTo>
                    <a:pt x="1746381" y="943335"/>
                  </a:lnTo>
                  <a:lnTo>
                    <a:pt x="0" y="943335"/>
                  </a:lnTo>
                  <a:close/>
                </a:path>
              </a:pathLst>
            </a:custGeom>
            <a:solidFill>
              <a:srgbClr val="F5F8EE"/>
            </a:solidFill>
            <a:ln cap="sq">
              <a:noFill/>
              <a:prstDash val="solid"/>
              <a:miter/>
            </a:ln>
          </p:spPr>
        </p:sp>
        <p:sp>
          <p:nvSpPr>
            <p:cNvPr name="TextBox 13" id="13"/>
            <p:cNvSpPr txBox="true"/>
            <p:nvPr/>
          </p:nvSpPr>
          <p:spPr>
            <a:xfrm>
              <a:off x="0" y="-57150"/>
              <a:ext cx="1746381" cy="1000485"/>
            </a:xfrm>
            <a:prstGeom prst="rect">
              <a:avLst/>
            </a:prstGeom>
          </p:spPr>
          <p:txBody>
            <a:bodyPr anchor="ctr" rtlCol="false" tIns="33513" lIns="33513" bIns="33513" rIns="33513"/>
            <a:lstStyle/>
            <a:p>
              <a:pPr algn="ctr" marL="0" indent="0" lvl="0">
                <a:lnSpc>
                  <a:spcPts val="3500"/>
                </a:lnSpc>
                <a:spcBef>
                  <a:spcPct val="0"/>
                </a:spcBef>
              </a:pPr>
            </a:p>
          </p:txBody>
        </p:sp>
      </p:grpSp>
      <p:sp>
        <p:nvSpPr>
          <p:cNvPr name="Freeform 14" id="14"/>
          <p:cNvSpPr/>
          <p:nvPr/>
        </p:nvSpPr>
        <p:spPr>
          <a:xfrm flipH="false" flipV="false" rot="-5400000">
            <a:off x="1618347" y="6432362"/>
            <a:ext cx="2323515" cy="4771418"/>
          </a:xfrm>
          <a:custGeom>
            <a:avLst/>
            <a:gdLst/>
            <a:ahLst/>
            <a:cxnLst/>
            <a:rect r="r" b="b" t="t" l="l"/>
            <a:pathLst>
              <a:path h="4771418" w="2323515">
                <a:moveTo>
                  <a:pt x="0" y="0"/>
                </a:moveTo>
                <a:lnTo>
                  <a:pt x="2323514" y="0"/>
                </a:lnTo>
                <a:lnTo>
                  <a:pt x="2323514" y="4771418"/>
                </a:lnTo>
                <a:lnTo>
                  <a:pt x="0" y="4771418"/>
                </a:lnTo>
                <a:lnTo>
                  <a:pt x="0" y="0"/>
                </a:lnTo>
                <a:close/>
              </a:path>
            </a:pathLst>
          </a:custGeom>
          <a:blipFill>
            <a:blip r:embed="rId2">
              <a:alphaModFix amt="64000"/>
            </a:blip>
            <a:stretch>
              <a:fillRect l="-1702" t="0" r="0" b="0"/>
            </a:stretch>
          </a:blipFill>
        </p:spPr>
      </p:sp>
      <p:grpSp>
        <p:nvGrpSpPr>
          <p:cNvPr name="Group 15" id="15"/>
          <p:cNvGrpSpPr/>
          <p:nvPr/>
        </p:nvGrpSpPr>
        <p:grpSpPr>
          <a:xfrm rot="0">
            <a:off x="586280" y="4013561"/>
            <a:ext cx="4374386" cy="4455725"/>
            <a:chOff x="0" y="0"/>
            <a:chExt cx="1027283" cy="1046385"/>
          </a:xfrm>
        </p:grpSpPr>
        <p:sp>
          <p:nvSpPr>
            <p:cNvPr name="Freeform 16" id="16"/>
            <p:cNvSpPr/>
            <p:nvPr/>
          </p:nvSpPr>
          <p:spPr>
            <a:xfrm flipH="false" flipV="false" rot="0">
              <a:off x="0" y="0"/>
              <a:ext cx="1027283" cy="1046385"/>
            </a:xfrm>
            <a:custGeom>
              <a:avLst/>
              <a:gdLst/>
              <a:ahLst/>
              <a:cxnLst/>
              <a:rect r="r" b="b" t="t" l="l"/>
              <a:pathLst>
                <a:path h="1046385" w="1027283">
                  <a:moveTo>
                    <a:pt x="0" y="0"/>
                  </a:moveTo>
                  <a:lnTo>
                    <a:pt x="1027283" y="0"/>
                  </a:lnTo>
                  <a:lnTo>
                    <a:pt x="1027283" y="1046385"/>
                  </a:lnTo>
                  <a:lnTo>
                    <a:pt x="0" y="1046385"/>
                  </a:lnTo>
                  <a:close/>
                </a:path>
              </a:pathLst>
            </a:custGeom>
            <a:blipFill>
              <a:blip r:embed="rId3"/>
              <a:stretch>
                <a:fillRect l="-26442" t="0" r="-26442" b="0"/>
              </a:stretch>
            </a:blipFill>
          </p:spPr>
        </p:sp>
      </p:grpSp>
      <p:grpSp>
        <p:nvGrpSpPr>
          <p:cNvPr name="Group 17" id="17"/>
          <p:cNvGrpSpPr/>
          <p:nvPr/>
        </p:nvGrpSpPr>
        <p:grpSpPr>
          <a:xfrm rot="0">
            <a:off x="16549003" y="9941141"/>
            <a:ext cx="3674865" cy="345859"/>
            <a:chOff x="0" y="0"/>
            <a:chExt cx="4368800" cy="411169"/>
          </a:xfrm>
        </p:grpSpPr>
        <p:sp>
          <p:nvSpPr>
            <p:cNvPr name="Freeform 18" id="18"/>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19" id="19"/>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FFFFFF"/>
                  </a:solidFill>
                  <a:latin typeface="Times New Roman"/>
                  <a:ea typeface="Times New Roman"/>
                  <a:cs typeface="Times New Roman"/>
                  <a:sym typeface="Times New Roman"/>
                </a:rPr>
                <a:t>Page 07 sur 22</a:t>
              </a:r>
            </a:p>
          </p:txBody>
        </p:sp>
      </p:grpSp>
      <p:sp>
        <p:nvSpPr>
          <p:cNvPr name="TextBox 20" id="20"/>
          <p:cNvSpPr txBox="true"/>
          <p:nvPr/>
        </p:nvSpPr>
        <p:spPr>
          <a:xfrm rot="0">
            <a:off x="6119009" y="7350126"/>
            <a:ext cx="10629775" cy="2222988"/>
          </a:xfrm>
          <a:prstGeom prst="rect">
            <a:avLst/>
          </a:prstGeom>
        </p:spPr>
        <p:txBody>
          <a:bodyPr anchor="t" rtlCol="false" tIns="0" lIns="0" bIns="0" rIns="0">
            <a:spAutoFit/>
          </a:bodyPr>
          <a:lstStyle/>
          <a:p>
            <a:pPr algn="just" marL="535606" indent="-267803" lvl="1">
              <a:lnSpc>
                <a:spcPts val="3473"/>
              </a:lnSpc>
              <a:buFont typeface="Arial"/>
              <a:buChar char="•"/>
            </a:pPr>
            <a:r>
              <a:rPr lang="en-US" sz="2480">
                <a:solidFill>
                  <a:srgbClr val="000000"/>
                </a:solidFill>
                <a:latin typeface="Times New Roman"/>
                <a:ea typeface="Times New Roman"/>
                <a:cs typeface="Times New Roman"/>
                <a:sym typeface="Times New Roman"/>
              </a:rPr>
              <a:t>La variable temporelle TransactionDT représente le nombre de secondes écoulées depuis un point fixe, couvrant une période d’environ 182 jours. </a:t>
            </a:r>
          </a:p>
          <a:p>
            <a:pPr algn="just" marL="535606" indent="-267803" lvl="1">
              <a:lnSpc>
                <a:spcPts val="3473"/>
              </a:lnSpc>
              <a:buFont typeface="Arial"/>
              <a:buChar char="•"/>
            </a:pPr>
            <a:r>
              <a:rPr lang="en-US" sz="2480">
                <a:solidFill>
                  <a:srgbClr val="000000"/>
                </a:solidFill>
                <a:latin typeface="Times New Roman"/>
                <a:ea typeface="Times New Roman"/>
                <a:cs typeface="Times New Roman"/>
                <a:sym typeface="Times New Roman"/>
              </a:rPr>
              <a:t>La variable cible isFraud indique si une transaction est frauduleuse (1) ou non (0). Les variables Vxxx représentent les scores attribués par Vesta aux transactions.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851269" y="2135351"/>
            <a:ext cx="12864631" cy="1255635"/>
            <a:chOff x="0" y="0"/>
            <a:chExt cx="17152841" cy="1674181"/>
          </a:xfrm>
        </p:grpSpPr>
        <p:sp>
          <p:nvSpPr>
            <p:cNvPr name="Freeform 3" id="3"/>
            <p:cNvSpPr/>
            <p:nvPr/>
          </p:nvSpPr>
          <p:spPr>
            <a:xfrm flipH="false" flipV="false" rot="0">
              <a:off x="0" y="0"/>
              <a:ext cx="17152841" cy="1674181"/>
            </a:xfrm>
            <a:custGeom>
              <a:avLst/>
              <a:gdLst/>
              <a:ahLst/>
              <a:cxnLst/>
              <a:rect r="r" b="b" t="t" l="l"/>
              <a:pathLst>
                <a:path h="1674181" w="17152841">
                  <a:moveTo>
                    <a:pt x="0" y="0"/>
                  </a:moveTo>
                  <a:lnTo>
                    <a:pt x="17152841" y="0"/>
                  </a:lnTo>
                  <a:lnTo>
                    <a:pt x="17152841" y="1674181"/>
                  </a:lnTo>
                  <a:lnTo>
                    <a:pt x="0" y="1674181"/>
                  </a:lnTo>
                  <a:close/>
                </a:path>
              </a:pathLst>
            </a:custGeom>
            <a:solidFill>
              <a:srgbClr val="000000">
                <a:alpha val="0"/>
              </a:srgbClr>
            </a:solidFill>
          </p:spPr>
        </p:sp>
        <p:sp>
          <p:nvSpPr>
            <p:cNvPr name="TextBox 4" id="4"/>
            <p:cNvSpPr txBox="true"/>
            <p:nvPr/>
          </p:nvSpPr>
          <p:spPr>
            <a:xfrm>
              <a:off x="0" y="38100"/>
              <a:ext cx="17152841" cy="1636081"/>
            </a:xfrm>
            <a:prstGeom prst="rect">
              <a:avLst/>
            </a:prstGeom>
          </p:spPr>
          <p:txBody>
            <a:bodyPr anchor="t" rtlCol="false" tIns="0" lIns="0" bIns="0" rIns="0"/>
            <a:lstStyle/>
            <a:p>
              <a:pPr algn="l">
                <a:lnSpc>
                  <a:spcPts val="5787"/>
                </a:lnSpc>
              </a:pPr>
              <a:r>
                <a:rPr lang="en-US" sz="5121">
                  <a:solidFill>
                    <a:srgbClr val="12203A"/>
                  </a:solidFill>
                  <a:latin typeface="Anton"/>
                  <a:ea typeface="Anton"/>
                  <a:cs typeface="Anton"/>
                  <a:sym typeface="Anton"/>
                </a:rPr>
                <a:t>EDA</a:t>
              </a:r>
            </a:p>
          </p:txBody>
        </p:sp>
      </p:grpSp>
      <p:grpSp>
        <p:nvGrpSpPr>
          <p:cNvPr name="Group 5" id="5"/>
          <p:cNvGrpSpPr/>
          <p:nvPr/>
        </p:nvGrpSpPr>
        <p:grpSpPr>
          <a:xfrm rot="0">
            <a:off x="795029" y="4054952"/>
            <a:ext cx="7147777" cy="2177097"/>
            <a:chOff x="0" y="0"/>
            <a:chExt cx="9530369" cy="2902796"/>
          </a:xfrm>
        </p:grpSpPr>
        <p:sp>
          <p:nvSpPr>
            <p:cNvPr name="Freeform 6" id="6"/>
            <p:cNvSpPr/>
            <p:nvPr/>
          </p:nvSpPr>
          <p:spPr>
            <a:xfrm flipH="false" flipV="false" rot="0">
              <a:off x="0" y="0"/>
              <a:ext cx="9530369" cy="2902796"/>
            </a:xfrm>
            <a:custGeom>
              <a:avLst/>
              <a:gdLst/>
              <a:ahLst/>
              <a:cxnLst/>
              <a:rect r="r" b="b" t="t" l="l"/>
              <a:pathLst>
                <a:path h="2902796" w="9530369">
                  <a:moveTo>
                    <a:pt x="0" y="0"/>
                  </a:moveTo>
                  <a:lnTo>
                    <a:pt x="9530369" y="0"/>
                  </a:lnTo>
                  <a:lnTo>
                    <a:pt x="9530369" y="2902796"/>
                  </a:lnTo>
                  <a:lnTo>
                    <a:pt x="0" y="2902796"/>
                  </a:lnTo>
                  <a:close/>
                </a:path>
              </a:pathLst>
            </a:custGeom>
            <a:solidFill>
              <a:srgbClr val="000000">
                <a:alpha val="0"/>
              </a:srgbClr>
            </a:solidFill>
          </p:spPr>
        </p:sp>
        <p:sp>
          <p:nvSpPr>
            <p:cNvPr name="TextBox 7" id="7"/>
            <p:cNvSpPr txBox="true"/>
            <p:nvPr/>
          </p:nvSpPr>
          <p:spPr>
            <a:xfrm>
              <a:off x="0" y="-38100"/>
              <a:ext cx="9530369" cy="2940896"/>
            </a:xfrm>
            <a:prstGeom prst="rect">
              <a:avLst/>
            </a:prstGeom>
          </p:spPr>
          <p:txBody>
            <a:bodyPr anchor="t" rtlCol="false" tIns="0" lIns="0" bIns="0" rIns="0"/>
            <a:lstStyle/>
            <a:p>
              <a:pPr algn="l" marL="604519" indent="-302260" lvl="1">
                <a:lnSpc>
                  <a:spcPts val="3164"/>
                </a:lnSpc>
                <a:buFont typeface="Arial"/>
                <a:buChar char="•"/>
              </a:pPr>
              <a:r>
                <a:rPr lang="en-US" sz="2799">
                  <a:solidFill>
                    <a:srgbClr val="12203A"/>
                  </a:solidFill>
                  <a:latin typeface="Times New Roman"/>
                  <a:ea typeface="Times New Roman"/>
                  <a:cs typeface="Times New Roman"/>
                  <a:sym typeface="Times New Roman"/>
                </a:rPr>
                <a:t>Environ 3% des transactions sont frauduleuses, ce qui met en évidence un fort déséquilibre.</a:t>
              </a:r>
            </a:p>
          </p:txBody>
        </p:sp>
      </p:grpSp>
      <p:grpSp>
        <p:nvGrpSpPr>
          <p:cNvPr name="Group 8" id="8"/>
          <p:cNvGrpSpPr/>
          <p:nvPr/>
        </p:nvGrpSpPr>
        <p:grpSpPr>
          <a:xfrm rot="0">
            <a:off x="795029" y="6276485"/>
            <a:ext cx="8830762" cy="3262947"/>
            <a:chOff x="0" y="0"/>
            <a:chExt cx="11774349" cy="4350596"/>
          </a:xfrm>
        </p:grpSpPr>
        <p:sp>
          <p:nvSpPr>
            <p:cNvPr name="Freeform 9" id="9"/>
            <p:cNvSpPr/>
            <p:nvPr/>
          </p:nvSpPr>
          <p:spPr>
            <a:xfrm flipH="false" flipV="false" rot="0">
              <a:off x="0" y="0"/>
              <a:ext cx="11774350" cy="4350596"/>
            </a:xfrm>
            <a:custGeom>
              <a:avLst/>
              <a:gdLst/>
              <a:ahLst/>
              <a:cxnLst/>
              <a:rect r="r" b="b" t="t" l="l"/>
              <a:pathLst>
                <a:path h="4350596" w="11774350">
                  <a:moveTo>
                    <a:pt x="0" y="0"/>
                  </a:moveTo>
                  <a:lnTo>
                    <a:pt x="11774350" y="0"/>
                  </a:lnTo>
                  <a:lnTo>
                    <a:pt x="11774350" y="4350596"/>
                  </a:lnTo>
                  <a:lnTo>
                    <a:pt x="0" y="4350596"/>
                  </a:lnTo>
                  <a:close/>
                </a:path>
              </a:pathLst>
            </a:custGeom>
            <a:solidFill>
              <a:srgbClr val="000000">
                <a:alpha val="0"/>
              </a:srgbClr>
            </a:solidFill>
          </p:spPr>
        </p:sp>
        <p:sp>
          <p:nvSpPr>
            <p:cNvPr name="TextBox 10" id="10"/>
            <p:cNvSpPr txBox="true"/>
            <p:nvPr/>
          </p:nvSpPr>
          <p:spPr>
            <a:xfrm>
              <a:off x="0" y="-38100"/>
              <a:ext cx="11774349" cy="4388696"/>
            </a:xfrm>
            <a:prstGeom prst="rect">
              <a:avLst/>
            </a:prstGeom>
          </p:spPr>
          <p:txBody>
            <a:bodyPr anchor="t" rtlCol="false" tIns="0" lIns="0" bIns="0" rIns="0"/>
            <a:lstStyle/>
            <a:p>
              <a:pPr algn="l" marL="604519" indent="-302260" lvl="1">
                <a:lnSpc>
                  <a:spcPts val="3164"/>
                </a:lnSpc>
                <a:buFont typeface="Arial"/>
                <a:buChar char="•"/>
              </a:pPr>
              <a:r>
                <a:rPr lang="en-US" sz="2799">
                  <a:solidFill>
                    <a:srgbClr val="12203A"/>
                  </a:solidFill>
                  <a:latin typeface="Times New Roman"/>
                  <a:ea typeface="Times New Roman"/>
                  <a:cs typeface="Times New Roman"/>
                  <a:sym typeface="Times New Roman"/>
                </a:rPr>
                <a:t>Par ailleurs la majeure parties des variables présentent une corrélation faible entre elles, ce qui pourrait indiquer que chaque variable porte une information unique pour la détection de fraude.</a:t>
              </a:r>
            </a:p>
          </p:txBody>
        </p:sp>
      </p:grpSp>
      <p:grpSp>
        <p:nvGrpSpPr>
          <p:cNvPr name="Group 11" id="11"/>
          <p:cNvGrpSpPr/>
          <p:nvPr/>
        </p:nvGrpSpPr>
        <p:grpSpPr>
          <a:xfrm rot="0">
            <a:off x="0" y="-404894"/>
            <a:ext cx="18288000" cy="2540245"/>
            <a:chOff x="0" y="0"/>
            <a:chExt cx="24384000" cy="3386993"/>
          </a:xfrm>
        </p:grpSpPr>
        <p:sp>
          <p:nvSpPr>
            <p:cNvPr name="Freeform 12" id="12"/>
            <p:cNvSpPr/>
            <p:nvPr/>
          </p:nvSpPr>
          <p:spPr>
            <a:xfrm flipH="false" flipV="false" rot="0">
              <a:off x="0" y="0"/>
              <a:ext cx="24384000" cy="3387013"/>
            </a:xfrm>
            <a:custGeom>
              <a:avLst/>
              <a:gdLst/>
              <a:ahLst/>
              <a:cxnLst/>
              <a:rect r="r" b="b" t="t" l="l"/>
              <a:pathLst>
                <a:path h="3387013" w="24384000">
                  <a:moveTo>
                    <a:pt x="0" y="0"/>
                  </a:moveTo>
                  <a:lnTo>
                    <a:pt x="24384000" y="0"/>
                  </a:lnTo>
                  <a:lnTo>
                    <a:pt x="24384000" y="3387013"/>
                  </a:lnTo>
                  <a:lnTo>
                    <a:pt x="0" y="3387013"/>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13" id="13"/>
            <p:cNvSpPr txBox="true"/>
            <p:nvPr/>
          </p:nvSpPr>
          <p:spPr>
            <a:xfrm>
              <a:off x="0" y="0"/>
              <a:ext cx="24384000" cy="3386993"/>
            </a:xfrm>
            <a:prstGeom prst="rect">
              <a:avLst/>
            </a:prstGeom>
          </p:spPr>
          <p:txBody>
            <a:bodyPr anchor="t" rtlCol="false" tIns="50800" lIns="50800" bIns="50800" rIns="50800"/>
            <a:lstStyle/>
            <a:p>
              <a:pPr algn="ctr">
                <a:lnSpc>
                  <a:spcPts val="7452"/>
                </a:lnSpc>
              </a:pPr>
            </a:p>
            <a:p>
              <a:pPr algn="ctr">
                <a:lnSpc>
                  <a:spcPts val="7452"/>
                </a:lnSpc>
              </a:pPr>
              <a:r>
                <a:rPr lang="en-US" sz="6209">
                  <a:solidFill>
                    <a:srgbClr val="12203A"/>
                  </a:solidFill>
                  <a:latin typeface="Anton"/>
                  <a:ea typeface="Anton"/>
                  <a:cs typeface="Anton"/>
                  <a:sym typeface="Anton"/>
                </a:rPr>
                <a:t>II. BASE DE DONNEES (3/6)</a:t>
              </a:r>
            </a:p>
          </p:txBody>
        </p:sp>
      </p:grpSp>
      <p:sp>
        <p:nvSpPr>
          <p:cNvPr name="Freeform 14" id="14"/>
          <p:cNvSpPr/>
          <p:nvPr/>
        </p:nvSpPr>
        <p:spPr>
          <a:xfrm flipH="false" flipV="false" rot="0">
            <a:off x="10554671" y="3390987"/>
            <a:ext cx="7733329" cy="5770997"/>
          </a:xfrm>
          <a:custGeom>
            <a:avLst/>
            <a:gdLst/>
            <a:ahLst/>
            <a:cxnLst/>
            <a:rect r="r" b="b" t="t" l="l"/>
            <a:pathLst>
              <a:path h="5770997" w="7733329">
                <a:moveTo>
                  <a:pt x="0" y="0"/>
                </a:moveTo>
                <a:lnTo>
                  <a:pt x="7733329" y="0"/>
                </a:lnTo>
                <a:lnTo>
                  <a:pt x="7733329" y="5770996"/>
                </a:lnTo>
                <a:lnTo>
                  <a:pt x="0" y="5770996"/>
                </a:lnTo>
                <a:lnTo>
                  <a:pt x="0" y="0"/>
                </a:lnTo>
                <a:close/>
              </a:path>
            </a:pathLst>
          </a:custGeom>
          <a:blipFill>
            <a:blip r:embed="rId2"/>
            <a:stretch>
              <a:fillRect l="0" t="0" r="0" b="0"/>
            </a:stretch>
          </a:blipFill>
        </p:spPr>
      </p:sp>
      <p:grpSp>
        <p:nvGrpSpPr>
          <p:cNvPr name="Group 15" id="15"/>
          <p:cNvGrpSpPr/>
          <p:nvPr/>
        </p:nvGrpSpPr>
        <p:grpSpPr>
          <a:xfrm rot="0">
            <a:off x="16549003" y="9941141"/>
            <a:ext cx="3674865" cy="345859"/>
            <a:chOff x="0" y="0"/>
            <a:chExt cx="4368800" cy="411169"/>
          </a:xfrm>
        </p:grpSpPr>
        <p:sp>
          <p:nvSpPr>
            <p:cNvPr name="Freeform 16" id="16"/>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17" id="17"/>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FFFFFF"/>
                  </a:solidFill>
                  <a:latin typeface="Times New Roman"/>
                  <a:ea typeface="Times New Roman"/>
                  <a:cs typeface="Times New Roman"/>
                  <a:sym typeface="Times New Roman"/>
                </a:rPr>
                <a:t>Page 08 sur 22</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0" y="2326548"/>
            <a:ext cx="12864631" cy="1255635"/>
            <a:chOff x="0" y="0"/>
            <a:chExt cx="17152841" cy="1674181"/>
          </a:xfrm>
        </p:grpSpPr>
        <p:sp>
          <p:nvSpPr>
            <p:cNvPr name="Freeform 3" id="3"/>
            <p:cNvSpPr/>
            <p:nvPr/>
          </p:nvSpPr>
          <p:spPr>
            <a:xfrm flipH="false" flipV="false" rot="0">
              <a:off x="0" y="0"/>
              <a:ext cx="17152841" cy="1674181"/>
            </a:xfrm>
            <a:custGeom>
              <a:avLst/>
              <a:gdLst/>
              <a:ahLst/>
              <a:cxnLst/>
              <a:rect r="r" b="b" t="t" l="l"/>
              <a:pathLst>
                <a:path h="1674181" w="17152841">
                  <a:moveTo>
                    <a:pt x="0" y="0"/>
                  </a:moveTo>
                  <a:lnTo>
                    <a:pt x="17152841" y="0"/>
                  </a:lnTo>
                  <a:lnTo>
                    <a:pt x="17152841" y="1674181"/>
                  </a:lnTo>
                  <a:lnTo>
                    <a:pt x="0" y="1674181"/>
                  </a:lnTo>
                  <a:close/>
                </a:path>
              </a:pathLst>
            </a:custGeom>
            <a:solidFill>
              <a:srgbClr val="000000">
                <a:alpha val="0"/>
              </a:srgbClr>
            </a:solidFill>
          </p:spPr>
        </p:sp>
        <p:sp>
          <p:nvSpPr>
            <p:cNvPr name="TextBox 4" id="4"/>
            <p:cNvSpPr txBox="true"/>
            <p:nvPr/>
          </p:nvSpPr>
          <p:spPr>
            <a:xfrm>
              <a:off x="0" y="38100"/>
              <a:ext cx="17152841" cy="1636081"/>
            </a:xfrm>
            <a:prstGeom prst="rect">
              <a:avLst/>
            </a:prstGeom>
          </p:spPr>
          <p:txBody>
            <a:bodyPr anchor="t" rtlCol="false" tIns="0" lIns="0" bIns="0" rIns="0"/>
            <a:lstStyle/>
            <a:p>
              <a:pPr algn="l">
                <a:lnSpc>
                  <a:spcPts val="5787"/>
                </a:lnSpc>
              </a:pPr>
              <a:r>
                <a:rPr lang="en-US" sz="5121">
                  <a:solidFill>
                    <a:srgbClr val="12203A"/>
                  </a:solidFill>
                  <a:latin typeface="Anton"/>
                  <a:ea typeface="Anton"/>
                  <a:cs typeface="Anton"/>
                  <a:sym typeface="Anton"/>
                </a:rPr>
                <a:t>EDA</a:t>
              </a:r>
            </a:p>
          </p:txBody>
        </p:sp>
      </p:grpSp>
      <p:grpSp>
        <p:nvGrpSpPr>
          <p:cNvPr name="Group 5" id="5"/>
          <p:cNvGrpSpPr/>
          <p:nvPr/>
        </p:nvGrpSpPr>
        <p:grpSpPr>
          <a:xfrm rot="0">
            <a:off x="313238" y="3582183"/>
            <a:ext cx="7147777" cy="811073"/>
            <a:chOff x="0" y="0"/>
            <a:chExt cx="9530369" cy="1081430"/>
          </a:xfrm>
        </p:grpSpPr>
        <p:sp>
          <p:nvSpPr>
            <p:cNvPr name="Freeform 6" id="6"/>
            <p:cNvSpPr/>
            <p:nvPr/>
          </p:nvSpPr>
          <p:spPr>
            <a:xfrm flipH="false" flipV="false" rot="0">
              <a:off x="0" y="0"/>
              <a:ext cx="9530369" cy="1081430"/>
            </a:xfrm>
            <a:custGeom>
              <a:avLst/>
              <a:gdLst/>
              <a:ahLst/>
              <a:cxnLst/>
              <a:rect r="r" b="b" t="t" l="l"/>
              <a:pathLst>
                <a:path h="1081430" w="9530369">
                  <a:moveTo>
                    <a:pt x="0" y="0"/>
                  </a:moveTo>
                  <a:lnTo>
                    <a:pt x="9530369" y="0"/>
                  </a:lnTo>
                  <a:lnTo>
                    <a:pt x="9530369" y="1081430"/>
                  </a:lnTo>
                  <a:lnTo>
                    <a:pt x="0" y="1081430"/>
                  </a:lnTo>
                  <a:close/>
                </a:path>
              </a:pathLst>
            </a:custGeom>
            <a:solidFill>
              <a:srgbClr val="000000">
                <a:alpha val="0"/>
              </a:srgbClr>
            </a:solidFill>
          </p:spPr>
        </p:sp>
        <p:sp>
          <p:nvSpPr>
            <p:cNvPr name="TextBox 7" id="7"/>
            <p:cNvSpPr txBox="true"/>
            <p:nvPr/>
          </p:nvSpPr>
          <p:spPr>
            <a:xfrm>
              <a:off x="0" y="-38100"/>
              <a:ext cx="9530369" cy="1119530"/>
            </a:xfrm>
            <a:prstGeom prst="rect">
              <a:avLst/>
            </a:prstGeom>
          </p:spPr>
          <p:txBody>
            <a:bodyPr anchor="t" rtlCol="false" tIns="0" lIns="0" bIns="0" rIns="0"/>
            <a:lstStyle/>
            <a:p>
              <a:pPr algn="l" marL="760184" indent="-380092" lvl="1">
                <a:lnSpc>
                  <a:spcPts val="3978"/>
                </a:lnSpc>
                <a:buFont typeface="Arial"/>
                <a:buChar char="•"/>
              </a:pPr>
              <a:r>
                <a:rPr lang="en-US" sz="3521">
                  <a:solidFill>
                    <a:srgbClr val="12203A"/>
                  </a:solidFill>
                  <a:latin typeface="Times New Roman"/>
                  <a:ea typeface="Times New Roman"/>
                  <a:cs typeface="Times New Roman"/>
                  <a:sym typeface="Times New Roman"/>
                </a:rPr>
                <a:t>Distribution de ProductCD</a:t>
              </a:r>
            </a:p>
          </p:txBody>
        </p:sp>
      </p:grpSp>
      <p:grpSp>
        <p:nvGrpSpPr>
          <p:cNvPr name="Group 8" id="8"/>
          <p:cNvGrpSpPr/>
          <p:nvPr/>
        </p:nvGrpSpPr>
        <p:grpSpPr>
          <a:xfrm rot="0">
            <a:off x="554134" y="4583756"/>
            <a:ext cx="9508378" cy="3262947"/>
            <a:chOff x="0" y="0"/>
            <a:chExt cx="12677837" cy="4350596"/>
          </a:xfrm>
        </p:grpSpPr>
        <p:sp>
          <p:nvSpPr>
            <p:cNvPr name="Freeform 9" id="9"/>
            <p:cNvSpPr/>
            <p:nvPr/>
          </p:nvSpPr>
          <p:spPr>
            <a:xfrm flipH="false" flipV="false" rot="0">
              <a:off x="0" y="0"/>
              <a:ext cx="12677837" cy="4350596"/>
            </a:xfrm>
            <a:custGeom>
              <a:avLst/>
              <a:gdLst/>
              <a:ahLst/>
              <a:cxnLst/>
              <a:rect r="r" b="b" t="t" l="l"/>
              <a:pathLst>
                <a:path h="4350596" w="12677837">
                  <a:moveTo>
                    <a:pt x="0" y="0"/>
                  </a:moveTo>
                  <a:lnTo>
                    <a:pt x="12677837" y="0"/>
                  </a:lnTo>
                  <a:lnTo>
                    <a:pt x="12677837" y="4350596"/>
                  </a:lnTo>
                  <a:lnTo>
                    <a:pt x="0" y="4350596"/>
                  </a:lnTo>
                  <a:close/>
                </a:path>
              </a:pathLst>
            </a:custGeom>
            <a:solidFill>
              <a:srgbClr val="000000">
                <a:alpha val="0"/>
              </a:srgbClr>
            </a:solidFill>
          </p:spPr>
        </p:sp>
        <p:sp>
          <p:nvSpPr>
            <p:cNvPr name="TextBox 10" id="10"/>
            <p:cNvSpPr txBox="true"/>
            <p:nvPr/>
          </p:nvSpPr>
          <p:spPr>
            <a:xfrm>
              <a:off x="0" y="-47625"/>
              <a:ext cx="12677837" cy="4398221"/>
            </a:xfrm>
            <a:prstGeom prst="rect">
              <a:avLst/>
            </a:prstGeom>
          </p:spPr>
          <p:txBody>
            <a:bodyPr anchor="t" rtlCol="false" tIns="0" lIns="0" bIns="0" rIns="0"/>
            <a:lstStyle/>
            <a:p>
              <a:pPr algn="l">
                <a:lnSpc>
                  <a:spcPts val="3300"/>
                </a:lnSpc>
              </a:pPr>
            </a:p>
            <a:p>
              <a:pPr algn="l">
                <a:lnSpc>
                  <a:spcPts val="3300"/>
                </a:lnSpc>
              </a:pPr>
              <a:r>
                <a:rPr lang="en-US" sz="2921">
                  <a:solidFill>
                    <a:srgbClr val="12203A"/>
                  </a:solidFill>
                  <a:latin typeface="Times New Roman"/>
                  <a:ea typeface="Times New Roman"/>
                  <a:cs typeface="Times New Roman"/>
                  <a:sym typeface="Times New Roman"/>
                </a:rPr>
                <a:t>-</a:t>
              </a:r>
              <a:r>
                <a:rPr lang="en-US" sz="2921">
                  <a:solidFill>
                    <a:srgbClr val="12203A"/>
                  </a:solidFill>
                  <a:latin typeface="Times New Roman"/>
                  <a:ea typeface="Times New Roman"/>
                  <a:cs typeface="Times New Roman"/>
                  <a:sym typeface="Times New Roman"/>
                </a:rPr>
                <a:t>La catégorie W est largement dominante, avec plus de 400 000 transactions.</a:t>
              </a:r>
            </a:p>
            <a:p>
              <a:pPr algn="l">
                <a:lnSpc>
                  <a:spcPts val="3300"/>
                </a:lnSpc>
              </a:pPr>
              <a:r>
                <a:rPr lang="en-US" sz="2921">
                  <a:solidFill>
                    <a:srgbClr val="12203A"/>
                  </a:solidFill>
                  <a:latin typeface="Times New Roman"/>
                  <a:ea typeface="Times New Roman"/>
                  <a:cs typeface="Times New Roman"/>
                  <a:sym typeface="Times New Roman"/>
                </a:rPr>
                <a:t>-</a:t>
              </a:r>
              <a:r>
                <a:rPr lang="en-US" sz="2921">
                  <a:solidFill>
                    <a:srgbClr val="12203A"/>
                  </a:solidFill>
                  <a:latin typeface="Times New Roman"/>
                  <a:ea typeface="Times New Roman"/>
                  <a:cs typeface="Times New Roman"/>
                  <a:sym typeface="Times New Roman"/>
                </a:rPr>
                <a:t>Les catégories C, H, R et S sont nettement moins représentées.</a:t>
              </a:r>
            </a:p>
            <a:p>
              <a:pPr algn="l">
                <a:lnSpc>
                  <a:spcPts val="3300"/>
                </a:lnSpc>
              </a:pPr>
              <a:r>
                <a:rPr lang="en-US" sz="2921">
                  <a:solidFill>
                    <a:srgbClr val="12203A"/>
                  </a:solidFill>
                  <a:latin typeface="Times New Roman"/>
                  <a:ea typeface="Times New Roman"/>
                  <a:cs typeface="Times New Roman"/>
                  <a:sym typeface="Times New Roman"/>
                </a:rPr>
                <a:t>-</a:t>
              </a:r>
              <a:r>
                <a:rPr lang="en-US" sz="2921">
                  <a:solidFill>
                    <a:srgbClr val="12203A"/>
                  </a:solidFill>
                  <a:latin typeface="Times New Roman"/>
                  <a:ea typeface="Times New Roman"/>
                  <a:cs typeface="Times New Roman"/>
                  <a:sym typeface="Times New Roman"/>
                </a:rPr>
                <a:t>Cette répartition déséquilibrée pourrait influencer le comportement du modèle selon le type de produit.</a:t>
              </a:r>
            </a:p>
          </p:txBody>
        </p:sp>
      </p:grpSp>
      <p:grpSp>
        <p:nvGrpSpPr>
          <p:cNvPr name="Group 11" id="11"/>
          <p:cNvGrpSpPr/>
          <p:nvPr/>
        </p:nvGrpSpPr>
        <p:grpSpPr>
          <a:xfrm rot="0">
            <a:off x="0" y="-404894"/>
            <a:ext cx="18288000" cy="2540245"/>
            <a:chOff x="0" y="0"/>
            <a:chExt cx="24384000" cy="3386993"/>
          </a:xfrm>
        </p:grpSpPr>
        <p:sp>
          <p:nvSpPr>
            <p:cNvPr name="Freeform 12" id="12"/>
            <p:cNvSpPr/>
            <p:nvPr/>
          </p:nvSpPr>
          <p:spPr>
            <a:xfrm flipH="false" flipV="false" rot="0">
              <a:off x="0" y="0"/>
              <a:ext cx="24384000" cy="3387013"/>
            </a:xfrm>
            <a:custGeom>
              <a:avLst/>
              <a:gdLst/>
              <a:ahLst/>
              <a:cxnLst/>
              <a:rect r="r" b="b" t="t" l="l"/>
              <a:pathLst>
                <a:path h="3387013" w="24384000">
                  <a:moveTo>
                    <a:pt x="0" y="0"/>
                  </a:moveTo>
                  <a:lnTo>
                    <a:pt x="24384000" y="0"/>
                  </a:lnTo>
                  <a:lnTo>
                    <a:pt x="24384000" y="3387013"/>
                  </a:lnTo>
                  <a:lnTo>
                    <a:pt x="0" y="3387013"/>
                  </a:ln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spPr>
        </p:sp>
        <p:sp>
          <p:nvSpPr>
            <p:cNvPr name="TextBox 13" id="13"/>
            <p:cNvSpPr txBox="true"/>
            <p:nvPr/>
          </p:nvSpPr>
          <p:spPr>
            <a:xfrm>
              <a:off x="0" y="0"/>
              <a:ext cx="24384000" cy="3386993"/>
            </a:xfrm>
            <a:prstGeom prst="rect">
              <a:avLst/>
            </a:prstGeom>
          </p:spPr>
          <p:txBody>
            <a:bodyPr anchor="t" rtlCol="false" tIns="50800" lIns="50800" bIns="50800" rIns="50800"/>
            <a:lstStyle/>
            <a:p>
              <a:pPr algn="ctr">
                <a:lnSpc>
                  <a:spcPts val="7452"/>
                </a:lnSpc>
              </a:pPr>
            </a:p>
            <a:p>
              <a:pPr algn="ctr">
                <a:lnSpc>
                  <a:spcPts val="7452"/>
                </a:lnSpc>
              </a:pPr>
              <a:r>
                <a:rPr lang="en-US" sz="6209">
                  <a:solidFill>
                    <a:srgbClr val="12203A"/>
                  </a:solidFill>
                  <a:latin typeface="Anton"/>
                  <a:ea typeface="Anton"/>
                  <a:cs typeface="Anton"/>
                  <a:sym typeface="Anton"/>
                </a:rPr>
                <a:t>II. BASE DE DONNEES (4/6)</a:t>
              </a:r>
            </a:p>
          </p:txBody>
        </p:sp>
      </p:grpSp>
      <p:sp>
        <p:nvSpPr>
          <p:cNvPr name="Freeform 14" id="14"/>
          <p:cNvSpPr/>
          <p:nvPr/>
        </p:nvSpPr>
        <p:spPr>
          <a:xfrm flipH="false" flipV="false" rot="0">
            <a:off x="10448188" y="3772683"/>
            <a:ext cx="7588909" cy="5871866"/>
          </a:xfrm>
          <a:custGeom>
            <a:avLst/>
            <a:gdLst/>
            <a:ahLst/>
            <a:cxnLst/>
            <a:rect r="r" b="b" t="t" l="l"/>
            <a:pathLst>
              <a:path h="5871866" w="7588909">
                <a:moveTo>
                  <a:pt x="0" y="0"/>
                </a:moveTo>
                <a:lnTo>
                  <a:pt x="7588910" y="0"/>
                </a:lnTo>
                <a:lnTo>
                  <a:pt x="7588910" y="5871866"/>
                </a:lnTo>
                <a:lnTo>
                  <a:pt x="0" y="5871866"/>
                </a:lnTo>
                <a:lnTo>
                  <a:pt x="0" y="0"/>
                </a:lnTo>
                <a:close/>
              </a:path>
            </a:pathLst>
          </a:custGeom>
          <a:blipFill>
            <a:blip r:embed="rId2"/>
            <a:stretch>
              <a:fillRect l="0" t="0" r="0" b="0"/>
            </a:stretch>
          </a:blipFill>
        </p:spPr>
      </p:sp>
      <p:grpSp>
        <p:nvGrpSpPr>
          <p:cNvPr name="Group 15" id="15"/>
          <p:cNvGrpSpPr/>
          <p:nvPr/>
        </p:nvGrpSpPr>
        <p:grpSpPr>
          <a:xfrm rot="0">
            <a:off x="16549003" y="9941141"/>
            <a:ext cx="3674865" cy="345859"/>
            <a:chOff x="0" y="0"/>
            <a:chExt cx="4368800" cy="411169"/>
          </a:xfrm>
        </p:grpSpPr>
        <p:sp>
          <p:nvSpPr>
            <p:cNvPr name="Freeform 16" id="16"/>
            <p:cNvSpPr/>
            <p:nvPr/>
          </p:nvSpPr>
          <p:spPr>
            <a:xfrm flipH="false" flipV="false" rot="0">
              <a:off x="0" y="0"/>
              <a:ext cx="4368800" cy="411169"/>
            </a:xfrm>
            <a:custGeom>
              <a:avLst/>
              <a:gdLst/>
              <a:ahLst/>
              <a:cxnLst/>
              <a:rect r="r" b="b" t="t" l="l"/>
              <a:pathLst>
                <a:path h="411169" w="4368800">
                  <a:moveTo>
                    <a:pt x="0" y="0"/>
                  </a:moveTo>
                  <a:lnTo>
                    <a:pt x="4368800" y="0"/>
                  </a:lnTo>
                  <a:lnTo>
                    <a:pt x="4368800" y="411169"/>
                  </a:lnTo>
                  <a:lnTo>
                    <a:pt x="0" y="411169"/>
                  </a:lnTo>
                  <a:close/>
                </a:path>
              </a:pathLst>
            </a:custGeom>
            <a:solidFill>
              <a:srgbClr val="000000">
                <a:alpha val="0"/>
              </a:srgbClr>
            </a:solidFill>
          </p:spPr>
        </p:sp>
        <p:sp>
          <p:nvSpPr>
            <p:cNvPr name="TextBox 17" id="17"/>
            <p:cNvSpPr txBox="true"/>
            <p:nvPr/>
          </p:nvSpPr>
          <p:spPr>
            <a:xfrm>
              <a:off x="0" y="-38100"/>
              <a:ext cx="4368800" cy="449269"/>
            </a:xfrm>
            <a:prstGeom prst="rect">
              <a:avLst/>
            </a:prstGeom>
          </p:spPr>
          <p:txBody>
            <a:bodyPr anchor="t" rtlCol="false" tIns="0" lIns="0" bIns="0" rIns="0"/>
            <a:lstStyle/>
            <a:p>
              <a:pPr algn="l">
                <a:lnSpc>
                  <a:spcPts val="2160"/>
                </a:lnSpc>
              </a:pPr>
              <a:r>
                <a:rPr lang="en-US" sz="1800">
                  <a:solidFill>
                    <a:srgbClr val="FFFFFF"/>
                  </a:solidFill>
                  <a:latin typeface="Times New Roman"/>
                  <a:ea typeface="Times New Roman"/>
                  <a:cs typeface="Times New Roman"/>
                  <a:sym typeface="Times New Roman"/>
                </a:rPr>
                <a:t>Page 09 sur 22</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DAGm8yloN9Q</dc:identifier>
  <dcterms:modified xsi:type="dcterms:W3CDTF">2011-08-01T06:04:30Z</dcterms:modified>
  <cp:revision>1</cp:revision>
  <dc:title>PRESENTATION_FRAUD_DETECTION.pptx</dc:title>
</cp:coreProperties>
</file>