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HK Modular" charset="1" panose="00000800000000000000"/>
      <p:regular r:id="rId22"/>
    </p:embeddedFont>
    <p:embeddedFont>
      <p:font typeface="HK Grotesk" charset="1" panose="00000500000000000000"/>
      <p:regular r:id="rId23"/>
    </p:embeddedFont>
    <p:embeddedFont>
      <p:font typeface="Times New Roman" charset="1" panose="02030502070405020303"/>
      <p:regular r:id="rId24"/>
    </p:embeddedFont>
    <p:embeddedFont>
      <p:font typeface="Nunito Bold" charset="1" panose="00000000000000000000"/>
      <p:regular r:id="rId25"/>
    </p:embeddedFont>
    <p:embeddedFont>
      <p:font typeface="Archivo Black" charset="1" panose="020B0A03020202020B04"/>
      <p:regular r:id="rId26"/>
    </p:embeddedFont>
    <p:embeddedFont>
      <p:font typeface="Times New Roman Bold" charset="1" panose="02030802070405020303"/>
      <p:regular r:id="rId27"/>
    </p:embeddedFont>
    <p:embeddedFont>
      <p:font typeface="Mina" charset="1" panose="02000503000000000000"/>
      <p:regular r:id="rId28"/>
    </p:embeddedFont>
    <p:embeddedFont>
      <p:font typeface="Mina Bold" charset="1" panose="02000803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3670506" cy="3187544"/>
          </a:xfrm>
          <a:custGeom>
            <a:avLst/>
            <a:gdLst/>
            <a:ahLst/>
            <a:cxnLst/>
            <a:rect r="r" b="b" t="t" l="l"/>
            <a:pathLst>
              <a:path h="3187544" w="3670506">
                <a:moveTo>
                  <a:pt x="0" y="0"/>
                </a:moveTo>
                <a:lnTo>
                  <a:pt x="3670506" y="0"/>
                </a:lnTo>
                <a:lnTo>
                  <a:pt x="3670506" y="3187544"/>
                </a:lnTo>
                <a:lnTo>
                  <a:pt x="0" y="3187544"/>
                </a:lnTo>
                <a:lnTo>
                  <a:pt x="0" y="0"/>
                </a:lnTo>
                <a:close/>
              </a:path>
            </a:pathLst>
          </a:custGeom>
          <a:blipFill>
            <a:blip r:embed="rId2"/>
            <a:stretch>
              <a:fillRect l="0" t="0" r="0" b="0"/>
            </a:stretch>
          </a:blipFill>
        </p:spPr>
      </p:sp>
      <p:sp>
        <p:nvSpPr>
          <p:cNvPr name="Freeform 3" id="3"/>
          <p:cNvSpPr/>
          <p:nvPr/>
        </p:nvSpPr>
        <p:spPr>
          <a:xfrm flipH="false" flipV="false" rot="0">
            <a:off x="14730889" y="0"/>
            <a:ext cx="3557111" cy="3210444"/>
          </a:xfrm>
          <a:custGeom>
            <a:avLst/>
            <a:gdLst/>
            <a:ahLst/>
            <a:cxnLst/>
            <a:rect r="r" b="b" t="t" l="l"/>
            <a:pathLst>
              <a:path h="3210444" w="3557111">
                <a:moveTo>
                  <a:pt x="0" y="0"/>
                </a:moveTo>
                <a:lnTo>
                  <a:pt x="3557111" y="0"/>
                </a:lnTo>
                <a:lnTo>
                  <a:pt x="3557111" y="3210444"/>
                </a:lnTo>
                <a:lnTo>
                  <a:pt x="0" y="3210444"/>
                </a:lnTo>
                <a:lnTo>
                  <a:pt x="0" y="0"/>
                </a:lnTo>
                <a:close/>
              </a:path>
            </a:pathLst>
          </a:custGeom>
          <a:blipFill>
            <a:blip r:embed="rId3"/>
            <a:stretch>
              <a:fillRect l="0" t="0" r="0" b="0"/>
            </a:stretch>
          </a:blipFill>
        </p:spPr>
      </p:sp>
      <p:sp>
        <p:nvSpPr>
          <p:cNvPr name="TextBox 4" id="4"/>
          <p:cNvSpPr txBox="true"/>
          <p:nvPr/>
        </p:nvSpPr>
        <p:spPr>
          <a:xfrm rot="0">
            <a:off x="2622586" y="3719242"/>
            <a:ext cx="13042827" cy="965610"/>
          </a:xfrm>
          <a:prstGeom prst="rect">
            <a:avLst/>
          </a:prstGeom>
        </p:spPr>
        <p:txBody>
          <a:bodyPr anchor="t" rtlCol="false" tIns="0" lIns="0" bIns="0" rIns="0">
            <a:spAutoFit/>
          </a:bodyPr>
          <a:lstStyle/>
          <a:p>
            <a:pPr algn="ctr" marL="0" indent="0" lvl="0">
              <a:lnSpc>
                <a:spcPts val="7672"/>
              </a:lnSpc>
              <a:spcBef>
                <a:spcPct val="0"/>
              </a:spcBef>
            </a:pPr>
            <a:r>
              <a:rPr lang="en-US" sz="6393" spc="479">
                <a:solidFill>
                  <a:srgbClr val="FFFFFF"/>
                </a:solidFill>
                <a:latin typeface="HK Modular"/>
                <a:ea typeface="HK Modular"/>
                <a:cs typeface="HK Modular"/>
                <a:sym typeface="HK Modular"/>
              </a:rPr>
              <a:t> FRAUD DETECTION</a:t>
            </a:r>
          </a:p>
        </p:txBody>
      </p:sp>
      <p:sp>
        <p:nvSpPr>
          <p:cNvPr name="TextBox 5" id="5"/>
          <p:cNvSpPr txBox="true"/>
          <p:nvPr/>
        </p:nvSpPr>
        <p:spPr>
          <a:xfrm rot="0">
            <a:off x="5040118" y="5100229"/>
            <a:ext cx="8207765" cy="522094"/>
          </a:xfrm>
          <a:prstGeom prst="rect">
            <a:avLst/>
          </a:prstGeom>
        </p:spPr>
        <p:txBody>
          <a:bodyPr anchor="t" rtlCol="false" tIns="0" lIns="0" bIns="0" rIns="0">
            <a:spAutoFit/>
          </a:bodyPr>
          <a:lstStyle/>
          <a:p>
            <a:pPr algn="ctr">
              <a:lnSpc>
                <a:spcPts val="4298"/>
              </a:lnSpc>
            </a:pPr>
            <a:r>
              <a:rPr lang="en-US" sz="3070" spc="1203">
                <a:solidFill>
                  <a:srgbClr val="FFFFFF"/>
                </a:solidFill>
                <a:latin typeface="HK Grotesk"/>
                <a:ea typeface="HK Grotesk"/>
                <a:cs typeface="HK Grotesk"/>
                <a:sym typeface="HK Grotesk"/>
              </a:rPr>
              <a:t>VESTA CORPORATION</a:t>
            </a:r>
          </a:p>
        </p:txBody>
      </p:sp>
      <p:sp>
        <p:nvSpPr>
          <p:cNvPr name="TextBox 6" id="6"/>
          <p:cNvSpPr txBox="true"/>
          <p:nvPr/>
        </p:nvSpPr>
        <p:spPr>
          <a:xfrm rot="0">
            <a:off x="-1537603" y="6626170"/>
            <a:ext cx="7803007" cy="923925"/>
          </a:xfrm>
          <a:prstGeom prst="rect">
            <a:avLst/>
          </a:prstGeom>
        </p:spPr>
        <p:txBody>
          <a:bodyPr anchor="t" rtlCol="false" tIns="0" lIns="0" bIns="0" rIns="0">
            <a:spAutoFit/>
          </a:bodyPr>
          <a:lstStyle/>
          <a:p>
            <a:pPr algn="ctr" marL="0" indent="0" lvl="0">
              <a:lnSpc>
                <a:spcPts val="6472"/>
              </a:lnSpc>
              <a:spcBef>
                <a:spcPct val="0"/>
              </a:spcBef>
            </a:pPr>
            <a:r>
              <a:rPr lang="en-US" sz="5393" spc="404">
                <a:solidFill>
                  <a:srgbClr val="FFFFFF"/>
                </a:solidFill>
                <a:latin typeface="Times New Roman"/>
                <a:ea typeface="Times New Roman"/>
                <a:cs typeface="Times New Roman"/>
                <a:sym typeface="Times New Roman"/>
              </a:rPr>
              <a:t>Présenté par:</a:t>
            </a:r>
          </a:p>
        </p:txBody>
      </p:sp>
      <p:sp>
        <p:nvSpPr>
          <p:cNvPr name="TextBox 7" id="7"/>
          <p:cNvSpPr txBox="true"/>
          <p:nvPr/>
        </p:nvSpPr>
        <p:spPr>
          <a:xfrm rot="0">
            <a:off x="246592" y="7410805"/>
            <a:ext cx="13042827" cy="383079"/>
          </a:xfrm>
          <a:prstGeom prst="rect">
            <a:avLst/>
          </a:prstGeom>
        </p:spPr>
        <p:txBody>
          <a:bodyPr anchor="t" rtlCol="false" tIns="0" lIns="0" bIns="0" rIns="0">
            <a:spAutoFit/>
          </a:bodyPr>
          <a:lstStyle/>
          <a:p>
            <a:pPr algn="ctr">
              <a:lnSpc>
                <a:spcPts val="2685"/>
              </a:lnSpc>
              <a:spcBef>
                <a:spcPct val="0"/>
              </a:spcBef>
            </a:pPr>
            <a:r>
              <a:rPr lang="en-US" sz="2376">
                <a:solidFill>
                  <a:srgbClr val="FFFFFF"/>
                </a:solidFill>
                <a:latin typeface="Times New Roman"/>
                <a:ea typeface="Times New Roman"/>
                <a:cs typeface="Times New Roman"/>
                <a:sym typeface="Times New Roman"/>
              </a:rPr>
              <a:t>i</a:t>
            </a:r>
          </a:p>
        </p:txBody>
      </p:sp>
      <p:sp>
        <p:nvSpPr>
          <p:cNvPr name="TextBox 8" id="8"/>
          <p:cNvSpPr txBox="true"/>
          <p:nvPr/>
        </p:nvSpPr>
        <p:spPr>
          <a:xfrm rot="0">
            <a:off x="246592" y="7621395"/>
            <a:ext cx="8602387" cy="590550"/>
          </a:xfrm>
          <a:prstGeom prst="rect">
            <a:avLst/>
          </a:prstGeom>
        </p:spPr>
        <p:txBody>
          <a:bodyPr anchor="t" rtlCol="false" tIns="0" lIns="0" bIns="0" rIns="0">
            <a:spAutoFit/>
          </a:bodyPr>
          <a:lstStyle/>
          <a:p>
            <a:pPr algn="l" marL="0" indent="0" lvl="0">
              <a:lnSpc>
                <a:spcPts val="4192"/>
              </a:lnSpc>
              <a:spcBef>
                <a:spcPct val="0"/>
              </a:spcBef>
            </a:pPr>
            <a:r>
              <a:rPr lang="en-US" sz="3493" spc="262">
                <a:solidFill>
                  <a:srgbClr val="FFFFFF"/>
                </a:solidFill>
                <a:latin typeface="Times New Roman"/>
                <a:ea typeface="Times New Roman"/>
                <a:cs typeface="Times New Roman"/>
                <a:sym typeface="Times New Roman"/>
              </a:rPr>
              <a:t>M.Joo Young Véridique Gabriel DIOP</a:t>
            </a:r>
          </a:p>
        </p:txBody>
      </p:sp>
      <p:sp>
        <p:nvSpPr>
          <p:cNvPr name="TextBox 9" id="9"/>
          <p:cNvSpPr txBox="true"/>
          <p:nvPr/>
        </p:nvSpPr>
        <p:spPr>
          <a:xfrm rot="0">
            <a:off x="246592" y="8407207"/>
            <a:ext cx="7803007" cy="590550"/>
          </a:xfrm>
          <a:prstGeom prst="rect">
            <a:avLst/>
          </a:prstGeom>
        </p:spPr>
        <p:txBody>
          <a:bodyPr anchor="t" rtlCol="false" tIns="0" lIns="0" bIns="0" rIns="0">
            <a:spAutoFit/>
          </a:bodyPr>
          <a:lstStyle/>
          <a:p>
            <a:pPr algn="l" marL="0" indent="0" lvl="0">
              <a:lnSpc>
                <a:spcPts val="4192"/>
              </a:lnSpc>
              <a:spcBef>
                <a:spcPct val="0"/>
              </a:spcBef>
            </a:pPr>
            <a:r>
              <a:rPr lang="en-US" sz="3493" spc="262">
                <a:solidFill>
                  <a:srgbClr val="FFFFFF"/>
                </a:solidFill>
                <a:latin typeface="Times New Roman"/>
                <a:ea typeface="Times New Roman"/>
                <a:cs typeface="Times New Roman"/>
                <a:sym typeface="Times New Roman"/>
              </a:rPr>
              <a:t>M.Cheikh THIOUB</a:t>
            </a:r>
          </a:p>
        </p:txBody>
      </p:sp>
      <p:sp>
        <p:nvSpPr>
          <p:cNvPr name="TextBox 10" id="10"/>
          <p:cNvSpPr txBox="true"/>
          <p:nvPr/>
        </p:nvSpPr>
        <p:spPr>
          <a:xfrm rot="0">
            <a:off x="246592" y="9193020"/>
            <a:ext cx="8602387" cy="581025"/>
          </a:xfrm>
          <a:prstGeom prst="rect">
            <a:avLst/>
          </a:prstGeom>
        </p:spPr>
        <p:txBody>
          <a:bodyPr anchor="t" rtlCol="false" tIns="0" lIns="0" bIns="0" rIns="0">
            <a:spAutoFit/>
          </a:bodyPr>
          <a:lstStyle/>
          <a:p>
            <a:pPr algn="l" marL="0" indent="0" lvl="0">
              <a:lnSpc>
                <a:spcPts val="4072"/>
              </a:lnSpc>
              <a:spcBef>
                <a:spcPct val="0"/>
              </a:spcBef>
            </a:pPr>
            <a:r>
              <a:rPr lang="en-US" sz="3393" spc="254">
                <a:solidFill>
                  <a:srgbClr val="FFFFFF"/>
                </a:solidFill>
                <a:latin typeface="Times New Roman"/>
                <a:ea typeface="Times New Roman"/>
                <a:cs typeface="Times New Roman"/>
                <a:sym typeface="Times New Roman"/>
              </a:rPr>
              <a:t>Mlle Leslye Patricia NKWA TSAMO</a:t>
            </a:r>
          </a:p>
        </p:txBody>
      </p:sp>
      <p:sp>
        <p:nvSpPr>
          <p:cNvPr name="TextBox 11" id="11"/>
          <p:cNvSpPr txBox="true"/>
          <p:nvPr/>
        </p:nvSpPr>
        <p:spPr>
          <a:xfrm rot="0">
            <a:off x="10033526" y="6515455"/>
            <a:ext cx="7803007" cy="923925"/>
          </a:xfrm>
          <a:prstGeom prst="rect">
            <a:avLst/>
          </a:prstGeom>
        </p:spPr>
        <p:txBody>
          <a:bodyPr anchor="t" rtlCol="false" tIns="0" lIns="0" bIns="0" rIns="0">
            <a:spAutoFit/>
          </a:bodyPr>
          <a:lstStyle/>
          <a:p>
            <a:pPr algn="ctr" marL="0" indent="0" lvl="0">
              <a:lnSpc>
                <a:spcPts val="6472"/>
              </a:lnSpc>
              <a:spcBef>
                <a:spcPct val="0"/>
              </a:spcBef>
            </a:pPr>
            <a:r>
              <a:rPr lang="en-US" sz="5393" spc="404">
                <a:solidFill>
                  <a:srgbClr val="FFFFFF"/>
                </a:solidFill>
                <a:latin typeface="Times New Roman"/>
                <a:ea typeface="Times New Roman"/>
                <a:cs typeface="Times New Roman"/>
                <a:sym typeface="Times New Roman"/>
              </a:rPr>
              <a:t>Sous la supervision de:</a:t>
            </a:r>
          </a:p>
        </p:txBody>
      </p:sp>
      <p:sp>
        <p:nvSpPr>
          <p:cNvPr name="TextBox 12" id="12"/>
          <p:cNvSpPr txBox="true"/>
          <p:nvPr/>
        </p:nvSpPr>
        <p:spPr>
          <a:xfrm rot="0">
            <a:off x="10033526" y="7279534"/>
            <a:ext cx="7803007" cy="923925"/>
          </a:xfrm>
          <a:prstGeom prst="rect">
            <a:avLst/>
          </a:prstGeom>
        </p:spPr>
        <p:txBody>
          <a:bodyPr anchor="t" rtlCol="false" tIns="0" lIns="0" bIns="0" rIns="0">
            <a:spAutoFit/>
          </a:bodyPr>
          <a:lstStyle/>
          <a:p>
            <a:pPr algn="ctr" marL="0" indent="0" lvl="0">
              <a:lnSpc>
                <a:spcPts val="6472"/>
              </a:lnSpc>
              <a:spcBef>
                <a:spcPct val="0"/>
              </a:spcBef>
            </a:pPr>
            <a:r>
              <a:rPr lang="en-US" sz="5393" spc="404">
                <a:solidFill>
                  <a:srgbClr val="FFFFFF"/>
                </a:solidFill>
                <a:latin typeface="Times New Roman"/>
                <a:ea typeface="Times New Roman"/>
                <a:cs typeface="Times New Roman"/>
                <a:sym typeface="Times New Roman"/>
              </a:rPr>
              <a:t>Mme Mously DIAW</a:t>
            </a:r>
          </a:p>
        </p:txBody>
      </p:sp>
      <p:sp>
        <p:nvSpPr>
          <p:cNvPr name="TextBox 13" id="13"/>
          <p:cNvSpPr txBox="true"/>
          <p:nvPr/>
        </p:nvSpPr>
        <p:spPr>
          <a:xfrm rot="0">
            <a:off x="2622586" y="2719117"/>
            <a:ext cx="13042827" cy="676275"/>
          </a:xfrm>
          <a:prstGeom prst="rect">
            <a:avLst/>
          </a:prstGeom>
        </p:spPr>
        <p:txBody>
          <a:bodyPr anchor="t" rtlCol="false" tIns="0" lIns="0" bIns="0" rIns="0">
            <a:spAutoFit/>
          </a:bodyPr>
          <a:lstStyle/>
          <a:p>
            <a:pPr algn="ctr" marL="0" indent="0" lvl="0">
              <a:lnSpc>
                <a:spcPts val="4792"/>
              </a:lnSpc>
              <a:spcBef>
                <a:spcPct val="0"/>
              </a:spcBef>
            </a:pPr>
            <a:r>
              <a:rPr lang="en-US" sz="3993" spc="299">
                <a:solidFill>
                  <a:srgbClr val="FFFFFF"/>
                </a:solidFill>
                <a:latin typeface="Times New Roman"/>
                <a:ea typeface="Times New Roman"/>
                <a:cs typeface="Times New Roman"/>
                <a:sym typeface="Times New Roman"/>
              </a:rPr>
              <a:t>PROJET DE MACHINE LEARNING</a:t>
            </a:r>
          </a:p>
        </p:txBody>
      </p:sp>
      <p:sp>
        <p:nvSpPr>
          <p:cNvPr name="TextBox 14" id="14"/>
          <p:cNvSpPr txBox="true"/>
          <p:nvPr/>
        </p:nvSpPr>
        <p:spPr>
          <a:xfrm rot="0">
            <a:off x="9840885" y="8135745"/>
            <a:ext cx="8188288" cy="1762125"/>
          </a:xfrm>
          <a:prstGeom prst="rect">
            <a:avLst/>
          </a:prstGeom>
        </p:spPr>
        <p:txBody>
          <a:bodyPr anchor="t" rtlCol="false" tIns="0" lIns="0" bIns="0" rIns="0">
            <a:spAutoFit/>
          </a:bodyPr>
          <a:lstStyle/>
          <a:p>
            <a:pPr algn="ctr" marL="0" indent="0" lvl="0">
              <a:lnSpc>
                <a:spcPts val="4432"/>
              </a:lnSpc>
              <a:spcBef>
                <a:spcPct val="0"/>
              </a:spcBef>
            </a:pPr>
            <a:r>
              <a:rPr lang="en-US" sz="3693" spc="277">
                <a:solidFill>
                  <a:srgbClr val="FFFFFF"/>
                </a:solidFill>
                <a:latin typeface="Times New Roman"/>
                <a:ea typeface="Times New Roman"/>
                <a:cs typeface="Times New Roman"/>
                <a:sym typeface="Times New Roman"/>
              </a:rPr>
              <a:t> Senior ML Engineer, Experte IA &amp; MLOps, Founder @SenIA, Formatrice</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568093" y="1033451"/>
            <a:ext cx="12325238" cy="779326"/>
          </a:xfrm>
          <a:prstGeom prst="rect">
            <a:avLst/>
          </a:prstGeom>
        </p:spPr>
        <p:txBody>
          <a:bodyPr anchor="t" rtlCol="false" tIns="0" lIns="0" bIns="0" rIns="0">
            <a:spAutoFit/>
          </a:bodyPr>
          <a:lstStyle/>
          <a:p>
            <a:pPr algn="l">
              <a:lnSpc>
                <a:spcPts val="6013"/>
              </a:lnSpc>
            </a:pPr>
            <a:r>
              <a:rPr lang="en-US" sz="5321">
                <a:solidFill>
                  <a:srgbClr val="12203A"/>
                </a:solidFill>
                <a:latin typeface="Archivo Black"/>
                <a:ea typeface="Archivo Black"/>
                <a:cs typeface="Archivo Black"/>
                <a:sym typeface="Archivo Black"/>
              </a:rPr>
              <a:t>IV. Modélisation et évaluation</a:t>
            </a:r>
          </a:p>
        </p:txBody>
      </p:sp>
      <p:sp>
        <p:nvSpPr>
          <p:cNvPr name="TextBox 3" id="3"/>
          <p:cNvSpPr txBox="true"/>
          <p:nvPr/>
        </p:nvSpPr>
        <p:spPr>
          <a:xfrm rot="0">
            <a:off x="1028700" y="2193777"/>
            <a:ext cx="15986973" cy="759904"/>
          </a:xfrm>
          <a:prstGeom prst="rect">
            <a:avLst/>
          </a:prstGeom>
        </p:spPr>
        <p:txBody>
          <a:bodyPr anchor="t" rtlCol="false" tIns="0" lIns="0" bIns="0" rIns="0">
            <a:spAutoFit/>
          </a:bodyPr>
          <a:lstStyle/>
          <a:p>
            <a:pPr algn="l" marL="1105702" indent="-552851" lvl="1">
              <a:lnSpc>
                <a:spcPts val="5787"/>
              </a:lnSpc>
              <a:buFont typeface="Arial"/>
              <a:buChar char="•"/>
            </a:pPr>
            <a:r>
              <a:rPr lang="en-US" sz="5121">
                <a:solidFill>
                  <a:srgbClr val="12203A"/>
                </a:solidFill>
                <a:latin typeface="Archivo Black"/>
                <a:ea typeface="Archivo Black"/>
                <a:cs typeface="Archivo Black"/>
                <a:sym typeface="Archivo Black"/>
              </a:rPr>
              <a:t>Modèles testés </a:t>
            </a:r>
          </a:p>
        </p:txBody>
      </p:sp>
      <p:sp>
        <p:nvSpPr>
          <p:cNvPr name="TextBox 4" id="4"/>
          <p:cNvSpPr txBox="true"/>
          <p:nvPr/>
        </p:nvSpPr>
        <p:spPr>
          <a:xfrm rot="0">
            <a:off x="0" y="3344206"/>
            <a:ext cx="16615317" cy="6814799"/>
          </a:xfrm>
          <a:prstGeom prst="rect">
            <a:avLst/>
          </a:prstGeom>
        </p:spPr>
        <p:txBody>
          <a:bodyPr anchor="t" rtlCol="false" tIns="0" lIns="0" bIns="0" rIns="0">
            <a:spAutoFit/>
          </a:bodyPr>
          <a:lstStyle/>
          <a:p>
            <a:pPr algn="r">
              <a:lnSpc>
                <a:spcPts val="4194"/>
              </a:lnSpc>
            </a:pPr>
          </a:p>
          <a:p>
            <a:pPr algn="l">
              <a:lnSpc>
                <a:spcPts val="4194"/>
              </a:lnSpc>
            </a:pPr>
            <a:r>
              <a:rPr lang="en-US" sz="3711">
                <a:solidFill>
                  <a:srgbClr val="12203A"/>
                </a:solidFill>
                <a:latin typeface="Mina"/>
                <a:ea typeface="Mina"/>
                <a:cs typeface="Mina"/>
                <a:sym typeface="Mina"/>
              </a:rPr>
              <a:t>Dans cette étude, plusieurs modèles ont été testés pour comparer leurs performances en détection de fraude.</a:t>
            </a:r>
          </a:p>
          <a:p>
            <a:pPr algn="l" marL="801415" indent="-400708" lvl="1">
              <a:lnSpc>
                <a:spcPts val="4194"/>
              </a:lnSpc>
              <a:buFont typeface="Arial"/>
              <a:buChar char="•"/>
            </a:pPr>
            <a:r>
              <a:rPr lang="en-US" sz="3711">
                <a:solidFill>
                  <a:srgbClr val="12203A"/>
                </a:solidFill>
                <a:latin typeface="Mina"/>
                <a:ea typeface="Mina"/>
                <a:cs typeface="Mina"/>
                <a:sym typeface="Mina"/>
              </a:rPr>
              <a:t>Sans rééchantillonnage, nous avons testé : la régression logistique, le classifieur naïf bayésien et un modèle de base (Dummy Classifier) pour établir une référence minimale.</a:t>
            </a:r>
          </a:p>
          <a:p>
            <a:pPr algn="l" marL="801415" indent="-400708" lvl="1">
              <a:lnSpc>
                <a:spcPts val="4194"/>
              </a:lnSpc>
              <a:buFont typeface="Arial"/>
              <a:buChar char="•"/>
            </a:pPr>
            <a:r>
              <a:rPr lang="en-US" sz="3711">
                <a:solidFill>
                  <a:srgbClr val="12203A"/>
                </a:solidFill>
                <a:latin typeface="Mina"/>
                <a:ea typeface="Mina"/>
                <a:cs typeface="Mina"/>
                <a:sym typeface="Mina"/>
              </a:rPr>
              <a:t>Avec la technique SMOTE, nous avons enrichi l’échantillon minoritaire avant d’entraîner quelques modèles comme régression logistique, Random Forest, LightGBM...</a:t>
            </a:r>
          </a:p>
          <a:p>
            <a:pPr algn="l">
              <a:lnSpc>
                <a:spcPts val="4194"/>
              </a:lnSpc>
              <a:spcBef>
                <a:spcPct val="0"/>
              </a:spcBef>
            </a:pPr>
            <a:r>
              <a:rPr lang="en-US" sz="3711">
                <a:solidFill>
                  <a:srgbClr val="12203A"/>
                </a:solidFill>
                <a:latin typeface="Mina"/>
                <a:ea typeface="Mina"/>
                <a:cs typeface="Mina"/>
                <a:sym typeface="Mina"/>
              </a:rPr>
              <a:t>L’</a:t>
            </a:r>
            <a:r>
              <a:rPr lang="en-US" sz="3711">
                <a:solidFill>
                  <a:srgbClr val="12203A"/>
                </a:solidFill>
                <a:latin typeface="Mina"/>
                <a:ea typeface="Mina"/>
                <a:cs typeface="Mina"/>
                <a:sym typeface="Mina"/>
              </a:rPr>
              <a:t>objectif est d’évaluer l’impact du rééchantillonnage sur les performances et d’identifier le modèle le plus adapté à ce problème très déséquilibré.</a:t>
            </a:r>
          </a:p>
          <a:p>
            <a:pPr algn="l">
              <a:lnSpc>
                <a:spcPts val="4194"/>
              </a:lnSpc>
              <a:spcBef>
                <a:spcPct val="0"/>
              </a:spcBef>
            </a:pPr>
          </a:p>
          <a:p>
            <a:pPr algn="l">
              <a:lnSpc>
                <a:spcPts val="4194"/>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442060" y="3998914"/>
            <a:ext cx="17403879" cy="5900581"/>
          </a:xfrm>
          <a:custGeom>
            <a:avLst/>
            <a:gdLst/>
            <a:ahLst/>
            <a:cxnLst/>
            <a:rect r="r" b="b" t="t" l="l"/>
            <a:pathLst>
              <a:path h="5900581" w="17403879">
                <a:moveTo>
                  <a:pt x="0" y="0"/>
                </a:moveTo>
                <a:lnTo>
                  <a:pt x="17403880" y="0"/>
                </a:lnTo>
                <a:lnTo>
                  <a:pt x="17403880" y="5900581"/>
                </a:lnTo>
                <a:lnTo>
                  <a:pt x="0" y="5900581"/>
                </a:lnTo>
                <a:lnTo>
                  <a:pt x="0" y="0"/>
                </a:lnTo>
                <a:close/>
              </a:path>
            </a:pathLst>
          </a:custGeom>
          <a:blipFill>
            <a:blip r:embed="rId2"/>
            <a:stretch>
              <a:fillRect l="0" t="-1315" r="0" b="-1315"/>
            </a:stretch>
          </a:blipFill>
        </p:spPr>
      </p:sp>
      <p:sp>
        <p:nvSpPr>
          <p:cNvPr name="TextBox 3" id="3"/>
          <p:cNvSpPr txBox="true"/>
          <p:nvPr/>
        </p:nvSpPr>
        <p:spPr>
          <a:xfrm rot="0">
            <a:off x="1568093" y="1033451"/>
            <a:ext cx="12325238" cy="779326"/>
          </a:xfrm>
          <a:prstGeom prst="rect">
            <a:avLst/>
          </a:prstGeom>
        </p:spPr>
        <p:txBody>
          <a:bodyPr anchor="t" rtlCol="false" tIns="0" lIns="0" bIns="0" rIns="0">
            <a:spAutoFit/>
          </a:bodyPr>
          <a:lstStyle/>
          <a:p>
            <a:pPr algn="l">
              <a:lnSpc>
                <a:spcPts val="6013"/>
              </a:lnSpc>
            </a:pPr>
            <a:r>
              <a:rPr lang="en-US" sz="5321">
                <a:solidFill>
                  <a:srgbClr val="12203A"/>
                </a:solidFill>
                <a:latin typeface="Archivo Black"/>
                <a:ea typeface="Archivo Black"/>
                <a:cs typeface="Archivo Black"/>
                <a:sym typeface="Archivo Black"/>
              </a:rPr>
              <a:t>IV. Modélisation et évaluation</a:t>
            </a:r>
          </a:p>
        </p:txBody>
      </p:sp>
      <p:sp>
        <p:nvSpPr>
          <p:cNvPr name="TextBox 4" id="4"/>
          <p:cNvSpPr txBox="true"/>
          <p:nvPr/>
        </p:nvSpPr>
        <p:spPr>
          <a:xfrm rot="0">
            <a:off x="1028700" y="2193777"/>
            <a:ext cx="15986973" cy="759904"/>
          </a:xfrm>
          <a:prstGeom prst="rect">
            <a:avLst/>
          </a:prstGeom>
        </p:spPr>
        <p:txBody>
          <a:bodyPr anchor="t" rtlCol="false" tIns="0" lIns="0" bIns="0" rIns="0">
            <a:spAutoFit/>
          </a:bodyPr>
          <a:lstStyle/>
          <a:p>
            <a:pPr algn="l" marL="1105702" indent="-552851" lvl="1">
              <a:lnSpc>
                <a:spcPts val="5787"/>
              </a:lnSpc>
              <a:buFont typeface="Arial"/>
              <a:buChar char="•"/>
            </a:pPr>
            <a:r>
              <a:rPr lang="en-US" sz="5121">
                <a:solidFill>
                  <a:srgbClr val="12203A"/>
                </a:solidFill>
                <a:latin typeface="Archivo Black"/>
                <a:ea typeface="Archivo Black"/>
                <a:cs typeface="Archivo Black"/>
                <a:sym typeface="Archivo Black"/>
              </a:rPr>
              <a:t>Résultats comparatifs</a:t>
            </a:r>
          </a:p>
        </p:txBody>
      </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028700" y="3439867"/>
            <a:ext cx="16491903" cy="4806814"/>
          </a:xfrm>
          <a:prstGeom prst="rect">
            <a:avLst/>
          </a:prstGeom>
        </p:spPr>
        <p:txBody>
          <a:bodyPr anchor="t" rtlCol="false" tIns="0" lIns="0" bIns="0" rIns="0">
            <a:spAutoFit/>
          </a:bodyPr>
          <a:lstStyle/>
          <a:p>
            <a:pPr algn="l">
              <a:lnSpc>
                <a:spcPts val="3858"/>
              </a:lnSpc>
            </a:pPr>
          </a:p>
          <a:p>
            <a:pPr algn="l">
              <a:lnSpc>
                <a:spcPts val="3858"/>
              </a:lnSpc>
            </a:pPr>
            <a:r>
              <a:rPr lang="en-US" sz="2968" spc="-14">
                <a:solidFill>
                  <a:srgbClr val="343434"/>
                </a:solidFill>
                <a:latin typeface="HK Grotesk"/>
                <a:ea typeface="HK Grotesk"/>
                <a:cs typeface="HK Grotesk"/>
                <a:sym typeface="HK Grotesk"/>
              </a:rPr>
              <a:t>Après évaluation, le modèle Random Forest avec SMOTE ressort comme le meilleur compromis :</a:t>
            </a:r>
          </a:p>
          <a:p>
            <a:pPr algn="l" marL="640876" indent="-320438" lvl="1">
              <a:lnSpc>
                <a:spcPts val="3858"/>
              </a:lnSpc>
              <a:buFont typeface="Arial"/>
              <a:buChar char="•"/>
            </a:pPr>
            <a:r>
              <a:rPr lang="en-US" sz="2968" spc="-14">
                <a:solidFill>
                  <a:srgbClr val="343434"/>
                </a:solidFill>
                <a:latin typeface="HK Grotesk"/>
                <a:ea typeface="HK Grotesk"/>
                <a:cs typeface="HK Grotesk"/>
                <a:sym typeface="HK Grotesk"/>
              </a:rPr>
              <a:t>F2-score élevé : 0.74, montrant une forte capacité à détecter les fraudes avec peu de faux négatifs.</a:t>
            </a:r>
          </a:p>
          <a:p>
            <a:pPr algn="l" marL="640876" indent="-320438" lvl="1">
              <a:lnSpc>
                <a:spcPts val="3858"/>
              </a:lnSpc>
              <a:buFont typeface="Arial"/>
              <a:buChar char="•"/>
            </a:pPr>
            <a:r>
              <a:rPr lang="en-US" sz="2968" spc="-14">
                <a:solidFill>
                  <a:srgbClr val="343434"/>
                </a:solidFill>
                <a:latin typeface="HK Grotesk"/>
                <a:ea typeface="HK Grotesk"/>
                <a:cs typeface="HK Grotesk"/>
                <a:sym typeface="HK Grotesk"/>
              </a:rPr>
              <a:t>Rappel : 0.87 → capte bien les cas rares de fraude.</a:t>
            </a:r>
          </a:p>
          <a:p>
            <a:pPr algn="l" marL="640876" indent="-320438" lvl="1">
              <a:lnSpc>
                <a:spcPts val="3858"/>
              </a:lnSpc>
              <a:buFont typeface="Arial"/>
              <a:buChar char="•"/>
            </a:pPr>
            <a:r>
              <a:rPr lang="en-US" sz="2968" spc="-14">
                <a:solidFill>
                  <a:srgbClr val="343434"/>
                </a:solidFill>
                <a:latin typeface="HK Grotesk"/>
                <a:ea typeface="HK Grotesk"/>
                <a:cs typeface="HK Grotesk"/>
                <a:sym typeface="HK Grotesk"/>
              </a:rPr>
              <a:t>Bonne AUC : 0.94, confirmant une bonne séparation entre classes.</a:t>
            </a:r>
          </a:p>
          <a:p>
            <a:pPr algn="l">
              <a:lnSpc>
                <a:spcPts val="3858"/>
              </a:lnSpc>
            </a:pPr>
            <a:r>
              <a:rPr lang="en-US" sz="2968" spc="-14">
                <a:solidFill>
                  <a:srgbClr val="343434"/>
                </a:solidFill>
                <a:latin typeface="HK Grotesk"/>
                <a:ea typeface="HK Grotesk"/>
                <a:cs typeface="HK Grotesk"/>
                <a:sym typeface="HK Grotesk"/>
              </a:rPr>
              <a:t>Il surpasse les autres modèles sur l’équilibre entre performance globale et détection de la classe minoritaire.</a:t>
            </a:r>
          </a:p>
          <a:p>
            <a:pPr algn="l">
              <a:lnSpc>
                <a:spcPts val="3858"/>
              </a:lnSpc>
            </a:pPr>
            <a:r>
              <a:rPr lang="en-US" sz="2968" spc="-14">
                <a:solidFill>
                  <a:srgbClr val="343434"/>
                </a:solidFill>
                <a:latin typeface="HK Grotesk"/>
                <a:ea typeface="HK Grotesk"/>
                <a:cs typeface="HK Grotesk"/>
                <a:sym typeface="HK Grotesk"/>
              </a:rPr>
              <a:t>Souhaites-tu une slide pour conclure ou parler de perspectives d’amélioration ?</a:t>
            </a:r>
          </a:p>
          <a:p>
            <a:pPr algn="l" marL="0" indent="0" lvl="0">
              <a:lnSpc>
                <a:spcPts val="3858"/>
              </a:lnSpc>
              <a:spcBef>
                <a:spcPct val="0"/>
              </a:spcBef>
            </a:pPr>
          </a:p>
        </p:txBody>
      </p:sp>
      <p:sp>
        <p:nvSpPr>
          <p:cNvPr name="TextBox 3" id="3"/>
          <p:cNvSpPr txBox="true"/>
          <p:nvPr/>
        </p:nvSpPr>
        <p:spPr>
          <a:xfrm rot="0">
            <a:off x="1568093" y="1033451"/>
            <a:ext cx="12325238" cy="779326"/>
          </a:xfrm>
          <a:prstGeom prst="rect">
            <a:avLst/>
          </a:prstGeom>
        </p:spPr>
        <p:txBody>
          <a:bodyPr anchor="t" rtlCol="false" tIns="0" lIns="0" bIns="0" rIns="0">
            <a:spAutoFit/>
          </a:bodyPr>
          <a:lstStyle/>
          <a:p>
            <a:pPr algn="l">
              <a:lnSpc>
                <a:spcPts val="6013"/>
              </a:lnSpc>
            </a:pPr>
            <a:r>
              <a:rPr lang="en-US" sz="5321">
                <a:solidFill>
                  <a:srgbClr val="12203A"/>
                </a:solidFill>
                <a:latin typeface="Archivo Black"/>
                <a:ea typeface="Archivo Black"/>
                <a:cs typeface="Archivo Black"/>
                <a:sym typeface="Archivo Black"/>
              </a:rPr>
              <a:t>IV. Modélisation et évaluation</a:t>
            </a:r>
          </a:p>
        </p:txBody>
      </p:sp>
      <p:sp>
        <p:nvSpPr>
          <p:cNvPr name="TextBox 4" id="4"/>
          <p:cNvSpPr txBox="true"/>
          <p:nvPr/>
        </p:nvSpPr>
        <p:spPr>
          <a:xfrm rot="0">
            <a:off x="1028700" y="2193777"/>
            <a:ext cx="15986973" cy="759904"/>
          </a:xfrm>
          <a:prstGeom prst="rect">
            <a:avLst/>
          </a:prstGeom>
        </p:spPr>
        <p:txBody>
          <a:bodyPr anchor="t" rtlCol="false" tIns="0" lIns="0" bIns="0" rIns="0">
            <a:spAutoFit/>
          </a:bodyPr>
          <a:lstStyle/>
          <a:p>
            <a:pPr algn="l" marL="1105702" indent="-552851" lvl="1">
              <a:lnSpc>
                <a:spcPts val="5787"/>
              </a:lnSpc>
              <a:buFont typeface="Arial"/>
              <a:buChar char="•"/>
            </a:pPr>
            <a:r>
              <a:rPr lang="en-US" sz="5121">
                <a:solidFill>
                  <a:srgbClr val="12203A"/>
                </a:solidFill>
                <a:latin typeface="Archivo Black"/>
                <a:ea typeface="Archivo Black"/>
                <a:cs typeface="Archivo Black"/>
                <a:sym typeface="Archivo Black"/>
              </a:rPr>
              <a:t>Meilleur modèle</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2445131"/>
            <a:ext cx="18288000" cy="8538253"/>
            <a:chOff x="0" y="0"/>
            <a:chExt cx="4816593" cy="2248758"/>
          </a:xfrm>
        </p:grpSpPr>
        <p:sp>
          <p:nvSpPr>
            <p:cNvPr name="Freeform 3" id="3"/>
            <p:cNvSpPr/>
            <p:nvPr/>
          </p:nvSpPr>
          <p:spPr>
            <a:xfrm flipH="false" flipV="false" rot="0">
              <a:off x="0" y="0"/>
              <a:ext cx="4816592" cy="2248758"/>
            </a:xfrm>
            <a:custGeom>
              <a:avLst/>
              <a:gdLst/>
              <a:ahLst/>
              <a:cxnLst/>
              <a:rect r="r" b="b" t="t" l="l"/>
              <a:pathLst>
                <a:path h="2248758" w="4816592">
                  <a:moveTo>
                    <a:pt x="24130" y="0"/>
                  </a:moveTo>
                  <a:lnTo>
                    <a:pt x="4792463" y="0"/>
                  </a:lnTo>
                  <a:cubicBezTo>
                    <a:pt x="4798862" y="0"/>
                    <a:pt x="4805000" y="2542"/>
                    <a:pt x="4809525" y="7068"/>
                  </a:cubicBezTo>
                  <a:cubicBezTo>
                    <a:pt x="4814050" y="11593"/>
                    <a:pt x="4816592" y="17730"/>
                    <a:pt x="4816592" y="24130"/>
                  </a:cubicBezTo>
                  <a:lnTo>
                    <a:pt x="4816592" y="2224628"/>
                  </a:lnTo>
                  <a:cubicBezTo>
                    <a:pt x="4816592" y="2237954"/>
                    <a:pt x="4805789" y="2248758"/>
                    <a:pt x="4792463" y="2248758"/>
                  </a:cubicBezTo>
                  <a:lnTo>
                    <a:pt x="24130" y="2248758"/>
                  </a:lnTo>
                  <a:cubicBezTo>
                    <a:pt x="10803" y="2248758"/>
                    <a:pt x="0" y="2237954"/>
                    <a:pt x="0" y="2224628"/>
                  </a:cubicBezTo>
                  <a:lnTo>
                    <a:pt x="0" y="24130"/>
                  </a:lnTo>
                  <a:cubicBezTo>
                    <a:pt x="0" y="10803"/>
                    <a:pt x="10803" y="0"/>
                    <a:pt x="24130" y="0"/>
                  </a:cubicBez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a:ln cap="rnd">
              <a:noFill/>
              <a:prstDash val="solid"/>
              <a:round/>
            </a:ln>
          </p:spPr>
        </p:sp>
        <p:sp>
          <p:nvSpPr>
            <p:cNvPr name="TextBox 4" id="4"/>
            <p:cNvSpPr txBox="true"/>
            <p:nvPr/>
          </p:nvSpPr>
          <p:spPr>
            <a:xfrm>
              <a:off x="0" y="-57150"/>
              <a:ext cx="4816593" cy="2305908"/>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TextBox 5" id="5"/>
          <p:cNvSpPr txBox="true"/>
          <p:nvPr/>
        </p:nvSpPr>
        <p:spPr>
          <a:xfrm rot="0">
            <a:off x="2331162" y="692986"/>
            <a:ext cx="14740798" cy="700003"/>
          </a:xfrm>
          <a:prstGeom prst="rect">
            <a:avLst/>
          </a:prstGeom>
        </p:spPr>
        <p:txBody>
          <a:bodyPr anchor="t" rtlCol="false" tIns="0" lIns="0" bIns="0" rIns="0">
            <a:spAutoFit/>
          </a:bodyPr>
          <a:lstStyle/>
          <a:p>
            <a:pPr algn="l">
              <a:lnSpc>
                <a:spcPts val="5437"/>
              </a:lnSpc>
            </a:pPr>
            <a:r>
              <a:rPr lang="en-US" sz="4811">
                <a:solidFill>
                  <a:srgbClr val="12203A"/>
                </a:solidFill>
                <a:latin typeface="Archivo Black"/>
                <a:ea typeface="Archivo Black"/>
                <a:cs typeface="Archivo Black"/>
                <a:sym typeface="Archivo Black"/>
              </a:rPr>
              <a:t>V. Difficultés et perspectives</a:t>
            </a:r>
          </a:p>
        </p:txBody>
      </p:sp>
      <p:sp>
        <p:nvSpPr>
          <p:cNvPr name="TextBox 6" id="6"/>
          <p:cNvSpPr txBox="true"/>
          <p:nvPr/>
        </p:nvSpPr>
        <p:spPr>
          <a:xfrm rot="0">
            <a:off x="1411186" y="3528328"/>
            <a:ext cx="13093432" cy="5800497"/>
          </a:xfrm>
          <a:prstGeom prst="rect">
            <a:avLst/>
          </a:prstGeom>
        </p:spPr>
        <p:txBody>
          <a:bodyPr anchor="t" rtlCol="false" tIns="0" lIns="0" bIns="0" rIns="0">
            <a:spAutoFit/>
          </a:bodyPr>
          <a:lstStyle/>
          <a:p>
            <a:pPr algn="l" marL="899851" indent="-449926" lvl="1">
              <a:lnSpc>
                <a:spcPts val="5418"/>
              </a:lnSpc>
              <a:buFont typeface="Arial"/>
              <a:buChar char="•"/>
            </a:pPr>
            <a:r>
              <a:rPr lang="en-US" sz="4167" spc="316">
                <a:solidFill>
                  <a:srgbClr val="FFFFFF"/>
                </a:solidFill>
                <a:latin typeface="Mina"/>
                <a:ea typeface="Mina"/>
                <a:cs typeface="Mina"/>
                <a:sym typeface="Mina"/>
              </a:rPr>
              <a:t>Temps de calcul (SMOTE sur grand jeu)</a:t>
            </a:r>
          </a:p>
          <a:p>
            <a:pPr algn="l">
              <a:lnSpc>
                <a:spcPts val="5418"/>
              </a:lnSpc>
            </a:pPr>
          </a:p>
          <a:p>
            <a:pPr algn="l" marL="899851" indent="-449926" lvl="1">
              <a:lnSpc>
                <a:spcPts val="5418"/>
              </a:lnSpc>
              <a:buFont typeface="Arial"/>
              <a:buChar char="•"/>
            </a:pPr>
            <a:r>
              <a:rPr lang="en-US" sz="4167" spc="316">
                <a:solidFill>
                  <a:srgbClr val="FFFFFF"/>
                </a:solidFill>
                <a:latin typeface="Mina"/>
                <a:ea typeface="Mina"/>
                <a:cs typeface="Mina"/>
                <a:sym typeface="Mina"/>
              </a:rPr>
              <a:t>Choix du bon seuil de décision</a:t>
            </a:r>
          </a:p>
          <a:p>
            <a:pPr algn="l">
              <a:lnSpc>
                <a:spcPts val="5418"/>
              </a:lnSpc>
            </a:pPr>
          </a:p>
          <a:p>
            <a:pPr algn="l" marL="899851" indent="-449926" lvl="1">
              <a:lnSpc>
                <a:spcPts val="5418"/>
              </a:lnSpc>
              <a:buFont typeface="Arial"/>
              <a:buChar char="•"/>
            </a:pPr>
            <a:r>
              <a:rPr lang="en-US" sz="4167" spc="316">
                <a:solidFill>
                  <a:srgbClr val="FFFFFF"/>
                </a:solidFill>
                <a:latin typeface="Mina"/>
                <a:ea typeface="Mina"/>
                <a:cs typeface="Mina"/>
                <a:sym typeface="Mina"/>
              </a:rPr>
              <a:t>Tuning coûteux (GridSearchCV long)</a:t>
            </a:r>
          </a:p>
          <a:p>
            <a:pPr algn="l">
              <a:lnSpc>
                <a:spcPts val="5418"/>
              </a:lnSpc>
            </a:pPr>
          </a:p>
          <a:p>
            <a:pPr algn="l" marL="899851" indent="-449926" lvl="1">
              <a:lnSpc>
                <a:spcPts val="5418"/>
              </a:lnSpc>
              <a:buFont typeface="Arial"/>
              <a:buChar char="•"/>
            </a:pPr>
            <a:r>
              <a:rPr lang="en-US" sz="4167" spc="316">
                <a:solidFill>
                  <a:srgbClr val="FFFFFF"/>
                </a:solidFill>
                <a:latin typeface="Mina"/>
                <a:ea typeface="Mina"/>
                <a:cs typeface="Mina"/>
                <a:sym typeface="Mina"/>
              </a:rPr>
              <a:t>Évaluation complexe avec des classes rares</a:t>
            </a:r>
          </a:p>
          <a:p>
            <a:pPr algn="l" marL="0" indent="0" lvl="0">
              <a:lnSpc>
                <a:spcPts val="2428"/>
              </a:lnSpc>
              <a:spcBef>
                <a:spcPct val="0"/>
              </a:spcBef>
            </a:pPr>
          </a:p>
        </p:txBody>
      </p:sp>
      <p:sp>
        <p:nvSpPr>
          <p:cNvPr name="TextBox 7" id="7"/>
          <p:cNvSpPr txBox="true"/>
          <p:nvPr/>
        </p:nvSpPr>
        <p:spPr>
          <a:xfrm rot="0">
            <a:off x="2734464" y="1583346"/>
            <a:ext cx="13625676" cy="700003"/>
          </a:xfrm>
          <a:prstGeom prst="rect">
            <a:avLst/>
          </a:prstGeom>
        </p:spPr>
        <p:txBody>
          <a:bodyPr anchor="t" rtlCol="false" tIns="0" lIns="0" bIns="0" rIns="0">
            <a:spAutoFit/>
          </a:bodyPr>
          <a:lstStyle/>
          <a:p>
            <a:pPr algn="l" marL="1038899" indent="-519450" lvl="1">
              <a:lnSpc>
                <a:spcPts val="5437"/>
              </a:lnSpc>
              <a:buFont typeface="Arial"/>
              <a:buChar char="•"/>
            </a:pPr>
            <a:r>
              <a:rPr lang="en-US" sz="4811">
                <a:solidFill>
                  <a:srgbClr val="12203A"/>
                </a:solidFill>
                <a:latin typeface="Archivo Black"/>
                <a:ea typeface="Archivo Black"/>
                <a:cs typeface="Archivo Black"/>
                <a:sym typeface="Archivo Black"/>
              </a:rPr>
              <a:t>Difficultés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9050" y="2445131"/>
            <a:ext cx="18288000" cy="8538253"/>
            <a:chOff x="0" y="0"/>
            <a:chExt cx="4816593" cy="2248758"/>
          </a:xfrm>
        </p:grpSpPr>
        <p:sp>
          <p:nvSpPr>
            <p:cNvPr name="Freeform 3" id="3"/>
            <p:cNvSpPr/>
            <p:nvPr/>
          </p:nvSpPr>
          <p:spPr>
            <a:xfrm flipH="false" flipV="false" rot="0">
              <a:off x="0" y="0"/>
              <a:ext cx="4816592" cy="2248758"/>
            </a:xfrm>
            <a:custGeom>
              <a:avLst/>
              <a:gdLst/>
              <a:ahLst/>
              <a:cxnLst/>
              <a:rect r="r" b="b" t="t" l="l"/>
              <a:pathLst>
                <a:path h="2248758" w="4816592">
                  <a:moveTo>
                    <a:pt x="24130" y="0"/>
                  </a:moveTo>
                  <a:lnTo>
                    <a:pt x="4792463" y="0"/>
                  </a:lnTo>
                  <a:cubicBezTo>
                    <a:pt x="4798862" y="0"/>
                    <a:pt x="4805000" y="2542"/>
                    <a:pt x="4809525" y="7068"/>
                  </a:cubicBezTo>
                  <a:cubicBezTo>
                    <a:pt x="4814050" y="11593"/>
                    <a:pt x="4816592" y="17730"/>
                    <a:pt x="4816592" y="24130"/>
                  </a:cubicBezTo>
                  <a:lnTo>
                    <a:pt x="4816592" y="2224628"/>
                  </a:lnTo>
                  <a:cubicBezTo>
                    <a:pt x="4816592" y="2237954"/>
                    <a:pt x="4805789" y="2248758"/>
                    <a:pt x="4792463" y="2248758"/>
                  </a:cubicBezTo>
                  <a:lnTo>
                    <a:pt x="24130" y="2248758"/>
                  </a:lnTo>
                  <a:cubicBezTo>
                    <a:pt x="10803" y="2248758"/>
                    <a:pt x="0" y="2237954"/>
                    <a:pt x="0" y="2224628"/>
                  </a:cubicBezTo>
                  <a:lnTo>
                    <a:pt x="0" y="24130"/>
                  </a:lnTo>
                  <a:cubicBezTo>
                    <a:pt x="0" y="10803"/>
                    <a:pt x="10803" y="0"/>
                    <a:pt x="24130" y="0"/>
                  </a:cubicBez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a:ln cap="rnd">
              <a:noFill/>
              <a:prstDash val="solid"/>
              <a:round/>
            </a:ln>
          </p:spPr>
        </p:sp>
        <p:sp>
          <p:nvSpPr>
            <p:cNvPr name="TextBox 4" id="4"/>
            <p:cNvSpPr txBox="true"/>
            <p:nvPr/>
          </p:nvSpPr>
          <p:spPr>
            <a:xfrm>
              <a:off x="0" y="-57150"/>
              <a:ext cx="4816593" cy="2305908"/>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TextBox 5" id="5"/>
          <p:cNvSpPr txBox="true"/>
          <p:nvPr/>
        </p:nvSpPr>
        <p:spPr>
          <a:xfrm rot="0">
            <a:off x="2176903" y="692986"/>
            <a:ext cx="14740798" cy="700003"/>
          </a:xfrm>
          <a:prstGeom prst="rect">
            <a:avLst/>
          </a:prstGeom>
        </p:spPr>
        <p:txBody>
          <a:bodyPr anchor="t" rtlCol="false" tIns="0" lIns="0" bIns="0" rIns="0">
            <a:spAutoFit/>
          </a:bodyPr>
          <a:lstStyle/>
          <a:p>
            <a:pPr algn="l">
              <a:lnSpc>
                <a:spcPts val="5437"/>
              </a:lnSpc>
            </a:pPr>
            <a:r>
              <a:rPr lang="en-US" sz="4811">
                <a:solidFill>
                  <a:srgbClr val="12203A"/>
                </a:solidFill>
                <a:latin typeface="Archivo Black"/>
                <a:ea typeface="Archivo Black"/>
                <a:cs typeface="Archivo Black"/>
                <a:sym typeface="Archivo Black"/>
              </a:rPr>
              <a:t>V. Difficultés et perspectives</a:t>
            </a:r>
          </a:p>
        </p:txBody>
      </p:sp>
      <p:sp>
        <p:nvSpPr>
          <p:cNvPr name="TextBox 6" id="6"/>
          <p:cNvSpPr txBox="true"/>
          <p:nvPr/>
        </p:nvSpPr>
        <p:spPr>
          <a:xfrm rot="0">
            <a:off x="2331162" y="3451259"/>
            <a:ext cx="12840987" cy="5699159"/>
          </a:xfrm>
          <a:prstGeom prst="rect">
            <a:avLst/>
          </a:prstGeom>
        </p:spPr>
        <p:txBody>
          <a:bodyPr anchor="t" rtlCol="false" tIns="0" lIns="0" bIns="0" rIns="0">
            <a:spAutoFit/>
          </a:bodyPr>
          <a:lstStyle/>
          <a:p>
            <a:pPr algn="l" marL="755066" indent="-377533" lvl="1">
              <a:lnSpc>
                <a:spcPts val="4546"/>
              </a:lnSpc>
              <a:buFont typeface="Arial"/>
              <a:buChar char="•"/>
            </a:pPr>
            <a:r>
              <a:rPr lang="en-US" sz="3497" spc="265">
                <a:solidFill>
                  <a:srgbClr val="FFFFFF"/>
                </a:solidFill>
                <a:latin typeface="Mina"/>
                <a:ea typeface="Mina"/>
                <a:cs typeface="Mina"/>
                <a:sym typeface="Mina"/>
              </a:rPr>
              <a:t>Ajout de données externes (géolocalisation, historique)</a:t>
            </a:r>
          </a:p>
          <a:p>
            <a:pPr algn="l">
              <a:lnSpc>
                <a:spcPts val="4546"/>
              </a:lnSpc>
            </a:pPr>
          </a:p>
          <a:p>
            <a:pPr algn="l">
              <a:lnSpc>
                <a:spcPts val="4546"/>
              </a:lnSpc>
            </a:pPr>
          </a:p>
          <a:p>
            <a:pPr algn="l" marL="755066" indent="-377533" lvl="1">
              <a:lnSpc>
                <a:spcPts val="4546"/>
              </a:lnSpc>
              <a:buFont typeface="Arial"/>
              <a:buChar char="•"/>
            </a:pPr>
            <a:r>
              <a:rPr lang="en-US" sz="3497" spc="265">
                <a:solidFill>
                  <a:srgbClr val="FFFFFF"/>
                </a:solidFill>
                <a:latin typeface="Mina"/>
                <a:ea typeface="Mina"/>
                <a:cs typeface="Mina"/>
                <a:sym typeface="Mina"/>
              </a:rPr>
              <a:t>Amélioration du seuil dynamique (ex. coût/risque)</a:t>
            </a:r>
          </a:p>
          <a:p>
            <a:pPr algn="l">
              <a:lnSpc>
                <a:spcPts val="4546"/>
              </a:lnSpc>
            </a:pPr>
          </a:p>
          <a:p>
            <a:pPr algn="l">
              <a:lnSpc>
                <a:spcPts val="4546"/>
              </a:lnSpc>
            </a:pPr>
          </a:p>
          <a:p>
            <a:pPr algn="l" marL="755066" indent="-377533" lvl="1">
              <a:lnSpc>
                <a:spcPts val="4546"/>
              </a:lnSpc>
              <a:buFont typeface="Arial"/>
              <a:buChar char="•"/>
            </a:pPr>
            <a:r>
              <a:rPr lang="en-US" sz="3497" spc="265">
                <a:solidFill>
                  <a:srgbClr val="FFFFFF"/>
                </a:solidFill>
                <a:latin typeface="Mina"/>
                <a:ea typeface="Mina"/>
                <a:cs typeface="Mina"/>
                <a:sym typeface="Mina"/>
              </a:rPr>
              <a:t>Utilisation de techniques d’explicabilité (SHAP, LIME)</a:t>
            </a:r>
          </a:p>
          <a:p>
            <a:pPr algn="l" marL="0" indent="0" lvl="0">
              <a:lnSpc>
                <a:spcPts val="4546"/>
              </a:lnSpc>
              <a:spcBef>
                <a:spcPct val="0"/>
              </a:spcBef>
            </a:pPr>
          </a:p>
        </p:txBody>
      </p:sp>
      <p:sp>
        <p:nvSpPr>
          <p:cNvPr name="TextBox 7" id="7"/>
          <p:cNvSpPr txBox="true"/>
          <p:nvPr/>
        </p:nvSpPr>
        <p:spPr>
          <a:xfrm rot="0">
            <a:off x="2734464" y="1583346"/>
            <a:ext cx="13625676" cy="700003"/>
          </a:xfrm>
          <a:prstGeom prst="rect">
            <a:avLst/>
          </a:prstGeom>
        </p:spPr>
        <p:txBody>
          <a:bodyPr anchor="t" rtlCol="false" tIns="0" lIns="0" bIns="0" rIns="0">
            <a:spAutoFit/>
          </a:bodyPr>
          <a:lstStyle/>
          <a:p>
            <a:pPr algn="l" marL="1038899" indent="-519450" lvl="1">
              <a:lnSpc>
                <a:spcPts val="5437"/>
              </a:lnSpc>
              <a:buFont typeface="Arial"/>
              <a:buChar char="•"/>
            </a:pPr>
            <a:r>
              <a:rPr lang="en-US" sz="4811">
                <a:solidFill>
                  <a:srgbClr val="12203A"/>
                </a:solidFill>
                <a:latin typeface="Archivo Black"/>
                <a:ea typeface="Archivo Black"/>
                <a:cs typeface="Archivo Black"/>
                <a:sym typeface="Archivo Black"/>
              </a:rPr>
              <a:t>Perspectives</a:t>
            </a:r>
          </a:p>
        </p:txBody>
      </p:sp>
    </p:spTree>
  </p:cSld>
  <p:clrMapOvr>
    <a:masterClrMapping/>
  </p:clrMapOvr>
</p:sld>
</file>

<file path=ppt/slides/slide15.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0" y="3600450"/>
            <a:ext cx="18492904" cy="3086100"/>
            <a:chOff x="0" y="0"/>
            <a:chExt cx="4870559" cy="812800"/>
          </a:xfrm>
        </p:grpSpPr>
        <p:sp>
          <p:nvSpPr>
            <p:cNvPr name="Freeform 3" id="3"/>
            <p:cNvSpPr/>
            <p:nvPr/>
          </p:nvSpPr>
          <p:spPr>
            <a:xfrm flipH="false" flipV="false" rot="0">
              <a:off x="0" y="0"/>
              <a:ext cx="4870559" cy="812800"/>
            </a:xfrm>
            <a:custGeom>
              <a:avLst/>
              <a:gdLst/>
              <a:ahLst/>
              <a:cxnLst/>
              <a:rect r="r" b="b" t="t" l="l"/>
              <a:pathLst>
                <a:path h="812800" w="4870559">
                  <a:moveTo>
                    <a:pt x="21351" y="0"/>
                  </a:moveTo>
                  <a:lnTo>
                    <a:pt x="4849208" y="0"/>
                  </a:lnTo>
                  <a:cubicBezTo>
                    <a:pt x="4854871" y="0"/>
                    <a:pt x="4860301" y="2249"/>
                    <a:pt x="4864305" y="6253"/>
                  </a:cubicBezTo>
                  <a:cubicBezTo>
                    <a:pt x="4868309" y="10258"/>
                    <a:pt x="4870559" y="15688"/>
                    <a:pt x="4870559" y="21351"/>
                  </a:cubicBezTo>
                  <a:lnTo>
                    <a:pt x="4870559" y="791449"/>
                  </a:lnTo>
                  <a:cubicBezTo>
                    <a:pt x="4870559" y="803241"/>
                    <a:pt x="4861000" y="812800"/>
                    <a:pt x="4849208" y="812800"/>
                  </a:cubicBezTo>
                  <a:lnTo>
                    <a:pt x="21351" y="812800"/>
                  </a:lnTo>
                  <a:cubicBezTo>
                    <a:pt x="9559" y="812800"/>
                    <a:pt x="0" y="803241"/>
                    <a:pt x="0" y="791449"/>
                  </a:cubicBezTo>
                  <a:lnTo>
                    <a:pt x="0" y="21351"/>
                  </a:lnTo>
                  <a:cubicBezTo>
                    <a:pt x="0" y="9559"/>
                    <a:pt x="9559" y="0"/>
                    <a:pt x="21351" y="0"/>
                  </a:cubicBezTo>
                  <a:close/>
                </a:path>
              </a:pathLst>
            </a:custGeom>
            <a:solidFill>
              <a:srgbClr val="4DA8E9"/>
            </a:solidFill>
          </p:spPr>
        </p:sp>
        <p:sp>
          <p:nvSpPr>
            <p:cNvPr name="TextBox 4" id="4"/>
            <p:cNvSpPr txBox="true"/>
            <p:nvPr/>
          </p:nvSpPr>
          <p:spPr>
            <a:xfrm>
              <a:off x="0" y="-57150"/>
              <a:ext cx="4870559" cy="869950"/>
            </a:xfrm>
            <a:prstGeom prst="rect">
              <a:avLst/>
            </a:prstGeom>
          </p:spPr>
          <p:txBody>
            <a:bodyPr anchor="ctr" rtlCol="false" tIns="50800" lIns="50800" bIns="50800" rIns="50800"/>
            <a:lstStyle/>
            <a:p>
              <a:pPr algn="ctr">
                <a:lnSpc>
                  <a:spcPts val="3447"/>
                </a:lnSpc>
              </a:pPr>
            </a:p>
          </p:txBody>
        </p:sp>
      </p:grpSp>
      <p:sp>
        <p:nvSpPr>
          <p:cNvPr name="TextBox 5" id="5"/>
          <p:cNvSpPr txBox="true"/>
          <p:nvPr/>
        </p:nvSpPr>
        <p:spPr>
          <a:xfrm rot="0">
            <a:off x="2606216" y="4274392"/>
            <a:ext cx="13280471" cy="1804892"/>
          </a:xfrm>
          <a:prstGeom prst="rect">
            <a:avLst/>
          </a:prstGeom>
        </p:spPr>
        <p:txBody>
          <a:bodyPr anchor="t" rtlCol="false" tIns="0" lIns="0" bIns="0" rIns="0">
            <a:spAutoFit/>
          </a:bodyPr>
          <a:lstStyle/>
          <a:p>
            <a:pPr algn="ctr">
              <a:lnSpc>
                <a:spcPts val="13911"/>
              </a:lnSpc>
              <a:spcBef>
                <a:spcPct val="0"/>
              </a:spcBef>
            </a:pPr>
            <a:r>
              <a:rPr lang="en-US" sz="12310">
                <a:solidFill>
                  <a:srgbClr val="FFFFFF"/>
                </a:solidFill>
                <a:latin typeface="Archivo Black"/>
                <a:ea typeface="Archivo Black"/>
                <a:cs typeface="Archivo Black"/>
                <a:sym typeface="Archivo Black"/>
              </a:rPr>
              <a:t>Conclusion</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4DA8E9"/>
        </a:solidFill>
      </p:bgPr>
    </p:bg>
    <p:spTree>
      <p:nvGrpSpPr>
        <p:cNvPr id="1" name=""/>
        <p:cNvGrpSpPr/>
        <p:nvPr/>
      </p:nvGrpSpPr>
      <p:grpSpPr>
        <a:xfrm>
          <a:off x="0" y="0"/>
          <a:ext cx="0" cy="0"/>
          <a:chOff x="0" y="0"/>
          <a:chExt cx="0" cy="0"/>
        </a:xfrm>
      </p:grpSpPr>
      <p:sp>
        <p:nvSpPr>
          <p:cNvPr name="TextBox 2" id="2"/>
          <p:cNvSpPr txBox="true"/>
          <p:nvPr/>
        </p:nvSpPr>
        <p:spPr>
          <a:xfrm rot="0">
            <a:off x="1919783" y="4538484"/>
            <a:ext cx="14448433" cy="1257657"/>
          </a:xfrm>
          <a:prstGeom prst="rect">
            <a:avLst/>
          </a:prstGeom>
        </p:spPr>
        <p:txBody>
          <a:bodyPr anchor="t" rtlCol="false" tIns="0" lIns="0" bIns="0" rIns="0">
            <a:spAutoFit/>
          </a:bodyPr>
          <a:lstStyle/>
          <a:p>
            <a:pPr algn="ctr">
              <a:lnSpc>
                <a:spcPts val="9731"/>
              </a:lnSpc>
              <a:spcBef>
                <a:spcPct val="0"/>
              </a:spcBef>
            </a:pPr>
            <a:r>
              <a:rPr lang="en-US" sz="8611">
                <a:solidFill>
                  <a:srgbClr val="FFFFFF"/>
                </a:solidFill>
                <a:latin typeface="Archivo Black"/>
                <a:ea typeface="Archivo Black"/>
                <a:cs typeface="Archivo Black"/>
                <a:sym typeface="Archivo Black"/>
              </a:rPr>
              <a:t>Merci de votre attention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748747"/>
            <a:ext cx="18288000" cy="8538253"/>
            <a:chOff x="0" y="0"/>
            <a:chExt cx="4816593" cy="2248758"/>
          </a:xfrm>
        </p:grpSpPr>
        <p:sp>
          <p:nvSpPr>
            <p:cNvPr name="Freeform 3" id="3"/>
            <p:cNvSpPr/>
            <p:nvPr/>
          </p:nvSpPr>
          <p:spPr>
            <a:xfrm flipH="false" flipV="false" rot="0">
              <a:off x="0" y="0"/>
              <a:ext cx="4816592" cy="2248758"/>
            </a:xfrm>
            <a:custGeom>
              <a:avLst/>
              <a:gdLst/>
              <a:ahLst/>
              <a:cxnLst/>
              <a:rect r="r" b="b" t="t" l="l"/>
              <a:pathLst>
                <a:path h="2248758" w="4816592">
                  <a:moveTo>
                    <a:pt x="24130" y="0"/>
                  </a:moveTo>
                  <a:lnTo>
                    <a:pt x="4792463" y="0"/>
                  </a:lnTo>
                  <a:cubicBezTo>
                    <a:pt x="4798862" y="0"/>
                    <a:pt x="4805000" y="2542"/>
                    <a:pt x="4809525" y="7068"/>
                  </a:cubicBezTo>
                  <a:cubicBezTo>
                    <a:pt x="4814050" y="11593"/>
                    <a:pt x="4816592" y="17730"/>
                    <a:pt x="4816592" y="24130"/>
                  </a:cubicBezTo>
                  <a:lnTo>
                    <a:pt x="4816592" y="2224628"/>
                  </a:lnTo>
                  <a:cubicBezTo>
                    <a:pt x="4816592" y="2237954"/>
                    <a:pt x="4805789" y="2248758"/>
                    <a:pt x="4792463" y="2248758"/>
                  </a:cubicBezTo>
                  <a:lnTo>
                    <a:pt x="24130" y="2248758"/>
                  </a:lnTo>
                  <a:cubicBezTo>
                    <a:pt x="10803" y="2248758"/>
                    <a:pt x="0" y="2237954"/>
                    <a:pt x="0" y="2224628"/>
                  </a:cubicBezTo>
                  <a:lnTo>
                    <a:pt x="0" y="24130"/>
                  </a:lnTo>
                  <a:cubicBezTo>
                    <a:pt x="0" y="10803"/>
                    <a:pt x="10803" y="0"/>
                    <a:pt x="24130" y="0"/>
                  </a:cubicBez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a:ln cap="rnd">
              <a:noFill/>
              <a:prstDash val="solid"/>
              <a:round/>
            </a:ln>
          </p:spPr>
        </p:sp>
        <p:sp>
          <p:nvSpPr>
            <p:cNvPr name="TextBox 4" id="4"/>
            <p:cNvSpPr txBox="true"/>
            <p:nvPr/>
          </p:nvSpPr>
          <p:spPr>
            <a:xfrm>
              <a:off x="0" y="-57150"/>
              <a:ext cx="4816593" cy="2305908"/>
            </a:xfrm>
            <a:prstGeom prst="rect">
              <a:avLst/>
            </a:prstGeom>
          </p:spPr>
          <p:txBody>
            <a:bodyPr anchor="ctr" rtlCol="false" tIns="50800" lIns="50800" bIns="50800" rIns="50800"/>
            <a:lstStyle/>
            <a:p>
              <a:pPr algn="ctr" marL="0" indent="0" lvl="0">
                <a:lnSpc>
                  <a:spcPts val="3447"/>
                </a:lnSpc>
                <a:spcBef>
                  <a:spcPct val="0"/>
                </a:spcBef>
              </a:pPr>
            </a:p>
          </p:txBody>
        </p:sp>
      </p:grpSp>
      <p:grpSp>
        <p:nvGrpSpPr>
          <p:cNvPr name="Group 5" id="5"/>
          <p:cNvGrpSpPr/>
          <p:nvPr/>
        </p:nvGrpSpPr>
        <p:grpSpPr>
          <a:xfrm rot="0">
            <a:off x="408413" y="2345938"/>
            <a:ext cx="6626612" cy="1469173"/>
            <a:chOff x="0" y="0"/>
            <a:chExt cx="1745281" cy="386943"/>
          </a:xfrm>
        </p:grpSpPr>
        <p:sp>
          <p:nvSpPr>
            <p:cNvPr name="Freeform 6" id="6"/>
            <p:cNvSpPr/>
            <p:nvPr/>
          </p:nvSpPr>
          <p:spPr>
            <a:xfrm flipH="false" flipV="false" rot="0">
              <a:off x="0" y="0"/>
              <a:ext cx="1745281" cy="386943"/>
            </a:xfrm>
            <a:custGeom>
              <a:avLst/>
              <a:gdLst/>
              <a:ahLst/>
              <a:cxnLst/>
              <a:rect r="r" b="b" t="t" l="l"/>
              <a:pathLst>
                <a:path h="386943" w="1745281">
                  <a:moveTo>
                    <a:pt x="59584" y="0"/>
                  </a:moveTo>
                  <a:lnTo>
                    <a:pt x="1685697" y="0"/>
                  </a:lnTo>
                  <a:cubicBezTo>
                    <a:pt x="1701500" y="0"/>
                    <a:pt x="1716655" y="6278"/>
                    <a:pt x="1727829" y="17452"/>
                  </a:cubicBezTo>
                  <a:cubicBezTo>
                    <a:pt x="1739003" y="28626"/>
                    <a:pt x="1745281" y="43781"/>
                    <a:pt x="1745281" y="59584"/>
                  </a:cubicBezTo>
                  <a:lnTo>
                    <a:pt x="1745281" y="327359"/>
                  </a:lnTo>
                  <a:cubicBezTo>
                    <a:pt x="1745281" y="343162"/>
                    <a:pt x="1739003" y="358317"/>
                    <a:pt x="1727829" y="369491"/>
                  </a:cubicBezTo>
                  <a:cubicBezTo>
                    <a:pt x="1716655" y="380665"/>
                    <a:pt x="1701500" y="386943"/>
                    <a:pt x="1685697" y="386943"/>
                  </a:cubicBezTo>
                  <a:lnTo>
                    <a:pt x="59584" y="386943"/>
                  </a:lnTo>
                  <a:cubicBezTo>
                    <a:pt x="43781" y="386943"/>
                    <a:pt x="28626" y="380665"/>
                    <a:pt x="17452" y="369491"/>
                  </a:cubicBezTo>
                  <a:cubicBezTo>
                    <a:pt x="6278" y="358317"/>
                    <a:pt x="0" y="343162"/>
                    <a:pt x="0" y="327359"/>
                  </a:cubicBezTo>
                  <a:lnTo>
                    <a:pt x="0" y="59584"/>
                  </a:lnTo>
                  <a:cubicBezTo>
                    <a:pt x="0" y="43781"/>
                    <a:pt x="6278" y="28626"/>
                    <a:pt x="17452" y="17452"/>
                  </a:cubicBezTo>
                  <a:cubicBezTo>
                    <a:pt x="28626" y="6278"/>
                    <a:pt x="43781" y="0"/>
                    <a:pt x="59584" y="0"/>
                  </a:cubicBezTo>
                  <a:close/>
                </a:path>
              </a:pathLst>
            </a:custGeom>
            <a:solidFill>
              <a:srgbClr val="FFFFFF"/>
            </a:solidFill>
          </p:spPr>
        </p:sp>
        <p:sp>
          <p:nvSpPr>
            <p:cNvPr name="TextBox 7" id="7"/>
            <p:cNvSpPr txBox="true"/>
            <p:nvPr/>
          </p:nvSpPr>
          <p:spPr>
            <a:xfrm>
              <a:off x="0" y="-57150"/>
              <a:ext cx="1745281" cy="444093"/>
            </a:xfrm>
            <a:prstGeom prst="rect">
              <a:avLst/>
            </a:prstGeom>
          </p:spPr>
          <p:txBody>
            <a:bodyPr anchor="ctr" rtlCol="false" tIns="50800" lIns="50800" bIns="50800" rIns="50800"/>
            <a:lstStyle/>
            <a:p>
              <a:pPr algn="ctr">
                <a:lnSpc>
                  <a:spcPts val="3447"/>
                </a:lnSpc>
              </a:pPr>
            </a:p>
          </p:txBody>
        </p:sp>
      </p:grpSp>
      <p:sp>
        <p:nvSpPr>
          <p:cNvPr name="TextBox 8" id="8"/>
          <p:cNvSpPr txBox="true"/>
          <p:nvPr/>
        </p:nvSpPr>
        <p:spPr>
          <a:xfrm rot="0">
            <a:off x="7239047" y="354498"/>
            <a:ext cx="3809905" cy="1394249"/>
          </a:xfrm>
          <a:prstGeom prst="rect">
            <a:avLst/>
          </a:prstGeom>
        </p:spPr>
        <p:txBody>
          <a:bodyPr anchor="t" rtlCol="false" tIns="0" lIns="0" bIns="0" rIns="0">
            <a:spAutoFit/>
          </a:bodyPr>
          <a:lstStyle/>
          <a:p>
            <a:pPr algn="l" marL="0" indent="0" lvl="0">
              <a:lnSpc>
                <a:spcPts val="11632"/>
              </a:lnSpc>
            </a:pPr>
            <a:r>
              <a:rPr lang="en-US" sz="7553" spc="566">
                <a:solidFill>
                  <a:srgbClr val="12203A"/>
                </a:solidFill>
                <a:latin typeface="HK Modular"/>
                <a:ea typeface="HK Modular"/>
                <a:cs typeface="HK Modular"/>
                <a:sym typeface="HK Modular"/>
              </a:rPr>
              <a:t>PLAN</a:t>
            </a:r>
          </a:p>
        </p:txBody>
      </p:sp>
      <p:grpSp>
        <p:nvGrpSpPr>
          <p:cNvPr name="Group 9" id="9"/>
          <p:cNvGrpSpPr/>
          <p:nvPr/>
        </p:nvGrpSpPr>
        <p:grpSpPr>
          <a:xfrm rot="0">
            <a:off x="408413" y="4966474"/>
            <a:ext cx="6626612" cy="1469173"/>
            <a:chOff x="0" y="0"/>
            <a:chExt cx="1745281" cy="386943"/>
          </a:xfrm>
        </p:grpSpPr>
        <p:sp>
          <p:nvSpPr>
            <p:cNvPr name="Freeform 10" id="10"/>
            <p:cNvSpPr/>
            <p:nvPr/>
          </p:nvSpPr>
          <p:spPr>
            <a:xfrm flipH="false" flipV="false" rot="0">
              <a:off x="0" y="0"/>
              <a:ext cx="1745281" cy="386943"/>
            </a:xfrm>
            <a:custGeom>
              <a:avLst/>
              <a:gdLst/>
              <a:ahLst/>
              <a:cxnLst/>
              <a:rect r="r" b="b" t="t" l="l"/>
              <a:pathLst>
                <a:path h="386943" w="1745281">
                  <a:moveTo>
                    <a:pt x="59584" y="0"/>
                  </a:moveTo>
                  <a:lnTo>
                    <a:pt x="1685697" y="0"/>
                  </a:lnTo>
                  <a:cubicBezTo>
                    <a:pt x="1701500" y="0"/>
                    <a:pt x="1716655" y="6278"/>
                    <a:pt x="1727829" y="17452"/>
                  </a:cubicBezTo>
                  <a:cubicBezTo>
                    <a:pt x="1739003" y="28626"/>
                    <a:pt x="1745281" y="43781"/>
                    <a:pt x="1745281" y="59584"/>
                  </a:cubicBezTo>
                  <a:lnTo>
                    <a:pt x="1745281" y="327359"/>
                  </a:lnTo>
                  <a:cubicBezTo>
                    <a:pt x="1745281" y="343162"/>
                    <a:pt x="1739003" y="358317"/>
                    <a:pt x="1727829" y="369491"/>
                  </a:cubicBezTo>
                  <a:cubicBezTo>
                    <a:pt x="1716655" y="380665"/>
                    <a:pt x="1701500" y="386943"/>
                    <a:pt x="1685697" y="386943"/>
                  </a:cubicBezTo>
                  <a:lnTo>
                    <a:pt x="59584" y="386943"/>
                  </a:lnTo>
                  <a:cubicBezTo>
                    <a:pt x="43781" y="386943"/>
                    <a:pt x="28626" y="380665"/>
                    <a:pt x="17452" y="369491"/>
                  </a:cubicBezTo>
                  <a:cubicBezTo>
                    <a:pt x="6278" y="358317"/>
                    <a:pt x="0" y="343162"/>
                    <a:pt x="0" y="327359"/>
                  </a:cubicBezTo>
                  <a:lnTo>
                    <a:pt x="0" y="59584"/>
                  </a:lnTo>
                  <a:cubicBezTo>
                    <a:pt x="0" y="43781"/>
                    <a:pt x="6278" y="28626"/>
                    <a:pt x="17452" y="17452"/>
                  </a:cubicBezTo>
                  <a:cubicBezTo>
                    <a:pt x="28626" y="6278"/>
                    <a:pt x="43781" y="0"/>
                    <a:pt x="59584" y="0"/>
                  </a:cubicBezTo>
                  <a:close/>
                </a:path>
              </a:pathLst>
            </a:custGeom>
            <a:solidFill>
              <a:srgbClr val="FFFFFF"/>
            </a:solidFill>
          </p:spPr>
        </p:sp>
        <p:sp>
          <p:nvSpPr>
            <p:cNvPr name="TextBox 11" id="11"/>
            <p:cNvSpPr txBox="true"/>
            <p:nvPr/>
          </p:nvSpPr>
          <p:spPr>
            <a:xfrm>
              <a:off x="0" y="-57150"/>
              <a:ext cx="1745281" cy="444093"/>
            </a:xfrm>
            <a:prstGeom prst="rect">
              <a:avLst/>
            </a:prstGeom>
          </p:spPr>
          <p:txBody>
            <a:bodyPr anchor="ctr" rtlCol="false" tIns="50800" lIns="50800" bIns="50800" rIns="50800"/>
            <a:lstStyle/>
            <a:p>
              <a:pPr algn="ctr">
                <a:lnSpc>
                  <a:spcPts val="3447"/>
                </a:lnSpc>
              </a:pPr>
            </a:p>
          </p:txBody>
        </p:sp>
      </p:grpSp>
      <p:grpSp>
        <p:nvGrpSpPr>
          <p:cNvPr name="Group 12" id="12"/>
          <p:cNvGrpSpPr/>
          <p:nvPr/>
        </p:nvGrpSpPr>
        <p:grpSpPr>
          <a:xfrm rot="0">
            <a:off x="408413" y="7336109"/>
            <a:ext cx="6626612" cy="1469173"/>
            <a:chOff x="0" y="0"/>
            <a:chExt cx="1745281" cy="386943"/>
          </a:xfrm>
        </p:grpSpPr>
        <p:sp>
          <p:nvSpPr>
            <p:cNvPr name="Freeform 13" id="13"/>
            <p:cNvSpPr/>
            <p:nvPr/>
          </p:nvSpPr>
          <p:spPr>
            <a:xfrm flipH="false" flipV="false" rot="0">
              <a:off x="0" y="0"/>
              <a:ext cx="1745281" cy="386943"/>
            </a:xfrm>
            <a:custGeom>
              <a:avLst/>
              <a:gdLst/>
              <a:ahLst/>
              <a:cxnLst/>
              <a:rect r="r" b="b" t="t" l="l"/>
              <a:pathLst>
                <a:path h="386943" w="1745281">
                  <a:moveTo>
                    <a:pt x="59584" y="0"/>
                  </a:moveTo>
                  <a:lnTo>
                    <a:pt x="1685697" y="0"/>
                  </a:lnTo>
                  <a:cubicBezTo>
                    <a:pt x="1701500" y="0"/>
                    <a:pt x="1716655" y="6278"/>
                    <a:pt x="1727829" y="17452"/>
                  </a:cubicBezTo>
                  <a:cubicBezTo>
                    <a:pt x="1739003" y="28626"/>
                    <a:pt x="1745281" y="43781"/>
                    <a:pt x="1745281" y="59584"/>
                  </a:cubicBezTo>
                  <a:lnTo>
                    <a:pt x="1745281" y="327359"/>
                  </a:lnTo>
                  <a:cubicBezTo>
                    <a:pt x="1745281" y="343162"/>
                    <a:pt x="1739003" y="358317"/>
                    <a:pt x="1727829" y="369491"/>
                  </a:cubicBezTo>
                  <a:cubicBezTo>
                    <a:pt x="1716655" y="380665"/>
                    <a:pt x="1701500" y="386943"/>
                    <a:pt x="1685697" y="386943"/>
                  </a:cubicBezTo>
                  <a:lnTo>
                    <a:pt x="59584" y="386943"/>
                  </a:lnTo>
                  <a:cubicBezTo>
                    <a:pt x="43781" y="386943"/>
                    <a:pt x="28626" y="380665"/>
                    <a:pt x="17452" y="369491"/>
                  </a:cubicBezTo>
                  <a:cubicBezTo>
                    <a:pt x="6278" y="358317"/>
                    <a:pt x="0" y="343162"/>
                    <a:pt x="0" y="327359"/>
                  </a:cubicBezTo>
                  <a:lnTo>
                    <a:pt x="0" y="59584"/>
                  </a:lnTo>
                  <a:cubicBezTo>
                    <a:pt x="0" y="43781"/>
                    <a:pt x="6278" y="28626"/>
                    <a:pt x="17452" y="17452"/>
                  </a:cubicBezTo>
                  <a:cubicBezTo>
                    <a:pt x="28626" y="6278"/>
                    <a:pt x="43781" y="0"/>
                    <a:pt x="59584" y="0"/>
                  </a:cubicBezTo>
                  <a:close/>
                </a:path>
              </a:pathLst>
            </a:custGeom>
            <a:solidFill>
              <a:srgbClr val="FFFFFF"/>
            </a:solidFill>
          </p:spPr>
        </p:sp>
        <p:sp>
          <p:nvSpPr>
            <p:cNvPr name="TextBox 14" id="14"/>
            <p:cNvSpPr txBox="true"/>
            <p:nvPr/>
          </p:nvSpPr>
          <p:spPr>
            <a:xfrm>
              <a:off x="0" y="-57150"/>
              <a:ext cx="1745281" cy="444093"/>
            </a:xfrm>
            <a:prstGeom prst="rect">
              <a:avLst/>
            </a:prstGeom>
          </p:spPr>
          <p:txBody>
            <a:bodyPr anchor="ctr" rtlCol="false" tIns="50800" lIns="50800" bIns="50800" rIns="50800"/>
            <a:lstStyle/>
            <a:p>
              <a:pPr algn="ctr">
                <a:lnSpc>
                  <a:spcPts val="3447"/>
                </a:lnSpc>
              </a:pPr>
            </a:p>
          </p:txBody>
        </p:sp>
      </p:grpSp>
      <p:grpSp>
        <p:nvGrpSpPr>
          <p:cNvPr name="Group 15" id="15"/>
          <p:cNvGrpSpPr/>
          <p:nvPr/>
        </p:nvGrpSpPr>
        <p:grpSpPr>
          <a:xfrm rot="0">
            <a:off x="10632688" y="2345938"/>
            <a:ext cx="6626612" cy="1469173"/>
            <a:chOff x="0" y="0"/>
            <a:chExt cx="1745281" cy="386943"/>
          </a:xfrm>
        </p:grpSpPr>
        <p:sp>
          <p:nvSpPr>
            <p:cNvPr name="Freeform 16" id="16"/>
            <p:cNvSpPr/>
            <p:nvPr/>
          </p:nvSpPr>
          <p:spPr>
            <a:xfrm flipH="false" flipV="false" rot="0">
              <a:off x="0" y="0"/>
              <a:ext cx="1745281" cy="386943"/>
            </a:xfrm>
            <a:custGeom>
              <a:avLst/>
              <a:gdLst/>
              <a:ahLst/>
              <a:cxnLst/>
              <a:rect r="r" b="b" t="t" l="l"/>
              <a:pathLst>
                <a:path h="386943" w="1745281">
                  <a:moveTo>
                    <a:pt x="59584" y="0"/>
                  </a:moveTo>
                  <a:lnTo>
                    <a:pt x="1685697" y="0"/>
                  </a:lnTo>
                  <a:cubicBezTo>
                    <a:pt x="1701500" y="0"/>
                    <a:pt x="1716655" y="6278"/>
                    <a:pt x="1727829" y="17452"/>
                  </a:cubicBezTo>
                  <a:cubicBezTo>
                    <a:pt x="1739003" y="28626"/>
                    <a:pt x="1745281" y="43781"/>
                    <a:pt x="1745281" y="59584"/>
                  </a:cubicBezTo>
                  <a:lnTo>
                    <a:pt x="1745281" y="327359"/>
                  </a:lnTo>
                  <a:cubicBezTo>
                    <a:pt x="1745281" y="343162"/>
                    <a:pt x="1739003" y="358317"/>
                    <a:pt x="1727829" y="369491"/>
                  </a:cubicBezTo>
                  <a:cubicBezTo>
                    <a:pt x="1716655" y="380665"/>
                    <a:pt x="1701500" y="386943"/>
                    <a:pt x="1685697" y="386943"/>
                  </a:cubicBezTo>
                  <a:lnTo>
                    <a:pt x="59584" y="386943"/>
                  </a:lnTo>
                  <a:cubicBezTo>
                    <a:pt x="43781" y="386943"/>
                    <a:pt x="28626" y="380665"/>
                    <a:pt x="17452" y="369491"/>
                  </a:cubicBezTo>
                  <a:cubicBezTo>
                    <a:pt x="6278" y="358317"/>
                    <a:pt x="0" y="343162"/>
                    <a:pt x="0" y="327359"/>
                  </a:cubicBezTo>
                  <a:lnTo>
                    <a:pt x="0" y="59584"/>
                  </a:lnTo>
                  <a:cubicBezTo>
                    <a:pt x="0" y="43781"/>
                    <a:pt x="6278" y="28626"/>
                    <a:pt x="17452" y="17452"/>
                  </a:cubicBezTo>
                  <a:cubicBezTo>
                    <a:pt x="28626" y="6278"/>
                    <a:pt x="43781" y="0"/>
                    <a:pt x="59584" y="0"/>
                  </a:cubicBezTo>
                  <a:close/>
                </a:path>
              </a:pathLst>
            </a:custGeom>
            <a:solidFill>
              <a:srgbClr val="FFFFFF"/>
            </a:solidFill>
          </p:spPr>
        </p:sp>
        <p:sp>
          <p:nvSpPr>
            <p:cNvPr name="TextBox 17" id="17"/>
            <p:cNvSpPr txBox="true"/>
            <p:nvPr/>
          </p:nvSpPr>
          <p:spPr>
            <a:xfrm>
              <a:off x="0" y="-57150"/>
              <a:ext cx="1745281" cy="444093"/>
            </a:xfrm>
            <a:prstGeom prst="rect">
              <a:avLst/>
            </a:prstGeom>
          </p:spPr>
          <p:txBody>
            <a:bodyPr anchor="ctr" rtlCol="false" tIns="50800" lIns="50800" bIns="50800" rIns="50800"/>
            <a:lstStyle/>
            <a:p>
              <a:pPr algn="ctr">
                <a:lnSpc>
                  <a:spcPts val="3447"/>
                </a:lnSpc>
              </a:pPr>
            </a:p>
          </p:txBody>
        </p:sp>
      </p:grpSp>
      <p:grpSp>
        <p:nvGrpSpPr>
          <p:cNvPr name="Group 18" id="18"/>
          <p:cNvGrpSpPr/>
          <p:nvPr/>
        </p:nvGrpSpPr>
        <p:grpSpPr>
          <a:xfrm rot="0">
            <a:off x="10632688" y="4966474"/>
            <a:ext cx="6626612" cy="1469173"/>
            <a:chOff x="0" y="0"/>
            <a:chExt cx="1745281" cy="386943"/>
          </a:xfrm>
        </p:grpSpPr>
        <p:sp>
          <p:nvSpPr>
            <p:cNvPr name="Freeform 19" id="19"/>
            <p:cNvSpPr/>
            <p:nvPr/>
          </p:nvSpPr>
          <p:spPr>
            <a:xfrm flipH="false" flipV="false" rot="0">
              <a:off x="0" y="0"/>
              <a:ext cx="1745281" cy="386943"/>
            </a:xfrm>
            <a:custGeom>
              <a:avLst/>
              <a:gdLst/>
              <a:ahLst/>
              <a:cxnLst/>
              <a:rect r="r" b="b" t="t" l="l"/>
              <a:pathLst>
                <a:path h="386943" w="1745281">
                  <a:moveTo>
                    <a:pt x="59584" y="0"/>
                  </a:moveTo>
                  <a:lnTo>
                    <a:pt x="1685697" y="0"/>
                  </a:lnTo>
                  <a:cubicBezTo>
                    <a:pt x="1701500" y="0"/>
                    <a:pt x="1716655" y="6278"/>
                    <a:pt x="1727829" y="17452"/>
                  </a:cubicBezTo>
                  <a:cubicBezTo>
                    <a:pt x="1739003" y="28626"/>
                    <a:pt x="1745281" y="43781"/>
                    <a:pt x="1745281" y="59584"/>
                  </a:cubicBezTo>
                  <a:lnTo>
                    <a:pt x="1745281" y="327359"/>
                  </a:lnTo>
                  <a:cubicBezTo>
                    <a:pt x="1745281" y="343162"/>
                    <a:pt x="1739003" y="358317"/>
                    <a:pt x="1727829" y="369491"/>
                  </a:cubicBezTo>
                  <a:cubicBezTo>
                    <a:pt x="1716655" y="380665"/>
                    <a:pt x="1701500" y="386943"/>
                    <a:pt x="1685697" y="386943"/>
                  </a:cubicBezTo>
                  <a:lnTo>
                    <a:pt x="59584" y="386943"/>
                  </a:lnTo>
                  <a:cubicBezTo>
                    <a:pt x="43781" y="386943"/>
                    <a:pt x="28626" y="380665"/>
                    <a:pt x="17452" y="369491"/>
                  </a:cubicBezTo>
                  <a:cubicBezTo>
                    <a:pt x="6278" y="358317"/>
                    <a:pt x="0" y="343162"/>
                    <a:pt x="0" y="327359"/>
                  </a:cubicBezTo>
                  <a:lnTo>
                    <a:pt x="0" y="59584"/>
                  </a:lnTo>
                  <a:cubicBezTo>
                    <a:pt x="0" y="43781"/>
                    <a:pt x="6278" y="28626"/>
                    <a:pt x="17452" y="17452"/>
                  </a:cubicBezTo>
                  <a:cubicBezTo>
                    <a:pt x="28626" y="6278"/>
                    <a:pt x="43781" y="0"/>
                    <a:pt x="59584" y="0"/>
                  </a:cubicBezTo>
                  <a:close/>
                </a:path>
              </a:pathLst>
            </a:custGeom>
            <a:solidFill>
              <a:srgbClr val="FFFFFF"/>
            </a:solidFill>
          </p:spPr>
        </p:sp>
        <p:sp>
          <p:nvSpPr>
            <p:cNvPr name="TextBox 20" id="20"/>
            <p:cNvSpPr txBox="true"/>
            <p:nvPr/>
          </p:nvSpPr>
          <p:spPr>
            <a:xfrm>
              <a:off x="0" y="-57150"/>
              <a:ext cx="1745281" cy="444093"/>
            </a:xfrm>
            <a:prstGeom prst="rect">
              <a:avLst/>
            </a:prstGeom>
          </p:spPr>
          <p:txBody>
            <a:bodyPr anchor="ctr" rtlCol="false" tIns="50800" lIns="50800" bIns="50800" rIns="50800"/>
            <a:lstStyle/>
            <a:p>
              <a:pPr algn="ctr">
                <a:lnSpc>
                  <a:spcPts val="3447"/>
                </a:lnSpc>
              </a:pPr>
            </a:p>
          </p:txBody>
        </p:sp>
      </p:grpSp>
      <p:grpSp>
        <p:nvGrpSpPr>
          <p:cNvPr name="Group 21" id="21"/>
          <p:cNvGrpSpPr/>
          <p:nvPr/>
        </p:nvGrpSpPr>
        <p:grpSpPr>
          <a:xfrm rot="0">
            <a:off x="10632688" y="7336109"/>
            <a:ext cx="6626612" cy="1469173"/>
            <a:chOff x="0" y="0"/>
            <a:chExt cx="1745281" cy="386943"/>
          </a:xfrm>
        </p:grpSpPr>
        <p:sp>
          <p:nvSpPr>
            <p:cNvPr name="Freeform 22" id="22"/>
            <p:cNvSpPr/>
            <p:nvPr/>
          </p:nvSpPr>
          <p:spPr>
            <a:xfrm flipH="false" flipV="false" rot="0">
              <a:off x="0" y="0"/>
              <a:ext cx="1745281" cy="386943"/>
            </a:xfrm>
            <a:custGeom>
              <a:avLst/>
              <a:gdLst/>
              <a:ahLst/>
              <a:cxnLst/>
              <a:rect r="r" b="b" t="t" l="l"/>
              <a:pathLst>
                <a:path h="386943" w="1745281">
                  <a:moveTo>
                    <a:pt x="59584" y="0"/>
                  </a:moveTo>
                  <a:lnTo>
                    <a:pt x="1685697" y="0"/>
                  </a:lnTo>
                  <a:cubicBezTo>
                    <a:pt x="1701500" y="0"/>
                    <a:pt x="1716655" y="6278"/>
                    <a:pt x="1727829" y="17452"/>
                  </a:cubicBezTo>
                  <a:cubicBezTo>
                    <a:pt x="1739003" y="28626"/>
                    <a:pt x="1745281" y="43781"/>
                    <a:pt x="1745281" y="59584"/>
                  </a:cubicBezTo>
                  <a:lnTo>
                    <a:pt x="1745281" y="327359"/>
                  </a:lnTo>
                  <a:cubicBezTo>
                    <a:pt x="1745281" y="343162"/>
                    <a:pt x="1739003" y="358317"/>
                    <a:pt x="1727829" y="369491"/>
                  </a:cubicBezTo>
                  <a:cubicBezTo>
                    <a:pt x="1716655" y="380665"/>
                    <a:pt x="1701500" y="386943"/>
                    <a:pt x="1685697" y="386943"/>
                  </a:cubicBezTo>
                  <a:lnTo>
                    <a:pt x="59584" y="386943"/>
                  </a:lnTo>
                  <a:cubicBezTo>
                    <a:pt x="43781" y="386943"/>
                    <a:pt x="28626" y="380665"/>
                    <a:pt x="17452" y="369491"/>
                  </a:cubicBezTo>
                  <a:cubicBezTo>
                    <a:pt x="6278" y="358317"/>
                    <a:pt x="0" y="343162"/>
                    <a:pt x="0" y="327359"/>
                  </a:cubicBezTo>
                  <a:lnTo>
                    <a:pt x="0" y="59584"/>
                  </a:lnTo>
                  <a:cubicBezTo>
                    <a:pt x="0" y="43781"/>
                    <a:pt x="6278" y="28626"/>
                    <a:pt x="17452" y="17452"/>
                  </a:cubicBezTo>
                  <a:cubicBezTo>
                    <a:pt x="28626" y="6278"/>
                    <a:pt x="43781" y="0"/>
                    <a:pt x="59584" y="0"/>
                  </a:cubicBezTo>
                  <a:close/>
                </a:path>
              </a:pathLst>
            </a:custGeom>
            <a:solidFill>
              <a:srgbClr val="FFFFFF"/>
            </a:solidFill>
          </p:spPr>
        </p:sp>
        <p:sp>
          <p:nvSpPr>
            <p:cNvPr name="TextBox 23" id="23"/>
            <p:cNvSpPr txBox="true"/>
            <p:nvPr/>
          </p:nvSpPr>
          <p:spPr>
            <a:xfrm>
              <a:off x="0" y="-57150"/>
              <a:ext cx="1745281" cy="444093"/>
            </a:xfrm>
            <a:prstGeom prst="rect">
              <a:avLst/>
            </a:prstGeom>
          </p:spPr>
          <p:txBody>
            <a:bodyPr anchor="ctr" rtlCol="false" tIns="50800" lIns="50800" bIns="50800" rIns="50800"/>
            <a:lstStyle/>
            <a:p>
              <a:pPr algn="ctr">
                <a:lnSpc>
                  <a:spcPts val="3447"/>
                </a:lnSpc>
              </a:pPr>
            </a:p>
          </p:txBody>
        </p:sp>
      </p:grpSp>
      <p:grpSp>
        <p:nvGrpSpPr>
          <p:cNvPr name="Group 24" id="24"/>
          <p:cNvGrpSpPr/>
          <p:nvPr/>
        </p:nvGrpSpPr>
        <p:grpSpPr>
          <a:xfrm rot="0">
            <a:off x="6257900" y="9180241"/>
            <a:ext cx="5912727" cy="1106759"/>
            <a:chOff x="0" y="0"/>
            <a:chExt cx="1557261" cy="291492"/>
          </a:xfrm>
        </p:grpSpPr>
        <p:sp>
          <p:nvSpPr>
            <p:cNvPr name="Freeform 25" id="25"/>
            <p:cNvSpPr/>
            <p:nvPr/>
          </p:nvSpPr>
          <p:spPr>
            <a:xfrm flipH="false" flipV="false" rot="0">
              <a:off x="0" y="0"/>
              <a:ext cx="1557262" cy="291492"/>
            </a:xfrm>
            <a:custGeom>
              <a:avLst/>
              <a:gdLst/>
              <a:ahLst/>
              <a:cxnLst/>
              <a:rect r="r" b="b" t="t" l="l"/>
              <a:pathLst>
                <a:path h="291492" w="1557262">
                  <a:moveTo>
                    <a:pt x="66778" y="0"/>
                  </a:moveTo>
                  <a:lnTo>
                    <a:pt x="1490484" y="0"/>
                  </a:lnTo>
                  <a:cubicBezTo>
                    <a:pt x="1527364" y="0"/>
                    <a:pt x="1557262" y="29897"/>
                    <a:pt x="1557262" y="66778"/>
                  </a:cubicBezTo>
                  <a:lnTo>
                    <a:pt x="1557262" y="224714"/>
                  </a:lnTo>
                  <a:cubicBezTo>
                    <a:pt x="1557262" y="242425"/>
                    <a:pt x="1550226" y="259410"/>
                    <a:pt x="1537703" y="271933"/>
                  </a:cubicBezTo>
                  <a:cubicBezTo>
                    <a:pt x="1525180" y="284456"/>
                    <a:pt x="1508194" y="291492"/>
                    <a:pt x="1490484" y="291492"/>
                  </a:cubicBezTo>
                  <a:lnTo>
                    <a:pt x="66778" y="291492"/>
                  </a:lnTo>
                  <a:cubicBezTo>
                    <a:pt x="49067" y="291492"/>
                    <a:pt x="32082" y="284456"/>
                    <a:pt x="19559" y="271933"/>
                  </a:cubicBezTo>
                  <a:cubicBezTo>
                    <a:pt x="7035" y="259410"/>
                    <a:pt x="0" y="242425"/>
                    <a:pt x="0" y="224714"/>
                  </a:cubicBezTo>
                  <a:lnTo>
                    <a:pt x="0" y="66778"/>
                  </a:lnTo>
                  <a:cubicBezTo>
                    <a:pt x="0" y="49067"/>
                    <a:pt x="7035" y="32082"/>
                    <a:pt x="19559" y="19559"/>
                  </a:cubicBezTo>
                  <a:cubicBezTo>
                    <a:pt x="32082" y="7035"/>
                    <a:pt x="49067" y="0"/>
                    <a:pt x="66778" y="0"/>
                  </a:cubicBezTo>
                  <a:close/>
                </a:path>
              </a:pathLst>
            </a:custGeom>
            <a:solidFill>
              <a:srgbClr val="FFFFFF"/>
            </a:solidFill>
          </p:spPr>
        </p:sp>
        <p:sp>
          <p:nvSpPr>
            <p:cNvPr name="TextBox 26" id="26"/>
            <p:cNvSpPr txBox="true"/>
            <p:nvPr/>
          </p:nvSpPr>
          <p:spPr>
            <a:xfrm>
              <a:off x="0" y="-57150"/>
              <a:ext cx="1557261" cy="348642"/>
            </a:xfrm>
            <a:prstGeom prst="rect">
              <a:avLst/>
            </a:prstGeom>
          </p:spPr>
          <p:txBody>
            <a:bodyPr anchor="ctr" rtlCol="false" tIns="50800" lIns="50800" bIns="50800" rIns="50800"/>
            <a:lstStyle/>
            <a:p>
              <a:pPr algn="ctr">
                <a:lnSpc>
                  <a:spcPts val="3447"/>
                </a:lnSpc>
              </a:pPr>
            </a:p>
          </p:txBody>
        </p:sp>
      </p:grpSp>
      <p:sp>
        <p:nvSpPr>
          <p:cNvPr name="TextBox 27" id="27"/>
          <p:cNvSpPr txBox="true"/>
          <p:nvPr/>
        </p:nvSpPr>
        <p:spPr>
          <a:xfrm rot="0">
            <a:off x="2112987" y="2656189"/>
            <a:ext cx="3217466" cy="762945"/>
          </a:xfrm>
          <a:prstGeom prst="rect">
            <a:avLst/>
          </a:prstGeom>
        </p:spPr>
        <p:txBody>
          <a:bodyPr anchor="t" rtlCol="false" tIns="0" lIns="0" bIns="0" rIns="0">
            <a:spAutoFit/>
          </a:bodyPr>
          <a:lstStyle/>
          <a:p>
            <a:pPr algn="ctr">
              <a:lnSpc>
                <a:spcPts val="6247"/>
              </a:lnSpc>
              <a:spcBef>
                <a:spcPct val="0"/>
              </a:spcBef>
            </a:pPr>
            <a:r>
              <a:rPr lang="en-US" b="true" sz="4462">
                <a:solidFill>
                  <a:srgbClr val="000000"/>
                </a:solidFill>
                <a:latin typeface="Nunito Bold"/>
                <a:ea typeface="Nunito Bold"/>
                <a:cs typeface="Nunito Bold"/>
                <a:sym typeface="Nunito Bold"/>
              </a:rPr>
              <a:t>Introduction</a:t>
            </a:r>
          </a:p>
        </p:txBody>
      </p:sp>
      <p:sp>
        <p:nvSpPr>
          <p:cNvPr name="TextBox 28" id="28"/>
          <p:cNvSpPr txBox="true"/>
          <p:nvPr/>
        </p:nvSpPr>
        <p:spPr>
          <a:xfrm rot="0">
            <a:off x="481384" y="5276726"/>
            <a:ext cx="6480671" cy="762945"/>
          </a:xfrm>
          <a:prstGeom prst="rect">
            <a:avLst/>
          </a:prstGeom>
        </p:spPr>
        <p:txBody>
          <a:bodyPr anchor="t" rtlCol="false" tIns="0" lIns="0" bIns="0" rIns="0">
            <a:spAutoFit/>
          </a:bodyPr>
          <a:lstStyle/>
          <a:p>
            <a:pPr algn="ctr">
              <a:lnSpc>
                <a:spcPts val="6247"/>
              </a:lnSpc>
              <a:spcBef>
                <a:spcPct val="0"/>
              </a:spcBef>
            </a:pPr>
            <a:r>
              <a:rPr lang="en-US" b="true" sz="4462">
                <a:solidFill>
                  <a:srgbClr val="000000"/>
                </a:solidFill>
                <a:latin typeface="Nunito Bold"/>
                <a:ea typeface="Nunito Bold"/>
                <a:cs typeface="Nunito Bold"/>
                <a:sym typeface="Nunito Bold"/>
              </a:rPr>
              <a:t>I. Contexte et motivation</a:t>
            </a:r>
          </a:p>
        </p:txBody>
      </p:sp>
      <p:sp>
        <p:nvSpPr>
          <p:cNvPr name="TextBox 29" id="29"/>
          <p:cNvSpPr txBox="true"/>
          <p:nvPr/>
        </p:nvSpPr>
        <p:spPr>
          <a:xfrm rot="0">
            <a:off x="1185539" y="7646360"/>
            <a:ext cx="5072360" cy="762945"/>
          </a:xfrm>
          <a:prstGeom prst="rect">
            <a:avLst/>
          </a:prstGeom>
        </p:spPr>
        <p:txBody>
          <a:bodyPr anchor="t" rtlCol="false" tIns="0" lIns="0" bIns="0" rIns="0">
            <a:spAutoFit/>
          </a:bodyPr>
          <a:lstStyle/>
          <a:p>
            <a:pPr algn="ctr">
              <a:lnSpc>
                <a:spcPts val="6247"/>
              </a:lnSpc>
              <a:spcBef>
                <a:spcPct val="0"/>
              </a:spcBef>
            </a:pPr>
            <a:r>
              <a:rPr lang="en-US" b="true" sz="4462">
                <a:solidFill>
                  <a:srgbClr val="000000"/>
                </a:solidFill>
                <a:latin typeface="Nunito Bold"/>
                <a:ea typeface="Nunito Bold"/>
                <a:cs typeface="Nunito Bold"/>
                <a:sym typeface="Nunito Bold"/>
              </a:rPr>
              <a:t>II. Base de données</a:t>
            </a:r>
          </a:p>
        </p:txBody>
      </p:sp>
      <p:sp>
        <p:nvSpPr>
          <p:cNvPr name="TextBox 30" id="30"/>
          <p:cNvSpPr txBox="true"/>
          <p:nvPr/>
        </p:nvSpPr>
        <p:spPr>
          <a:xfrm rot="0">
            <a:off x="9144000" y="2279263"/>
            <a:ext cx="9144000" cy="1463350"/>
          </a:xfrm>
          <a:prstGeom prst="rect">
            <a:avLst/>
          </a:prstGeom>
        </p:spPr>
        <p:txBody>
          <a:bodyPr anchor="t" rtlCol="false" tIns="0" lIns="0" bIns="0" rIns="0">
            <a:spAutoFit/>
          </a:bodyPr>
          <a:lstStyle/>
          <a:p>
            <a:pPr algn="ctr">
              <a:lnSpc>
                <a:spcPts val="5967"/>
              </a:lnSpc>
              <a:spcBef>
                <a:spcPct val="0"/>
              </a:spcBef>
            </a:pPr>
            <a:r>
              <a:rPr lang="en-US" b="true" sz="4262">
                <a:solidFill>
                  <a:srgbClr val="000000"/>
                </a:solidFill>
                <a:latin typeface="Nunito Bold"/>
                <a:ea typeface="Nunito Bold"/>
                <a:cs typeface="Nunito Bold"/>
                <a:sym typeface="Nunito Bold"/>
              </a:rPr>
              <a:t>III. Prétraitement et rééchantillonnage</a:t>
            </a:r>
          </a:p>
        </p:txBody>
      </p:sp>
      <p:sp>
        <p:nvSpPr>
          <p:cNvPr name="TextBox 31" id="31"/>
          <p:cNvSpPr txBox="true"/>
          <p:nvPr/>
        </p:nvSpPr>
        <p:spPr>
          <a:xfrm rot="0">
            <a:off x="10670381" y="5348799"/>
            <a:ext cx="6588919" cy="637850"/>
          </a:xfrm>
          <a:prstGeom prst="rect">
            <a:avLst/>
          </a:prstGeom>
        </p:spPr>
        <p:txBody>
          <a:bodyPr anchor="t" rtlCol="false" tIns="0" lIns="0" bIns="0" rIns="0">
            <a:spAutoFit/>
          </a:bodyPr>
          <a:lstStyle/>
          <a:p>
            <a:pPr algn="ctr">
              <a:lnSpc>
                <a:spcPts val="5267"/>
              </a:lnSpc>
              <a:spcBef>
                <a:spcPct val="0"/>
              </a:spcBef>
            </a:pPr>
            <a:r>
              <a:rPr lang="en-US" b="true" sz="3762">
                <a:solidFill>
                  <a:srgbClr val="000000"/>
                </a:solidFill>
                <a:latin typeface="Nunito Bold"/>
                <a:ea typeface="Nunito Bold"/>
                <a:cs typeface="Nunito Bold"/>
                <a:sym typeface="Nunito Bold"/>
              </a:rPr>
              <a:t>IV. Modélisation et évaluation</a:t>
            </a:r>
          </a:p>
        </p:txBody>
      </p:sp>
      <p:sp>
        <p:nvSpPr>
          <p:cNvPr name="TextBox 32" id="32"/>
          <p:cNvSpPr txBox="true"/>
          <p:nvPr/>
        </p:nvSpPr>
        <p:spPr>
          <a:xfrm rot="0">
            <a:off x="10787960" y="7665410"/>
            <a:ext cx="6316067" cy="637850"/>
          </a:xfrm>
          <a:prstGeom prst="rect">
            <a:avLst/>
          </a:prstGeom>
        </p:spPr>
        <p:txBody>
          <a:bodyPr anchor="t" rtlCol="false" tIns="0" lIns="0" bIns="0" rIns="0">
            <a:spAutoFit/>
          </a:bodyPr>
          <a:lstStyle/>
          <a:p>
            <a:pPr algn="ctr">
              <a:lnSpc>
                <a:spcPts val="5267"/>
              </a:lnSpc>
              <a:spcBef>
                <a:spcPct val="0"/>
              </a:spcBef>
            </a:pPr>
            <a:r>
              <a:rPr lang="en-US" b="true" sz="3762">
                <a:solidFill>
                  <a:srgbClr val="000000"/>
                </a:solidFill>
                <a:latin typeface="Nunito Bold"/>
                <a:ea typeface="Nunito Bold"/>
                <a:cs typeface="Nunito Bold"/>
                <a:sym typeface="Nunito Bold"/>
              </a:rPr>
              <a:t>V. Difficultés et perspectives</a:t>
            </a:r>
          </a:p>
        </p:txBody>
      </p:sp>
      <p:sp>
        <p:nvSpPr>
          <p:cNvPr name="TextBox 33" id="33"/>
          <p:cNvSpPr txBox="true"/>
          <p:nvPr/>
        </p:nvSpPr>
        <p:spPr>
          <a:xfrm rot="0">
            <a:off x="7704485" y="9309286"/>
            <a:ext cx="2879031" cy="762945"/>
          </a:xfrm>
          <a:prstGeom prst="rect">
            <a:avLst/>
          </a:prstGeom>
        </p:spPr>
        <p:txBody>
          <a:bodyPr anchor="t" rtlCol="false" tIns="0" lIns="0" bIns="0" rIns="0">
            <a:spAutoFit/>
          </a:bodyPr>
          <a:lstStyle/>
          <a:p>
            <a:pPr algn="ctr">
              <a:lnSpc>
                <a:spcPts val="6247"/>
              </a:lnSpc>
              <a:spcBef>
                <a:spcPct val="0"/>
              </a:spcBef>
            </a:pPr>
            <a:r>
              <a:rPr lang="en-US" b="true" sz="4462">
                <a:solidFill>
                  <a:srgbClr val="000000"/>
                </a:solidFill>
                <a:latin typeface="Nunito Bold"/>
                <a:ea typeface="Nunito Bold"/>
                <a:cs typeface="Nunito Bold"/>
                <a:sym typeface="Nunito Bold"/>
              </a:rPr>
              <a:t>Conclusion</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993837" y="420801"/>
            <a:ext cx="12325238" cy="779326"/>
          </a:xfrm>
          <a:prstGeom prst="rect">
            <a:avLst/>
          </a:prstGeom>
        </p:spPr>
        <p:txBody>
          <a:bodyPr anchor="t" rtlCol="false" tIns="0" lIns="0" bIns="0" rIns="0">
            <a:spAutoFit/>
          </a:bodyPr>
          <a:lstStyle/>
          <a:p>
            <a:pPr algn="l">
              <a:lnSpc>
                <a:spcPts val="6013"/>
              </a:lnSpc>
            </a:pPr>
            <a:r>
              <a:rPr lang="en-US" sz="5321">
                <a:solidFill>
                  <a:srgbClr val="12203A"/>
                </a:solidFill>
                <a:latin typeface="Archivo Black"/>
                <a:ea typeface="Archivo Black"/>
                <a:cs typeface="Archivo Black"/>
                <a:sym typeface="Archivo Black"/>
              </a:rPr>
              <a:t>I. Contexte et motivation</a:t>
            </a:r>
          </a:p>
        </p:txBody>
      </p:sp>
      <p:sp>
        <p:nvSpPr>
          <p:cNvPr name="TextBox 3" id="3"/>
          <p:cNvSpPr txBox="true"/>
          <p:nvPr/>
        </p:nvSpPr>
        <p:spPr>
          <a:xfrm rot="0">
            <a:off x="1028700" y="1735302"/>
            <a:ext cx="12325238" cy="759904"/>
          </a:xfrm>
          <a:prstGeom prst="rect">
            <a:avLst/>
          </a:prstGeom>
        </p:spPr>
        <p:txBody>
          <a:bodyPr anchor="t" rtlCol="false" tIns="0" lIns="0" bIns="0" rIns="0">
            <a:spAutoFit/>
          </a:bodyPr>
          <a:lstStyle/>
          <a:p>
            <a:pPr algn="l" marL="1105702" indent="-552851" lvl="1">
              <a:lnSpc>
                <a:spcPts val="5787"/>
              </a:lnSpc>
              <a:buFont typeface="Arial"/>
              <a:buChar char="•"/>
            </a:pPr>
            <a:r>
              <a:rPr lang="en-US" sz="5121">
                <a:solidFill>
                  <a:srgbClr val="12203A"/>
                </a:solidFill>
                <a:latin typeface="Archivo Black"/>
                <a:ea typeface="Archivo Black"/>
                <a:cs typeface="Archivo Black"/>
                <a:sym typeface="Archivo Black"/>
              </a:rPr>
              <a:t>Contexte général</a:t>
            </a:r>
          </a:p>
        </p:txBody>
      </p:sp>
      <p:sp>
        <p:nvSpPr>
          <p:cNvPr name="TextBox 4" id="4"/>
          <p:cNvSpPr txBox="true"/>
          <p:nvPr/>
        </p:nvSpPr>
        <p:spPr>
          <a:xfrm rot="0">
            <a:off x="1993837" y="2754335"/>
            <a:ext cx="12325238" cy="3254498"/>
          </a:xfrm>
          <a:prstGeom prst="rect">
            <a:avLst/>
          </a:prstGeom>
        </p:spPr>
        <p:txBody>
          <a:bodyPr anchor="t" rtlCol="false" tIns="0" lIns="0" bIns="0" rIns="0">
            <a:spAutoFit/>
          </a:bodyPr>
          <a:lstStyle/>
          <a:p>
            <a:pPr algn="l" marL="0" indent="0" lvl="0">
              <a:lnSpc>
                <a:spcPts val="4212"/>
              </a:lnSpc>
              <a:spcBef>
                <a:spcPct val="0"/>
              </a:spcBef>
            </a:pPr>
            <a:r>
              <a:rPr lang="en-US" sz="3240" spc="-16">
                <a:solidFill>
                  <a:srgbClr val="343434"/>
                </a:solidFill>
                <a:latin typeface="Times New Roman"/>
                <a:ea typeface="Times New Roman"/>
                <a:cs typeface="Times New Roman"/>
                <a:sym typeface="Times New Roman"/>
              </a:rPr>
              <a:t>Avec l’essor fulgurant des paiements numériques, les entreprises font face à une recrudescence des fraudes en ligne, causant des pertes financières majeures. Ces fraudes, souvent difficiles à détecter, exploitent la complexité croissante des systèmes de transaction. Les attaquants deviennent plus sophistiqués, rendant les méthodes traditionnelles de détection inefficaces.. </a:t>
            </a:r>
          </a:p>
        </p:txBody>
      </p:sp>
      <p:sp>
        <p:nvSpPr>
          <p:cNvPr name="TextBox 5" id="5"/>
          <p:cNvSpPr txBox="true"/>
          <p:nvPr/>
        </p:nvSpPr>
        <p:spPr>
          <a:xfrm rot="0">
            <a:off x="1993837" y="6267962"/>
            <a:ext cx="12325238" cy="4019038"/>
          </a:xfrm>
          <a:prstGeom prst="rect">
            <a:avLst/>
          </a:prstGeom>
        </p:spPr>
        <p:txBody>
          <a:bodyPr anchor="t" rtlCol="false" tIns="0" lIns="0" bIns="0" rIns="0">
            <a:spAutoFit/>
          </a:bodyPr>
          <a:lstStyle/>
          <a:p>
            <a:pPr algn="l" marL="0" indent="0" lvl="0">
              <a:lnSpc>
                <a:spcPts val="3952"/>
              </a:lnSpc>
              <a:spcBef>
                <a:spcPct val="0"/>
              </a:spcBef>
            </a:pPr>
            <a:r>
              <a:rPr lang="en-US" sz="3040" spc="-15">
                <a:solidFill>
                  <a:srgbClr val="343434"/>
                </a:solidFill>
                <a:latin typeface="Times New Roman"/>
                <a:ea typeface="Times New Roman"/>
                <a:cs typeface="Times New Roman"/>
                <a:sym typeface="Times New Roman"/>
              </a:rPr>
              <a:t>Dans ce contexte, la société Vesta, spécialisée dans la prévention des fraudes, a mis à disposition un jeu de données anonymisé dans le cadre de la compétition IEEE-CIS Fraud Detection. Le principal défi est lié à l’extrême déséquilibre des classes (environ 3 % de fraudes), ce qui rend la prédiction délicate : le modèle doit être suffisamment sensible pour capter les rares cas frauduleux tout en limitant les fausses alertes. L’objectif de notre étude est donc de construire un modèle robuste capable de détecter efficacement les fraudes dans un environnement réaliste.</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993837" y="420801"/>
            <a:ext cx="12325238" cy="779326"/>
          </a:xfrm>
          <a:prstGeom prst="rect">
            <a:avLst/>
          </a:prstGeom>
        </p:spPr>
        <p:txBody>
          <a:bodyPr anchor="t" rtlCol="false" tIns="0" lIns="0" bIns="0" rIns="0">
            <a:spAutoFit/>
          </a:bodyPr>
          <a:lstStyle/>
          <a:p>
            <a:pPr algn="l">
              <a:lnSpc>
                <a:spcPts val="6013"/>
              </a:lnSpc>
            </a:pPr>
            <a:r>
              <a:rPr lang="en-US" sz="5321">
                <a:solidFill>
                  <a:srgbClr val="12203A"/>
                </a:solidFill>
                <a:latin typeface="Archivo Black"/>
                <a:ea typeface="Archivo Black"/>
                <a:cs typeface="Archivo Black"/>
                <a:sym typeface="Archivo Black"/>
              </a:rPr>
              <a:t>I. Contexte et motivation</a:t>
            </a:r>
          </a:p>
        </p:txBody>
      </p:sp>
      <p:sp>
        <p:nvSpPr>
          <p:cNvPr name="TextBox 3" id="3"/>
          <p:cNvSpPr txBox="true"/>
          <p:nvPr/>
        </p:nvSpPr>
        <p:spPr>
          <a:xfrm rot="0">
            <a:off x="1028700" y="1735302"/>
            <a:ext cx="12325238" cy="759904"/>
          </a:xfrm>
          <a:prstGeom prst="rect">
            <a:avLst/>
          </a:prstGeom>
        </p:spPr>
        <p:txBody>
          <a:bodyPr anchor="t" rtlCol="false" tIns="0" lIns="0" bIns="0" rIns="0">
            <a:spAutoFit/>
          </a:bodyPr>
          <a:lstStyle/>
          <a:p>
            <a:pPr algn="l" marL="1105702" indent="-552851" lvl="1">
              <a:lnSpc>
                <a:spcPts val="5787"/>
              </a:lnSpc>
              <a:buFont typeface="Arial"/>
              <a:buChar char="•"/>
            </a:pPr>
            <a:r>
              <a:rPr lang="en-US" sz="5121">
                <a:solidFill>
                  <a:srgbClr val="12203A"/>
                </a:solidFill>
                <a:latin typeface="Archivo Black"/>
                <a:ea typeface="Archivo Black"/>
                <a:cs typeface="Archivo Black"/>
                <a:sym typeface="Archivo Black"/>
              </a:rPr>
              <a:t>Objectifs de l’étude</a:t>
            </a:r>
          </a:p>
        </p:txBody>
      </p:sp>
      <p:sp>
        <p:nvSpPr>
          <p:cNvPr name="TextBox 4" id="4"/>
          <p:cNvSpPr txBox="true"/>
          <p:nvPr/>
        </p:nvSpPr>
        <p:spPr>
          <a:xfrm rot="0">
            <a:off x="1993837" y="2956828"/>
            <a:ext cx="11065294" cy="1951616"/>
          </a:xfrm>
          <a:prstGeom prst="rect">
            <a:avLst/>
          </a:prstGeom>
        </p:spPr>
        <p:txBody>
          <a:bodyPr anchor="t" rtlCol="false" tIns="0" lIns="0" bIns="0" rIns="0">
            <a:spAutoFit/>
          </a:bodyPr>
          <a:lstStyle/>
          <a:p>
            <a:pPr algn="l" marL="826786" indent="-413393" lvl="1">
              <a:lnSpc>
                <a:spcPts val="4978"/>
              </a:lnSpc>
              <a:buFont typeface="Arial"/>
              <a:buChar char="•"/>
            </a:pPr>
            <a:r>
              <a:rPr lang="en-US" b="true" sz="3829" spc="-19">
                <a:solidFill>
                  <a:srgbClr val="343434"/>
                </a:solidFill>
                <a:latin typeface="Times New Roman Bold"/>
                <a:ea typeface="Times New Roman Bold"/>
                <a:cs typeface="Times New Roman Bold"/>
                <a:sym typeface="Times New Roman Bold"/>
              </a:rPr>
              <a:t>Construire des modèles robustes capables d’identifier les cas de fraude malgré le déséquilibre,</a:t>
            </a:r>
          </a:p>
          <a:p>
            <a:pPr algn="l">
              <a:lnSpc>
                <a:spcPts val="4978"/>
              </a:lnSpc>
            </a:pPr>
          </a:p>
        </p:txBody>
      </p:sp>
      <p:sp>
        <p:nvSpPr>
          <p:cNvPr name="TextBox 5" id="5"/>
          <p:cNvSpPr txBox="true"/>
          <p:nvPr/>
        </p:nvSpPr>
        <p:spPr>
          <a:xfrm rot="0">
            <a:off x="1993837" y="6464430"/>
            <a:ext cx="11065294" cy="2580266"/>
          </a:xfrm>
          <a:prstGeom prst="rect">
            <a:avLst/>
          </a:prstGeom>
        </p:spPr>
        <p:txBody>
          <a:bodyPr anchor="t" rtlCol="false" tIns="0" lIns="0" bIns="0" rIns="0">
            <a:spAutoFit/>
          </a:bodyPr>
          <a:lstStyle/>
          <a:p>
            <a:pPr algn="l">
              <a:lnSpc>
                <a:spcPts val="4978"/>
              </a:lnSpc>
            </a:pPr>
          </a:p>
          <a:p>
            <a:pPr algn="l" marL="826786" indent="-413393" lvl="1">
              <a:lnSpc>
                <a:spcPts val="4978"/>
              </a:lnSpc>
              <a:buFont typeface="Arial"/>
              <a:buChar char="•"/>
            </a:pPr>
            <a:r>
              <a:rPr lang="en-US" b="true" sz="3829" spc="-19">
                <a:solidFill>
                  <a:srgbClr val="343434"/>
                </a:solidFill>
                <a:latin typeface="Times New Roman Bold"/>
                <a:ea typeface="Times New Roman Bold"/>
                <a:cs typeface="Times New Roman Bold"/>
                <a:sym typeface="Times New Roman Bold"/>
              </a:rPr>
              <a:t> Explorer différentes stratégies de rééchantillonnage pour maximiser la performance sans fausser la distribution des données.</a:t>
            </a:r>
          </a:p>
        </p:txBody>
      </p:sp>
      <p:sp>
        <p:nvSpPr>
          <p:cNvPr name="TextBox 6" id="6"/>
          <p:cNvSpPr txBox="true"/>
          <p:nvPr/>
        </p:nvSpPr>
        <p:spPr>
          <a:xfrm rot="0">
            <a:off x="1993837" y="5370065"/>
            <a:ext cx="11065294" cy="694316"/>
          </a:xfrm>
          <a:prstGeom prst="rect">
            <a:avLst/>
          </a:prstGeom>
        </p:spPr>
        <p:txBody>
          <a:bodyPr anchor="t" rtlCol="false" tIns="0" lIns="0" bIns="0" rIns="0">
            <a:spAutoFit/>
          </a:bodyPr>
          <a:lstStyle/>
          <a:p>
            <a:pPr algn="l" marL="826786" indent="-413393" lvl="1">
              <a:lnSpc>
                <a:spcPts val="4978"/>
              </a:lnSpc>
              <a:buFont typeface="Arial"/>
              <a:buChar char="•"/>
            </a:pPr>
            <a:r>
              <a:rPr lang="en-US" b="true" sz="3829" spc="-19">
                <a:solidFill>
                  <a:srgbClr val="343434"/>
                </a:solidFill>
                <a:latin typeface="Times New Roman Bold"/>
                <a:ea typeface="Times New Roman Bold"/>
                <a:cs typeface="Times New Roman Bold"/>
                <a:sym typeface="Times New Roman Bold"/>
              </a:rPr>
              <a:t>Optimiser les métriques adaptées aux minorités</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TextBox 2" id="2"/>
          <p:cNvSpPr txBox="true"/>
          <p:nvPr/>
        </p:nvSpPr>
        <p:spPr>
          <a:xfrm rot="0">
            <a:off x="1568093" y="1033451"/>
            <a:ext cx="12325238" cy="779326"/>
          </a:xfrm>
          <a:prstGeom prst="rect">
            <a:avLst/>
          </a:prstGeom>
        </p:spPr>
        <p:txBody>
          <a:bodyPr anchor="t" rtlCol="false" tIns="0" lIns="0" bIns="0" rIns="0">
            <a:spAutoFit/>
          </a:bodyPr>
          <a:lstStyle/>
          <a:p>
            <a:pPr algn="l">
              <a:lnSpc>
                <a:spcPts val="6013"/>
              </a:lnSpc>
            </a:pPr>
            <a:r>
              <a:rPr lang="en-US" sz="5321">
                <a:solidFill>
                  <a:srgbClr val="12203A"/>
                </a:solidFill>
                <a:latin typeface="Archivo Black"/>
                <a:ea typeface="Archivo Black"/>
                <a:cs typeface="Archivo Black"/>
                <a:sym typeface="Archivo Black"/>
              </a:rPr>
              <a:t>II. BASE DE DONNEES</a:t>
            </a:r>
          </a:p>
        </p:txBody>
      </p:sp>
      <p:sp>
        <p:nvSpPr>
          <p:cNvPr name="TextBox 3" id="3"/>
          <p:cNvSpPr txBox="true"/>
          <p:nvPr/>
        </p:nvSpPr>
        <p:spPr>
          <a:xfrm rot="0">
            <a:off x="1028700" y="2193777"/>
            <a:ext cx="12864631" cy="759904"/>
          </a:xfrm>
          <a:prstGeom prst="rect">
            <a:avLst/>
          </a:prstGeom>
        </p:spPr>
        <p:txBody>
          <a:bodyPr anchor="t" rtlCol="false" tIns="0" lIns="0" bIns="0" rIns="0">
            <a:spAutoFit/>
          </a:bodyPr>
          <a:lstStyle/>
          <a:p>
            <a:pPr algn="l" marL="1105702" indent="-552851" lvl="1">
              <a:lnSpc>
                <a:spcPts val="5787"/>
              </a:lnSpc>
              <a:buFont typeface="Arial"/>
              <a:buChar char="•"/>
            </a:pPr>
            <a:r>
              <a:rPr lang="en-US" sz="5121">
                <a:solidFill>
                  <a:srgbClr val="12203A"/>
                </a:solidFill>
                <a:latin typeface="Archivo Black"/>
                <a:ea typeface="Archivo Black"/>
                <a:cs typeface="Archivo Black"/>
                <a:sym typeface="Archivo Black"/>
              </a:rPr>
              <a:t>Description des jeux de données</a:t>
            </a:r>
          </a:p>
        </p:txBody>
      </p:sp>
      <p:sp>
        <p:nvSpPr>
          <p:cNvPr name="TextBox 4" id="4"/>
          <p:cNvSpPr txBox="true"/>
          <p:nvPr/>
        </p:nvSpPr>
        <p:spPr>
          <a:xfrm rot="0">
            <a:off x="1117476" y="3325156"/>
            <a:ext cx="12687079" cy="6266382"/>
          </a:xfrm>
          <a:prstGeom prst="rect">
            <a:avLst/>
          </a:prstGeom>
        </p:spPr>
        <p:txBody>
          <a:bodyPr anchor="t" rtlCol="false" tIns="0" lIns="0" bIns="0" rIns="0">
            <a:spAutoFit/>
          </a:bodyPr>
          <a:lstStyle/>
          <a:p>
            <a:pPr algn="just">
              <a:lnSpc>
                <a:spcPts val="3439"/>
              </a:lnSpc>
              <a:spcBef>
                <a:spcPct val="0"/>
              </a:spcBef>
            </a:pPr>
            <a:r>
              <a:rPr lang="en-US" sz="3044">
                <a:solidFill>
                  <a:srgbClr val="12203A"/>
                </a:solidFill>
                <a:latin typeface="Archivo Black"/>
                <a:ea typeface="Archivo Black"/>
                <a:cs typeface="Archivo Black"/>
                <a:sym typeface="Archivo Black"/>
              </a:rPr>
              <a:t>-</a:t>
            </a:r>
            <a:r>
              <a:rPr lang="en-US" sz="3044">
                <a:solidFill>
                  <a:srgbClr val="12203A"/>
                </a:solidFill>
                <a:latin typeface="Archivo Black"/>
                <a:ea typeface="Archivo Black"/>
                <a:cs typeface="Archivo Black"/>
                <a:sym typeface="Archivo Black"/>
              </a:rPr>
              <a:t>Origine des données :</a:t>
            </a:r>
          </a:p>
          <a:p>
            <a:pPr algn="just">
              <a:lnSpc>
                <a:spcPts val="3552"/>
              </a:lnSpc>
              <a:spcBef>
                <a:spcPct val="0"/>
              </a:spcBef>
            </a:pPr>
            <a:r>
              <a:rPr lang="en-US" sz="3144">
                <a:solidFill>
                  <a:srgbClr val="12203A"/>
                </a:solidFill>
                <a:latin typeface="Times New Roman"/>
                <a:ea typeface="Times New Roman"/>
                <a:cs typeface="Times New Roman"/>
                <a:sym typeface="Times New Roman"/>
              </a:rPr>
              <a:t>Fournies par Vesta dans le cadre de l’IEEE-CIS Fraud Detection.</a:t>
            </a:r>
          </a:p>
          <a:p>
            <a:pPr algn="just">
              <a:lnSpc>
                <a:spcPts val="3552"/>
              </a:lnSpc>
              <a:spcBef>
                <a:spcPct val="0"/>
              </a:spcBef>
            </a:pPr>
          </a:p>
          <a:p>
            <a:pPr algn="just">
              <a:lnSpc>
                <a:spcPts val="3552"/>
              </a:lnSpc>
              <a:spcBef>
                <a:spcPct val="0"/>
              </a:spcBef>
            </a:pPr>
            <a:r>
              <a:rPr lang="en-US" sz="3144">
                <a:solidFill>
                  <a:srgbClr val="12203A"/>
                </a:solidFill>
                <a:latin typeface="Archivo Black"/>
                <a:ea typeface="Archivo Black"/>
                <a:cs typeface="Archivo Black"/>
                <a:sym typeface="Archivo Black"/>
              </a:rPr>
              <a:t>-</a:t>
            </a:r>
            <a:r>
              <a:rPr lang="en-US" sz="3144">
                <a:solidFill>
                  <a:srgbClr val="12203A"/>
                </a:solidFill>
                <a:latin typeface="Archivo Black"/>
                <a:ea typeface="Archivo Black"/>
                <a:cs typeface="Archivo Black"/>
                <a:sym typeface="Archivo Black"/>
              </a:rPr>
              <a:t>Caractéristiques principales :</a:t>
            </a:r>
          </a:p>
          <a:p>
            <a:pPr algn="just">
              <a:lnSpc>
                <a:spcPts val="3552"/>
              </a:lnSpc>
              <a:spcBef>
                <a:spcPct val="0"/>
              </a:spcBef>
            </a:pPr>
            <a:r>
              <a:rPr lang="en-US" sz="3144">
                <a:solidFill>
                  <a:srgbClr val="12203A"/>
                </a:solidFill>
                <a:latin typeface="Times New Roman"/>
                <a:ea typeface="Times New Roman"/>
                <a:cs typeface="Times New Roman"/>
                <a:sym typeface="Times New Roman"/>
              </a:rPr>
              <a:t>Transcriptions de transactions : 433 variables, incluant informations sur la transaction, l'utilisateur et le comportement d'achat.</a:t>
            </a:r>
          </a:p>
          <a:p>
            <a:pPr algn="just">
              <a:lnSpc>
                <a:spcPts val="3552"/>
              </a:lnSpc>
              <a:spcBef>
                <a:spcPct val="0"/>
              </a:spcBef>
            </a:pPr>
          </a:p>
          <a:p>
            <a:pPr algn="just">
              <a:lnSpc>
                <a:spcPts val="3552"/>
              </a:lnSpc>
              <a:spcBef>
                <a:spcPct val="0"/>
              </a:spcBef>
            </a:pPr>
            <a:r>
              <a:rPr lang="en-US" sz="3144">
                <a:solidFill>
                  <a:srgbClr val="12203A"/>
                </a:solidFill>
                <a:latin typeface="Archivo Black"/>
                <a:ea typeface="Archivo Black"/>
                <a:cs typeface="Archivo Black"/>
                <a:sym typeface="Archivo Black"/>
              </a:rPr>
              <a:t>-</a:t>
            </a:r>
            <a:r>
              <a:rPr lang="en-US" sz="3144">
                <a:solidFill>
                  <a:srgbClr val="12203A"/>
                </a:solidFill>
                <a:latin typeface="Archivo Black"/>
                <a:ea typeface="Archivo Black"/>
                <a:cs typeface="Archivo Black"/>
                <a:sym typeface="Archivo Black"/>
              </a:rPr>
              <a:t>Classes :</a:t>
            </a:r>
          </a:p>
          <a:p>
            <a:pPr algn="just">
              <a:lnSpc>
                <a:spcPts val="3552"/>
              </a:lnSpc>
              <a:spcBef>
                <a:spcPct val="0"/>
              </a:spcBef>
            </a:pPr>
            <a:r>
              <a:rPr lang="en-US" sz="3144">
                <a:solidFill>
                  <a:srgbClr val="12203A"/>
                </a:solidFill>
                <a:latin typeface="Times New Roman"/>
                <a:ea typeface="Times New Roman"/>
                <a:cs typeface="Times New Roman"/>
                <a:sym typeface="Times New Roman"/>
              </a:rPr>
              <a:t>Classes déséquilibrées : seulement 3% des transactions sont frauduleuses.</a:t>
            </a:r>
          </a:p>
          <a:p>
            <a:pPr algn="just">
              <a:lnSpc>
                <a:spcPts val="3552"/>
              </a:lnSpc>
              <a:spcBef>
                <a:spcPct val="0"/>
              </a:spcBef>
            </a:pPr>
          </a:p>
          <a:p>
            <a:pPr algn="just">
              <a:lnSpc>
                <a:spcPts val="3552"/>
              </a:lnSpc>
              <a:spcBef>
                <a:spcPct val="0"/>
              </a:spcBef>
            </a:pPr>
            <a:r>
              <a:rPr lang="en-US" sz="3144">
                <a:solidFill>
                  <a:srgbClr val="12203A"/>
                </a:solidFill>
                <a:latin typeface="Archivo Black"/>
                <a:ea typeface="Archivo Black"/>
                <a:cs typeface="Archivo Black"/>
                <a:sym typeface="Archivo Black"/>
              </a:rPr>
              <a:t>-Environnement :</a:t>
            </a:r>
          </a:p>
          <a:p>
            <a:pPr algn="just">
              <a:lnSpc>
                <a:spcPts val="3552"/>
              </a:lnSpc>
              <a:spcBef>
                <a:spcPct val="0"/>
              </a:spcBef>
            </a:pPr>
            <a:r>
              <a:rPr lang="en-US" sz="3144">
                <a:solidFill>
                  <a:srgbClr val="12203A"/>
                </a:solidFill>
                <a:latin typeface="Times New Roman"/>
                <a:ea typeface="Times New Roman"/>
                <a:cs typeface="Times New Roman"/>
                <a:sym typeface="Times New Roman"/>
              </a:rPr>
              <a:t>Anonymisation des données pour garantir la confidentialité des utilisateurs.</a:t>
            </a:r>
          </a:p>
          <a:p>
            <a:pPr algn="just">
              <a:lnSpc>
                <a:spcPts val="355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50000">
              <a:srgbClr val="FFFFFF">
                <a:alpha val="100000"/>
              </a:srgbClr>
            </a:gs>
            <a:gs pos="100000">
              <a:srgbClr val="2896E5">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9435015" y="3315631"/>
            <a:ext cx="8158197" cy="5762083"/>
          </a:xfrm>
          <a:custGeom>
            <a:avLst/>
            <a:gdLst/>
            <a:ahLst/>
            <a:cxnLst/>
            <a:rect r="r" b="b" t="t" l="l"/>
            <a:pathLst>
              <a:path h="5762083" w="8158197">
                <a:moveTo>
                  <a:pt x="0" y="0"/>
                </a:moveTo>
                <a:lnTo>
                  <a:pt x="8158197" y="0"/>
                </a:lnTo>
                <a:lnTo>
                  <a:pt x="8158197" y="5762083"/>
                </a:lnTo>
                <a:lnTo>
                  <a:pt x="0" y="5762083"/>
                </a:lnTo>
                <a:lnTo>
                  <a:pt x="0" y="0"/>
                </a:lnTo>
                <a:close/>
              </a:path>
            </a:pathLst>
          </a:custGeom>
          <a:blipFill>
            <a:blip r:embed="rId2"/>
            <a:stretch>
              <a:fillRect l="0" t="0" r="0" b="0"/>
            </a:stretch>
          </a:blipFill>
        </p:spPr>
      </p:sp>
      <p:sp>
        <p:nvSpPr>
          <p:cNvPr name="TextBox 3" id="3"/>
          <p:cNvSpPr txBox="true"/>
          <p:nvPr/>
        </p:nvSpPr>
        <p:spPr>
          <a:xfrm rot="0">
            <a:off x="1568093" y="1033451"/>
            <a:ext cx="12325238" cy="779326"/>
          </a:xfrm>
          <a:prstGeom prst="rect">
            <a:avLst/>
          </a:prstGeom>
        </p:spPr>
        <p:txBody>
          <a:bodyPr anchor="t" rtlCol="false" tIns="0" lIns="0" bIns="0" rIns="0">
            <a:spAutoFit/>
          </a:bodyPr>
          <a:lstStyle/>
          <a:p>
            <a:pPr algn="l">
              <a:lnSpc>
                <a:spcPts val="6013"/>
              </a:lnSpc>
            </a:pPr>
            <a:r>
              <a:rPr lang="en-US" sz="5321">
                <a:solidFill>
                  <a:srgbClr val="12203A"/>
                </a:solidFill>
                <a:latin typeface="Archivo Black"/>
                <a:ea typeface="Archivo Black"/>
                <a:cs typeface="Archivo Black"/>
                <a:sym typeface="Archivo Black"/>
              </a:rPr>
              <a:t>II. BASE DE DONNEES</a:t>
            </a:r>
          </a:p>
        </p:txBody>
      </p:sp>
      <p:sp>
        <p:nvSpPr>
          <p:cNvPr name="TextBox 4" id="4"/>
          <p:cNvSpPr txBox="true"/>
          <p:nvPr/>
        </p:nvSpPr>
        <p:spPr>
          <a:xfrm rot="0">
            <a:off x="1028700" y="2193777"/>
            <a:ext cx="12864631" cy="759904"/>
          </a:xfrm>
          <a:prstGeom prst="rect">
            <a:avLst/>
          </a:prstGeom>
        </p:spPr>
        <p:txBody>
          <a:bodyPr anchor="t" rtlCol="false" tIns="0" lIns="0" bIns="0" rIns="0">
            <a:spAutoFit/>
          </a:bodyPr>
          <a:lstStyle/>
          <a:p>
            <a:pPr algn="l" marL="1105702" indent="-552851" lvl="1">
              <a:lnSpc>
                <a:spcPts val="5787"/>
              </a:lnSpc>
              <a:buFont typeface="Arial"/>
              <a:buChar char="•"/>
            </a:pPr>
            <a:r>
              <a:rPr lang="en-US" sz="5121">
                <a:solidFill>
                  <a:srgbClr val="12203A"/>
                </a:solidFill>
                <a:latin typeface="Archivo Black"/>
                <a:ea typeface="Archivo Black"/>
                <a:cs typeface="Archivo Black"/>
                <a:sym typeface="Archivo Black"/>
              </a:rPr>
              <a:t>Exploration et déséquilibre</a:t>
            </a:r>
          </a:p>
        </p:txBody>
      </p:sp>
      <p:sp>
        <p:nvSpPr>
          <p:cNvPr name="TextBox 5" id="5"/>
          <p:cNvSpPr txBox="true"/>
          <p:nvPr/>
        </p:nvSpPr>
        <p:spPr>
          <a:xfrm rot="0">
            <a:off x="313238" y="3582183"/>
            <a:ext cx="7147777" cy="2177097"/>
          </a:xfrm>
          <a:prstGeom prst="rect">
            <a:avLst/>
          </a:prstGeom>
        </p:spPr>
        <p:txBody>
          <a:bodyPr anchor="t" rtlCol="false" tIns="0" lIns="0" bIns="0" rIns="0">
            <a:spAutoFit/>
          </a:bodyPr>
          <a:lstStyle/>
          <a:p>
            <a:pPr algn="l">
              <a:lnSpc>
                <a:spcPts val="4318"/>
              </a:lnSpc>
              <a:spcBef>
                <a:spcPct val="0"/>
              </a:spcBef>
            </a:pPr>
            <a:r>
              <a:rPr lang="en-US" sz="3821">
                <a:solidFill>
                  <a:srgbClr val="12203A"/>
                </a:solidFill>
                <a:latin typeface="Mina"/>
                <a:ea typeface="Mina"/>
                <a:cs typeface="Mina"/>
                <a:sym typeface="Mina"/>
              </a:rPr>
              <a:t>Envir</a:t>
            </a:r>
            <a:r>
              <a:rPr lang="en-US" sz="3821">
                <a:solidFill>
                  <a:srgbClr val="12203A"/>
                </a:solidFill>
                <a:latin typeface="Mina"/>
                <a:ea typeface="Mina"/>
                <a:cs typeface="Mina"/>
                <a:sym typeface="Mina"/>
              </a:rPr>
              <a:t>on 3% des transactions sont frauduleuses, ce qui met en évidence un fort déséquilibre.</a:t>
            </a:r>
          </a:p>
        </p:txBody>
      </p:sp>
      <p:sp>
        <p:nvSpPr>
          <p:cNvPr name="TextBox 6" id="6"/>
          <p:cNvSpPr txBox="true"/>
          <p:nvPr/>
        </p:nvSpPr>
        <p:spPr>
          <a:xfrm rot="0">
            <a:off x="313238" y="6387930"/>
            <a:ext cx="8341192" cy="3262947"/>
          </a:xfrm>
          <a:prstGeom prst="rect">
            <a:avLst/>
          </a:prstGeom>
        </p:spPr>
        <p:txBody>
          <a:bodyPr anchor="t" rtlCol="false" tIns="0" lIns="0" bIns="0" rIns="0">
            <a:spAutoFit/>
          </a:bodyPr>
          <a:lstStyle/>
          <a:p>
            <a:pPr algn="l">
              <a:lnSpc>
                <a:spcPts val="4318"/>
              </a:lnSpc>
              <a:spcBef>
                <a:spcPct val="0"/>
              </a:spcBef>
            </a:pPr>
            <a:r>
              <a:rPr lang="en-US" sz="3821">
                <a:solidFill>
                  <a:srgbClr val="12203A"/>
                </a:solidFill>
                <a:latin typeface="Mina"/>
                <a:ea typeface="Mina"/>
                <a:cs typeface="Mina"/>
                <a:sym typeface="Mina"/>
              </a:rPr>
              <a:t>Par ailleurs la majeure parties d</a:t>
            </a:r>
            <a:r>
              <a:rPr lang="en-US" sz="3821">
                <a:solidFill>
                  <a:srgbClr val="12203A"/>
                </a:solidFill>
                <a:latin typeface="Mina"/>
                <a:ea typeface="Mina"/>
                <a:cs typeface="Mina"/>
                <a:sym typeface="Mina"/>
              </a:rPr>
              <a:t>es variables présentent une corrélation faible entre elles, ce qui pourrait indiquer que chaque variable porte une information unique pour la détection de fraude.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2445131"/>
            <a:ext cx="18288000" cy="8538253"/>
            <a:chOff x="0" y="0"/>
            <a:chExt cx="4816593" cy="2248758"/>
          </a:xfrm>
        </p:grpSpPr>
        <p:sp>
          <p:nvSpPr>
            <p:cNvPr name="Freeform 3" id="3"/>
            <p:cNvSpPr/>
            <p:nvPr/>
          </p:nvSpPr>
          <p:spPr>
            <a:xfrm flipH="false" flipV="false" rot="0">
              <a:off x="0" y="0"/>
              <a:ext cx="4816592" cy="2248758"/>
            </a:xfrm>
            <a:custGeom>
              <a:avLst/>
              <a:gdLst/>
              <a:ahLst/>
              <a:cxnLst/>
              <a:rect r="r" b="b" t="t" l="l"/>
              <a:pathLst>
                <a:path h="2248758" w="4816592">
                  <a:moveTo>
                    <a:pt x="24130" y="0"/>
                  </a:moveTo>
                  <a:lnTo>
                    <a:pt x="4792463" y="0"/>
                  </a:lnTo>
                  <a:cubicBezTo>
                    <a:pt x="4798862" y="0"/>
                    <a:pt x="4805000" y="2542"/>
                    <a:pt x="4809525" y="7068"/>
                  </a:cubicBezTo>
                  <a:cubicBezTo>
                    <a:pt x="4814050" y="11593"/>
                    <a:pt x="4816592" y="17730"/>
                    <a:pt x="4816592" y="24130"/>
                  </a:cubicBezTo>
                  <a:lnTo>
                    <a:pt x="4816592" y="2224628"/>
                  </a:lnTo>
                  <a:cubicBezTo>
                    <a:pt x="4816592" y="2237954"/>
                    <a:pt x="4805789" y="2248758"/>
                    <a:pt x="4792463" y="2248758"/>
                  </a:cubicBezTo>
                  <a:lnTo>
                    <a:pt x="24130" y="2248758"/>
                  </a:lnTo>
                  <a:cubicBezTo>
                    <a:pt x="10803" y="2248758"/>
                    <a:pt x="0" y="2237954"/>
                    <a:pt x="0" y="2224628"/>
                  </a:cubicBezTo>
                  <a:lnTo>
                    <a:pt x="0" y="24130"/>
                  </a:lnTo>
                  <a:cubicBezTo>
                    <a:pt x="0" y="10803"/>
                    <a:pt x="10803" y="0"/>
                    <a:pt x="24130" y="0"/>
                  </a:cubicBez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a:ln cap="rnd">
              <a:noFill/>
              <a:prstDash val="solid"/>
              <a:round/>
            </a:ln>
          </p:spPr>
        </p:sp>
        <p:sp>
          <p:nvSpPr>
            <p:cNvPr name="TextBox 4" id="4"/>
            <p:cNvSpPr txBox="true"/>
            <p:nvPr/>
          </p:nvSpPr>
          <p:spPr>
            <a:xfrm>
              <a:off x="0" y="-57150"/>
              <a:ext cx="4816593" cy="2305908"/>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TextBox 5" id="5"/>
          <p:cNvSpPr txBox="true"/>
          <p:nvPr/>
        </p:nvSpPr>
        <p:spPr>
          <a:xfrm rot="0">
            <a:off x="2331162" y="692986"/>
            <a:ext cx="13625676" cy="700003"/>
          </a:xfrm>
          <a:prstGeom prst="rect">
            <a:avLst/>
          </a:prstGeom>
        </p:spPr>
        <p:txBody>
          <a:bodyPr anchor="t" rtlCol="false" tIns="0" lIns="0" bIns="0" rIns="0">
            <a:spAutoFit/>
          </a:bodyPr>
          <a:lstStyle/>
          <a:p>
            <a:pPr algn="l">
              <a:lnSpc>
                <a:spcPts val="5437"/>
              </a:lnSpc>
            </a:pPr>
            <a:r>
              <a:rPr lang="en-US" sz="4811">
                <a:solidFill>
                  <a:srgbClr val="12203A"/>
                </a:solidFill>
                <a:latin typeface="Archivo Black"/>
                <a:ea typeface="Archivo Black"/>
                <a:cs typeface="Archivo Black"/>
                <a:sym typeface="Archivo Black"/>
              </a:rPr>
              <a:t>III. Prétraitement et rééchantillonnage</a:t>
            </a:r>
          </a:p>
        </p:txBody>
      </p:sp>
      <p:sp>
        <p:nvSpPr>
          <p:cNvPr name="TextBox 6" id="6"/>
          <p:cNvSpPr txBox="true"/>
          <p:nvPr/>
        </p:nvSpPr>
        <p:spPr>
          <a:xfrm rot="0">
            <a:off x="0" y="2711174"/>
            <a:ext cx="17664822" cy="2911160"/>
          </a:xfrm>
          <a:prstGeom prst="rect">
            <a:avLst/>
          </a:prstGeom>
        </p:spPr>
        <p:txBody>
          <a:bodyPr anchor="t" rtlCol="false" tIns="0" lIns="0" bIns="0" rIns="0">
            <a:spAutoFit/>
          </a:bodyPr>
          <a:lstStyle/>
          <a:p>
            <a:pPr algn="just">
              <a:lnSpc>
                <a:spcPts val="4193"/>
              </a:lnSpc>
            </a:pPr>
            <a:r>
              <a:rPr lang="en-US" b="true" sz="3226" spc="245">
                <a:solidFill>
                  <a:srgbClr val="FFFFFF"/>
                </a:solidFill>
                <a:latin typeface="Mina Bold"/>
                <a:ea typeface="Mina Bold"/>
                <a:cs typeface="Mina Bold"/>
                <a:sym typeface="Mina Bold"/>
              </a:rPr>
              <a:t>Encodage des variables catégorielles</a:t>
            </a:r>
          </a:p>
          <a:p>
            <a:pPr algn="just" marL="0" indent="0" lvl="0">
              <a:lnSpc>
                <a:spcPts val="4193"/>
              </a:lnSpc>
              <a:spcBef>
                <a:spcPct val="0"/>
              </a:spcBef>
            </a:pPr>
            <a:r>
              <a:rPr lang="en-US" sz="3226" spc="245">
                <a:solidFill>
                  <a:srgbClr val="FFFFFF"/>
                </a:solidFill>
                <a:latin typeface="Mina"/>
                <a:ea typeface="Mina"/>
                <a:cs typeface="Mina"/>
                <a:sym typeface="Mina"/>
              </a:rPr>
              <a:t>Les variables catégorielles, comme le type de paiement et le pays d’origine, ont été transformées en variables numériques à l'aide de l'encodage one-hot. Cela permet aux modèles d’interpréter ces informations tout en conservant leur impact sur la prédiction des fraudes.</a:t>
            </a:r>
          </a:p>
          <a:p>
            <a:pPr algn="l" marL="0" indent="0" lvl="0">
              <a:lnSpc>
                <a:spcPts val="2370"/>
              </a:lnSpc>
              <a:spcBef>
                <a:spcPct val="0"/>
              </a:spcBef>
            </a:pPr>
          </a:p>
        </p:txBody>
      </p:sp>
      <p:sp>
        <p:nvSpPr>
          <p:cNvPr name="TextBox 7" id="7"/>
          <p:cNvSpPr txBox="true"/>
          <p:nvPr/>
        </p:nvSpPr>
        <p:spPr>
          <a:xfrm rot="0">
            <a:off x="2734464" y="1583346"/>
            <a:ext cx="13625676" cy="700003"/>
          </a:xfrm>
          <a:prstGeom prst="rect">
            <a:avLst/>
          </a:prstGeom>
        </p:spPr>
        <p:txBody>
          <a:bodyPr anchor="t" rtlCol="false" tIns="0" lIns="0" bIns="0" rIns="0">
            <a:spAutoFit/>
          </a:bodyPr>
          <a:lstStyle/>
          <a:p>
            <a:pPr algn="l" marL="1038899" indent="-519450" lvl="1">
              <a:lnSpc>
                <a:spcPts val="5437"/>
              </a:lnSpc>
              <a:buFont typeface="Arial"/>
              <a:buChar char="•"/>
            </a:pPr>
            <a:r>
              <a:rPr lang="en-US" sz="4811">
                <a:solidFill>
                  <a:srgbClr val="12203A"/>
                </a:solidFill>
                <a:latin typeface="Archivo Black"/>
                <a:ea typeface="Archivo Black"/>
                <a:cs typeface="Archivo Black"/>
                <a:sym typeface="Archivo Black"/>
              </a:rPr>
              <a:t> Prétraitement </a:t>
            </a:r>
          </a:p>
        </p:txBody>
      </p:sp>
      <p:sp>
        <p:nvSpPr>
          <p:cNvPr name="TextBox 8" id="8"/>
          <p:cNvSpPr txBox="true"/>
          <p:nvPr/>
        </p:nvSpPr>
        <p:spPr>
          <a:xfrm rot="0">
            <a:off x="0" y="6050158"/>
            <a:ext cx="15956838" cy="4579940"/>
          </a:xfrm>
          <a:prstGeom prst="rect">
            <a:avLst/>
          </a:prstGeom>
        </p:spPr>
        <p:txBody>
          <a:bodyPr anchor="t" rtlCol="false" tIns="0" lIns="0" bIns="0" rIns="0">
            <a:spAutoFit/>
          </a:bodyPr>
          <a:lstStyle/>
          <a:p>
            <a:pPr algn="just">
              <a:lnSpc>
                <a:spcPts val="3803"/>
              </a:lnSpc>
            </a:pPr>
            <a:r>
              <a:rPr lang="en-US" b="true" sz="2926" spc="222">
                <a:solidFill>
                  <a:srgbClr val="FFFFFF"/>
                </a:solidFill>
                <a:latin typeface="Mina Bold"/>
                <a:ea typeface="Mina Bold"/>
                <a:cs typeface="Mina Bold"/>
                <a:sym typeface="Mina Bold"/>
              </a:rPr>
              <a:t>Traitement des valeurs manquantes et standardisation</a:t>
            </a:r>
          </a:p>
          <a:p>
            <a:pPr algn="just" marL="0" indent="0" lvl="0">
              <a:lnSpc>
                <a:spcPts val="3803"/>
              </a:lnSpc>
              <a:spcBef>
                <a:spcPct val="0"/>
              </a:spcBef>
            </a:pPr>
            <a:r>
              <a:rPr lang="en-US" sz="2926" spc="222">
                <a:solidFill>
                  <a:srgbClr val="FFFFFF"/>
                </a:solidFill>
                <a:latin typeface="Mina"/>
                <a:ea typeface="Mina"/>
                <a:cs typeface="Mina"/>
                <a:sym typeface="Mina"/>
              </a:rPr>
              <a:t>Les variables ayant plus de 15% de valeurs manquantes ont été supprimées. Les valeurs manquantes des variables numériques ont été imputées par la médiane et ceux des variables catégorielles, par le mode afin d'éviter toute perte d'information. Par ailleurs, les variables numériques ont été standardisées pour garantir qu’elles aient une échelle comparable et optimiser ainsi les performances des modèles. Un split stratifié 80/20 a été effectué pour créer les jeux de données d’entraînement et de test, tout en préservant la répartition des classes.</a:t>
            </a:r>
          </a:p>
          <a:p>
            <a:pPr algn="l" marL="0" indent="0" lvl="0">
              <a:lnSpc>
                <a:spcPts val="237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2445131"/>
            <a:ext cx="18288000" cy="8538253"/>
            <a:chOff x="0" y="0"/>
            <a:chExt cx="4816593" cy="2248758"/>
          </a:xfrm>
        </p:grpSpPr>
        <p:sp>
          <p:nvSpPr>
            <p:cNvPr name="Freeform 3" id="3"/>
            <p:cNvSpPr/>
            <p:nvPr/>
          </p:nvSpPr>
          <p:spPr>
            <a:xfrm flipH="false" flipV="false" rot="0">
              <a:off x="0" y="0"/>
              <a:ext cx="4816592" cy="2248758"/>
            </a:xfrm>
            <a:custGeom>
              <a:avLst/>
              <a:gdLst/>
              <a:ahLst/>
              <a:cxnLst/>
              <a:rect r="r" b="b" t="t" l="l"/>
              <a:pathLst>
                <a:path h="2248758" w="4816592">
                  <a:moveTo>
                    <a:pt x="24130" y="0"/>
                  </a:moveTo>
                  <a:lnTo>
                    <a:pt x="4792463" y="0"/>
                  </a:lnTo>
                  <a:cubicBezTo>
                    <a:pt x="4798862" y="0"/>
                    <a:pt x="4805000" y="2542"/>
                    <a:pt x="4809525" y="7068"/>
                  </a:cubicBezTo>
                  <a:cubicBezTo>
                    <a:pt x="4814050" y="11593"/>
                    <a:pt x="4816592" y="17730"/>
                    <a:pt x="4816592" y="24130"/>
                  </a:cubicBezTo>
                  <a:lnTo>
                    <a:pt x="4816592" y="2224628"/>
                  </a:lnTo>
                  <a:cubicBezTo>
                    <a:pt x="4816592" y="2237954"/>
                    <a:pt x="4805789" y="2248758"/>
                    <a:pt x="4792463" y="2248758"/>
                  </a:cubicBezTo>
                  <a:lnTo>
                    <a:pt x="24130" y="2248758"/>
                  </a:lnTo>
                  <a:cubicBezTo>
                    <a:pt x="10803" y="2248758"/>
                    <a:pt x="0" y="2237954"/>
                    <a:pt x="0" y="2224628"/>
                  </a:cubicBezTo>
                  <a:lnTo>
                    <a:pt x="0" y="24130"/>
                  </a:lnTo>
                  <a:cubicBezTo>
                    <a:pt x="0" y="10803"/>
                    <a:pt x="10803" y="0"/>
                    <a:pt x="24130" y="0"/>
                  </a:cubicBez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a:ln cap="rnd">
              <a:noFill/>
              <a:prstDash val="solid"/>
              <a:round/>
            </a:ln>
          </p:spPr>
        </p:sp>
        <p:sp>
          <p:nvSpPr>
            <p:cNvPr name="TextBox 4" id="4"/>
            <p:cNvSpPr txBox="true"/>
            <p:nvPr/>
          </p:nvSpPr>
          <p:spPr>
            <a:xfrm>
              <a:off x="0" y="-57150"/>
              <a:ext cx="4816593" cy="2305908"/>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TextBox 5" id="5"/>
          <p:cNvSpPr txBox="true"/>
          <p:nvPr/>
        </p:nvSpPr>
        <p:spPr>
          <a:xfrm rot="0">
            <a:off x="2331162" y="692986"/>
            <a:ext cx="13625676" cy="700003"/>
          </a:xfrm>
          <a:prstGeom prst="rect">
            <a:avLst/>
          </a:prstGeom>
        </p:spPr>
        <p:txBody>
          <a:bodyPr anchor="t" rtlCol="false" tIns="0" lIns="0" bIns="0" rIns="0">
            <a:spAutoFit/>
          </a:bodyPr>
          <a:lstStyle/>
          <a:p>
            <a:pPr algn="l">
              <a:lnSpc>
                <a:spcPts val="5437"/>
              </a:lnSpc>
            </a:pPr>
            <a:r>
              <a:rPr lang="en-US" sz="4811">
                <a:solidFill>
                  <a:srgbClr val="12203A"/>
                </a:solidFill>
                <a:latin typeface="Archivo Black"/>
                <a:ea typeface="Archivo Black"/>
                <a:cs typeface="Archivo Black"/>
                <a:sym typeface="Archivo Black"/>
              </a:rPr>
              <a:t>III. Prétraitement et rééchantillonnage</a:t>
            </a:r>
          </a:p>
        </p:txBody>
      </p:sp>
      <p:sp>
        <p:nvSpPr>
          <p:cNvPr name="TextBox 6" id="6"/>
          <p:cNvSpPr txBox="true"/>
          <p:nvPr/>
        </p:nvSpPr>
        <p:spPr>
          <a:xfrm rot="0">
            <a:off x="2734464" y="1583346"/>
            <a:ext cx="13625676" cy="700003"/>
          </a:xfrm>
          <a:prstGeom prst="rect">
            <a:avLst/>
          </a:prstGeom>
        </p:spPr>
        <p:txBody>
          <a:bodyPr anchor="t" rtlCol="false" tIns="0" lIns="0" bIns="0" rIns="0">
            <a:spAutoFit/>
          </a:bodyPr>
          <a:lstStyle/>
          <a:p>
            <a:pPr algn="l" marL="1038899" indent="-519450" lvl="1">
              <a:lnSpc>
                <a:spcPts val="5437"/>
              </a:lnSpc>
              <a:buFont typeface="Arial"/>
              <a:buChar char="•"/>
            </a:pPr>
            <a:r>
              <a:rPr lang="en-US" sz="4811">
                <a:solidFill>
                  <a:srgbClr val="12203A"/>
                </a:solidFill>
                <a:latin typeface="Archivo Black"/>
                <a:ea typeface="Archivo Black"/>
                <a:cs typeface="Archivo Black"/>
                <a:sym typeface="Archivo Black"/>
              </a:rPr>
              <a:t>Rééchantillonage</a:t>
            </a:r>
          </a:p>
        </p:txBody>
      </p:sp>
      <p:sp>
        <p:nvSpPr>
          <p:cNvPr name="TextBox 7" id="7"/>
          <p:cNvSpPr txBox="true"/>
          <p:nvPr/>
        </p:nvSpPr>
        <p:spPr>
          <a:xfrm rot="0">
            <a:off x="403302" y="3226970"/>
            <a:ext cx="17884698" cy="6274434"/>
          </a:xfrm>
          <a:prstGeom prst="rect">
            <a:avLst/>
          </a:prstGeom>
        </p:spPr>
        <p:txBody>
          <a:bodyPr anchor="t" rtlCol="false" tIns="0" lIns="0" bIns="0" rIns="0">
            <a:spAutoFit/>
          </a:bodyPr>
          <a:lstStyle/>
          <a:p>
            <a:pPr algn="l">
              <a:lnSpc>
                <a:spcPts val="6013"/>
              </a:lnSpc>
            </a:pPr>
            <a:r>
              <a:rPr lang="en-US" sz="5321">
                <a:solidFill>
                  <a:srgbClr val="FFFFFF"/>
                </a:solidFill>
                <a:latin typeface="Archivo Black"/>
                <a:ea typeface="Archivo Black"/>
                <a:cs typeface="Archivo Black"/>
                <a:sym typeface="Archivo Black"/>
              </a:rPr>
              <a:t>Objectif du rééchantillonnage</a:t>
            </a:r>
          </a:p>
          <a:p>
            <a:pPr algn="l" marL="1040933" indent="-520467" lvl="1">
              <a:lnSpc>
                <a:spcPts val="5448"/>
              </a:lnSpc>
              <a:buFont typeface="Arial"/>
              <a:buChar char="•"/>
            </a:pPr>
            <a:r>
              <a:rPr lang="en-US" sz="4821">
                <a:solidFill>
                  <a:srgbClr val="FFFFFF"/>
                </a:solidFill>
                <a:latin typeface="Mina"/>
                <a:ea typeface="Mina"/>
                <a:cs typeface="Mina"/>
                <a:sym typeface="Mina"/>
              </a:rPr>
              <a:t>Gérer le déséquilibre extrême entre transactions normales et frauduleuses.</a:t>
            </a:r>
          </a:p>
          <a:p>
            <a:pPr algn="l">
              <a:lnSpc>
                <a:spcPts val="5448"/>
              </a:lnSpc>
            </a:pPr>
          </a:p>
          <a:p>
            <a:pPr algn="l" marL="1040933" indent="-520467" lvl="1">
              <a:lnSpc>
                <a:spcPts val="5448"/>
              </a:lnSpc>
              <a:buFont typeface="Arial"/>
              <a:buChar char="•"/>
            </a:pPr>
            <a:r>
              <a:rPr lang="en-US" sz="4821">
                <a:solidFill>
                  <a:srgbClr val="FFFFFF"/>
                </a:solidFill>
                <a:latin typeface="Mina"/>
                <a:ea typeface="Mina"/>
                <a:cs typeface="Mina"/>
                <a:sym typeface="Mina"/>
              </a:rPr>
              <a:t>Permettre au modèle d’apprendre à reconnaître les fraudes malgré leur rareté.</a:t>
            </a:r>
          </a:p>
          <a:p>
            <a:pPr algn="l">
              <a:lnSpc>
                <a:spcPts val="5448"/>
              </a:lnSpc>
            </a:pPr>
          </a:p>
          <a:p>
            <a:pPr algn="l" marL="1040933" indent="-520467" lvl="1">
              <a:lnSpc>
                <a:spcPts val="5448"/>
              </a:lnSpc>
              <a:buFont typeface="Arial"/>
              <a:buChar char="•"/>
            </a:pPr>
            <a:r>
              <a:rPr lang="en-US" sz="4821">
                <a:solidFill>
                  <a:srgbClr val="FFFFFF"/>
                </a:solidFill>
                <a:latin typeface="Mina"/>
                <a:ea typeface="Mina"/>
                <a:cs typeface="Mina"/>
                <a:sym typeface="Mina"/>
              </a:rPr>
              <a:t>Éviter que le modèle n’apprenne à tout prédire comme « non frauduleux ».</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2445131"/>
            <a:ext cx="18288000" cy="8538253"/>
            <a:chOff x="0" y="0"/>
            <a:chExt cx="4816593" cy="2248758"/>
          </a:xfrm>
        </p:grpSpPr>
        <p:sp>
          <p:nvSpPr>
            <p:cNvPr name="Freeform 3" id="3"/>
            <p:cNvSpPr/>
            <p:nvPr/>
          </p:nvSpPr>
          <p:spPr>
            <a:xfrm flipH="false" flipV="false" rot="0">
              <a:off x="0" y="0"/>
              <a:ext cx="4816592" cy="2248758"/>
            </a:xfrm>
            <a:custGeom>
              <a:avLst/>
              <a:gdLst/>
              <a:ahLst/>
              <a:cxnLst/>
              <a:rect r="r" b="b" t="t" l="l"/>
              <a:pathLst>
                <a:path h="2248758" w="4816592">
                  <a:moveTo>
                    <a:pt x="24130" y="0"/>
                  </a:moveTo>
                  <a:lnTo>
                    <a:pt x="4792463" y="0"/>
                  </a:lnTo>
                  <a:cubicBezTo>
                    <a:pt x="4798862" y="0"/>
                    <a:pt x="4805000" y="2542"/>
                    <a:pt x="4809525" y="7068"/>
                  </a:cubicBezTo>
                  <a:cubicBezTo>
                    <a:pt x="4814050" y="11593"/>
                    <a:pt x="4816592" y="17730"/>
                    <a:pt x="4816592" y="24130"/>
                  </a:cubicBezTo>
                  <a:lnTo>
                    <a:pt x="4816592" y="2224628"/>
                  </a:lnTo>
                  <a:cubicBezTo>
                    <a:pt x="4816592" y="2237954"/>
                    <a:pt x="4805789" y="2248758"/>
                    <a:pt x="4792463" y="2248758"/>
                  </a:cubicBezTo>
                  <a:lnTo>
                    <a:pt x="24130" y="2248758"/>
                  </a:lnTo>
                  <a:cubicBezTo>
                    <a:pt x="10803" y="2248758"/>
                    <a:pt x="0" y="2237954"/>
                    <a:pt x="0" y="2224628"/>
                  </a:cubicBezTo>
                  <a:lnTo>
                    <a:pt x="0" y="24130"/>
                  </a:lnTo>
                  <a:cubicBezTo>
                    <a:pt x="0" y="10803"/>
                    <a:pt x="10803" y="0"/>
                    <a:pt x="24130" y="0"/>
                  </a:cubicBezTo>
                  <a:close/>
                </a:path>
              </a:pathLst>
            </a:custGeom>
            <a:gradFill rotWithShape="true">
              <a:gsLst>
                <a:gs pos="0">
                  <a:srgbClr val="0D21A5">
                    <a:alpha val="100000"/>
                  </a:srgbClr>
                </a:gs>
                <a:gs pos="33333">
                  <a:srgbClr val="0837B1">
                    <a:alpha val="100000"/>
                  </a:srgbClr>
                </a:gs>
                <a:gs pos="66667">
                  <a:srgbClr val="2E92CA">
                    <a:alpha val="100000"/>
                  </a:srgbClr>
                </a:gs>
                <a:gs pos="100000">
                  <a:srgbClr val="01AAF3">
                    <a:alpha val="100000"/>
                  </a:srgbClr>
                </a:gs>
              </a:gsLst>
              <a:lin ang="0"/>
            </a:gradFill>
            <a:ln cap="rnd">
              <a:noFill/>
              <a:prstDash val="solid"/>
              <a:round/>
            </a:ln>
          </p:spPr>
        </p:sp>
        <p:sp>
          <p:nvSpPr>
            <p:cNvPr name="TextBox 4" id="4"/>
            <p:cNvSpPr txBox="true"/>
            <p:nvPr/>
          </p:nvSpPr>
          <p:spPr>
            <a:xfrm>
              <a:off x="0" y="-57150"/>
              <a:ext cx="4816593" cy="2305908"/>
            </a:xfrm>
            <a:prstGeom prst="rect">
              <a:avLst/>
            </a:prstGeom>
          </p:spPr>
          <p:txBody>
            <a:bodyPr anchor="ctr" rtlCol="false" tIns="50800" lIns="50800" bIns="50800" rIns="50800"/>
            <a:lstStyle/>
            <a:p>
              <a:pPr algn="ctr" marL="0" indent="0" lvl="0">
                <a:lnSpc>
                  <a:spcPts val="3447"/>
                </a:lnSpc>
                <a:spcBef>
                  <a:spcPct val="0"/>
                </a:spcBef>
              </a:pPr>
            </a:p>
          </p:txBody>
        </p:sp>
      </p:grpSp>
      <p:sp>
        <p:nvSpPr>
          <p:cNvPr name="TextBox 5" id="5"/>
          <p:cNvSpPr txBox="true"/>
          <p:nvPr/>
        </p:nvSpPr>
        <p:spPr>
          <a:xfrm rot="0">
            <a:off x="2331162" y="692986"/>
            <a:ext cx="13625676" cy="700003"/>
          </a:xfrm>
          <a:prstGeom prst="rect">
            <a:avLst/>
          </a:prstGeom>
        </p:spPr>
        <p:txBody>
          <a:bodyPr anchor="t" rtlCol="false" tIns="0" lIns="0" bIns="0" rIns="0">
            <a:spAutoFit/>
          </a:bodyPr>
          <a:lstStyle/>
          <a:p>
            <a:pPr algn="l">
              <a:lnSpc>
                <a:spcPts val="5437"/>
              </a:lnSpc>
            </a:pPr>
            <a:r>
              <a:rPr lang="en-US" sz="4811">
                <a:solidFill>
                  <a:srgbClr val="12203A"/>
                </a:solidFill>
                <a:latin typeface="Archivo Black"/>
                <a:ea typeface="Archivo Black"/>
                <a:cs typeface="Archivo Black"/>
                <a:sym typeface="Archivo Black"/>
              </a:rPr>
              <a:t>III. Prétraitement et rééchantillonnage</a:t>
            </a:r>
          </a:p>
        </p:txBody>
      </p:sp>
      <p:sp>
        <p:nvSpPr>
          <p:cNvPr name="TextBox 6" id="6"/>
          <p:cNvSpPr txBox="true"/>
          <p:nvPr/>
        </p:nvSpPr>
        <p:spPr>
          <a:xfrm rot="0">
            <a:off x="2734464" y="1583346"/>
            <a:ext cx="13625676" cy="700003"/>
          </a:xfrm>
          <a:prstGeom prst="rect">
            <a:avLst/>
          </a:prstGeom>
        </p:spPr>
        <p:txBody>
          <a:bodyPr anchor="t" rtlCol="false" tIns="0" lIns="0" bIns="0" rIns="0">
            <a:spAutoFit/>
          </a:bodyPr>
          <a:lstStyle/>
          <a:p>
            <a:pPr algn="l" marL="1038899" indent="-519450" lvl="1">
              <a:lnSpc>
                <a:spcPts val="5437"/>
              </a:lnSpc>
              <a:buFont typeface="Arial"/>
              <a:buChar char="•"/>
            </a:pPr>
            <a:r>
              <a:rPr lang="en-US" sz="4811">
                <a:solidFill>
                  <a:srgbClr val="12203A"/>
                </a:solidFill>
                <a:latin typeface="Archivo Black"/>
                <a:ea typeface="Archivo Black"/>
                <a:cs typeface="Archivo Black"/>
                <a:sym typeface="Archivo Black"/>
              </a:rPr>
              <a:t>Rééchantillonage</a:t>
            </a:r>
          </a:p>
        </p:txBody>
      </p:sp>
      <p:sp>
        <p:nvSpPr>
          <p:cNvPr name="TextBox 7" id="7"/>
          <p:cNvSpPr txBox="true"/>
          <p:nvPr/>
        </p:nvSpPr>
        <p:spPr>
          <a:xfrm rot="0">
            <a:off x="201651" y="2464181"/>
            <a:ext cx="18086349" cy="8100917"/>
          </a:xfrm>
          <a:prstGeom prst="rect">
            <a:avLst/>
          </a:prstGeom>
        </p:spPr>
        <p:txBody>
          <a:bodyPr anchor="t" rtlCol="false" tIns="0" lIns="0" bIns="0" rIns="0">
            <a:spAutoFit/>
          </a:bodyPr>
          <a:lstStyle/>
          <a:p>
            <a:pPr algn="l">
              <a:lnSpc>
                <a:spcPts val="6013"/>
              </a:lnSpc>
            </a:pPr>
            <a:r>
              <a:rPr lang="en-US" sz="5321">
                <a:solidFill>
                  <a:srgbClr val="FFFFFF"/>
                </a:solidFill>
                <a:latin typeface="Archivo Black"/>
                <a:ea typeface="Archivo Black"/>
                <a:cs typeface="Archivo Black"/>
                <a:sym typeface="Archivo Black"/>
              </a:rPr>
              <a:t>Pourquoi SM</a:t>
            </a:r>
            <a:r>
              <a:rPr lang="en-US" sz="5321">
                <a:solidFill>
                  <a:srgbClr val="FFFFFF"/>
                </a:solidFill>
                <a:latin typeface="Archivo Black"/>
                <a:ea typeface="Archivo Black"/>
                <a:cs typeface="Archivo Black"/>
                <a:sym typeface="Archivo Black"/>
              </a:rPr>
              <a:t>OTE ?</a:t>
            </a:r>
          </a:p>
          <a:p>
            <a:pPr algn="l" marL="928363" indent="-464181" lvl="1">
              <a:lnSpc>
                <a:spcPts val="4858"/>
              </a:lnSpc>
              <a:buFont typeface="Arial"/>
              <a:buChar char="•"/>
            </a:pPr>
            <a:r>
              <a:rPr lang="en-US" sz="4299">
                <a:solidFill>
                  <a:srgbClr val="FFFFFF"/>
                </a:solidFill>
                <a:latin typeface="Mina"/>
                <a:ea typeface="Mina"/>
                <a:cs typeface="Mina"/>
                <a:sym typeface="Mina"/>
              </a:rPr>
              <a:t>SMOTE (Synthetic Minority Over-sampling Technique) génère de nouvelles instances synthétiques de la classe minoritaire (fraude).</a:t>
            </a:r>
          </a:p>
          <a:p>
            <a:pPr algn="l">
              <a:lnSpc>
                <a:spcPts val="4858"/>
              </a:lnSpc>
            </a:pPr>
          </a:p>
          <a:p>
            <a:pPr algn="l" marL="928363" indent="-464181" lvl="1">
              <a:lnSpc>
                <a:spcPts val="4858"/>
              </a:lnSpc>
              <a:buFont typeface="Arial"/>
              <a:buChar char="•"/>
            </a:pPr>
            <a:r>
              <a:rPr lang="en-US" sz="4299">
                <a:solidFill>
                  <a:srgbClr val="FFFFFF"/>
                </a:solidFill>
                <a:latin typeface="Mina"/>
                <a:ea typeface="Mina"/>
                <a:cs typeface="Mina"/>
                <a:sym typeface="Mina"/>
              </a:rPr>
              <a:t>Évite la simple duplication des exemples existants → meilleure généralisation.</a:t>
            </a:r>
          </a:p>
          <a:p>
            <a:pPr algn="l">
              <a:lnSpc>
                <a:spcPts val="4858"/>
              </a:lnSpc>
            </a:pPr>
          </a:p>
          <a:p>
            <a:pPr algn="l" marL="928363" indent="-464181" lvl="1">
              <a:lnSpc>
                <a:spcPts val="4858"/>
              </a:lnSpc>
              <a:buFont typeface="Arial"/>
              <a:buChar char="•"/>
            </a:pPr>
            <a:r>
              <a:rPr lang="en-US" sz="4299">
                <a:solidFill>
                  <a:srgbClr val="FFFFFF"/>
                </a:solidFill>
                <a:latin typeface="Mina"/>
                <a:ea typeface="Mina"/>
                <a:cs typeface="Mina"/>
                <a:sym typeface="Mina"/>
              </a:rPr>
              <a:t>Réduit le surapprentissage, surtout utile avec des modèles complexes.</a:t>
            </a:r>
          </a:p>
          <a:p>
            <a:pPr algn="l">
              <a:lnSpc>
                <a:spcPts val="4858"/>
              </a:lnSpc>
            </a:pPr>
          </a:p>
          <a:p>
            <a:pPr algn="l" marL="928363" indent="-464181" lvl="1">
              <a:lnSpc>
                <a:spcPts val="4858"/>
              </a:lnSpc>
              <a:buFont typeface="Arial"/>
              <a:buChar char="•"/>
            </a:pPr>
            <a:r>
              <a:rPr lang="en-US" sz="4299">
                <a:solidFill>
                  <a:srgbClr val="FFFFFF"/>
                </a:solidFill>
                <a:latin typeface="Mina"/>
                <a:ea typeface="Mina"/>
                <a:cs typeface="Mina"/>
                <a:sym typeface="Mina"/>
              </a:rPr>
              <a:t>Facilite l’entraînement de modèles plus sensibles aux fraudes sans trop impacter la précision globale.</a:t>
            </a:r>
          </a:p>
          <a:p>
            <a:pPr algn="l">
              <a:lnSpc>
                <a:spcPts val="485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DAGm0WtaJhk</dc:identifier>
  <dcterms:modified xsi:type="dcterms:W3CDTF">2011-08-01T06:04:30Z</dcterms:modified>
  <cp:revision>1</cp:revision>
  <dc:title>Black and Purple Gradient Modern Elegant Technology Keynote Presentation</dc:title>
</cp:coreProperties>
</file>