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6" r:id="rId1"/>
  </p:sldMasterIdLst>
  <p:notesMasterIdLst>
    <p:notesMasterId r:id="rId28"/>
  </p:notesMasterIdLst>
  <p:sldIdLst>
    <p:sldId id="256" r:id="rId2"/>
    <p:sldId id="257" r:id="rId3"/>
    <p:sldId id="300" r:id="rId4"/>
    <p:sldId id="262" r:id="rId5"/>
    <p:sldId id="301" r:id="rId6"/>
    <p:sldId id="263" r:id="rId7"/>
    <p:sldId id="302" r:id="rId8"/>
    <p:sldId id="266" r:id="rId9"/>
    <p:sldId id="303" r:id="rId10"/>
    <p:sldId id="304" r:id="rId11"/>
    <p:sldId id="305" r:id="rId12"/>
    <p:sldId id="306" r:id="rId13"/>
    <p:sldId id="272" r:id="rId14"/>
    <p:sldId id="308" r:id="rId15"/>
    <p:sldId id="309" r:id="rId16"/>
    <p:sldId id="277" r:id="rId17"/>
    <p:sldId id="310" r:id="rId18"/>
    <p:sldId id="311" r:id="rId19"/>
    <p:sldId id="312" r:id="rId20"/>
    <p:sldId id="313" r:id="rId21"/>
    <p:sldId id="314" r:id="rId22"/>
    <p:sldId id="294" r:id="rId23"/>
    <p:sldId id="315" r:id="rId24"/>
    <p:sldId id="316" r:id="rId25"/>
    <p:sldId id="317" r:id="rId26"/>
    <p:sldId id="31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snapToGrid="0">
      <p:cViewPr>
        <p:scale>
          <a:sx n="100" d="100"/>
          <a:sy n="100" d="100"/>
        </p:scale>
        <p:origin x="876"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8/5/2023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The number of transactions based on the type of address has been visualized interactively in the attached notebook. Using the slider will continuously indicate the changing trends in the different clusters of accounts as the number of transactions increases.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0318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66355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84163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42621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8/5/2023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3682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8/5/2023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91693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8/5/2023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5984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89094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A87A34-81AB-432B-8DAE-1953F412C126}" type="datetimeFigureOut">
              <a:rPr lang="en-US" smtClean="0"/>
              <a:t>8/5/2023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04280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8A87A34-81AB-432B-8DAE-1953F412C126}" type="datetimeFigureOut">
              <a:rPr lang="en-US" smtClean="0"/>
              <a:t>8/5/2023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2327794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73255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8A87A34-81AB-432B-8DAE-1953F412C126}" type="datetimeFigureOut">
              <a:rPr lang="en-US" smtClean="0"/>
              <a:t>8/5/2023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849142"/>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2241765"/>
          </a:xfrm>
        </p:spPr>
        <p:txBody>
          <a:bodyPr/>
          <a:lstStyle/>
          <a:p>
            <a:r>
              <a:rPr lang="en-US" dirty="0"/>
              <a:t>Bitcoin blockchain visualization </a:t>
            </a:r>
          </a:p>
        </p:txBody>
      </p:sp>
      <p:sp>
        <p:nvSpPr>
          <p:cNvPr id="3" name="Subtitle 2"/>
          <p:cNvSpPr>
            <a:spLocks noGrp="1"/>
          </p:cNvSpPr>
          <p:nvPr>
            <p:ph type="subTitle" idx="1"/>
          </p:nvPr>
        </p:nvSpPr>
        <p:spPr>
          <a:xfrm>
            <a:off x="1097280" y="3259755"/>
            <a:ext cx="9448800" cy="2487245"/>
          </a:xfrm>
        </p:spPr>
        <p:txBody>
          <a:bodyPr>
            <a:normAutofit/>
          </a:bodyPr>
          <a:lstStyle/>
          <a:p>
            <a:r>
              <a:rPr lang="en-US" sz="3200" dirty="0"/>
              <a:t> </a:t>
            </a:r>
          </a:p>
          <a:p>
            <a:r>
              <a:rPr lang="en-US" sz="3200" dirty="0"/>
              <a:t>Instructor : Ivan pustogarov</a:t>
            </a:r>
          </a:p>
          <a:p>
            <a:r>
              <a:rPr lang="en-US" sz="3200" dirty="0"/>
              <a:t>Course : </a:t>
            </a:r>
            <a:r>
              <a:rPr lang="en-IN" sz="3200" dirty="0"/>
              <a:t>Cybercrime Investigations</a:t>
            </a:r>
            <a:endParaRPr lang="en-US" sz="3200" dirty="0"/>
          </a:p>
          <a:p>
            <a:r>
              <a:rPr lang="en-US" sz="3200" dirty="0"/>
              <a:t>Date : 09/08/2023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225326"/>
          </a:xfrm>
        </p:spPr>
        <p:txBody>
          <a:bodyPr>
            <a:normAutofit/>
          </a:bodyPr>
          <a:lstStyle/>
          <a:p>
            <a:r>
              <a:rPr lang="en-US" sz="4000" b="1" dirty="0"/>
              <a:t>REVIEW OF LITERATURE (cont.) </a:t>
            </a:r>
          </a:p>
        </p:txBody>
      </p:sp>
      <p:sp>
        <p:nvSpPr>
          <p:cNvPr id="3" name="Content Placeholder 2"/>
          <p:cNvSpPr>
            <a:spLocks noGrp="1"/>
          </p:cNvSpPr>
          <p:nvPr>
            <p:ph idx="1"/>
          </p:nvPr>
        </p:nvSpPr>
        <p:spPr>
          <a:xfrm>
            <a:off x="1097280" y="1814945"/>
            <a:ext cx="10408920" cy="4567747"/>
          </a:xfrm>
        </p:spPr>
        <p:txBody>
          <a:bodyPr>
            <a:normAutofit/>
          </a:bodyPr>
          <a:lstStyle/>
          <a:p>
            <a:r>
              <a:rPr lang="en-US" sz="1800" dirty="0">
                <a:latin typeface="Eras Medium ITC" panose="020B0602030504020804" pitchFamily="34" charset="0"/>
              </a:rPr>
              <a:t>Bitcoin blockchain visualization is used to monitor transactions and market sentiment.</a:t>
            </a:r>
          </a:p>
          <a:p>
            <a:r>
              <a:rPr lang="en-US" sz="1800" dirty="0">
                <a:latin typeface="Eras Medium ITC" panose="020B0602030504020804" pitchFamily="34" charset="0"/>
              </a:rPr>
              <a:t>It enhances risk assessment, portfolio management, and liquidity analysis.</a:t>
            </a:r>
          </a:p>
          <a:p>
            <a:r>
              <a:rPr lang="en-US" sz="1800" dirty="0">
                <a:latin typeface="Eras Medium ITC" panose="020B0602030504020804" pitchFamily="34" charset="0"/>
              </a:rPr>
              <a:t>Supply chain management in Bitcoin benefits from transparency and traceability.</a:t>
            </a:r>
          </a:p>
          <a:p>
            <a:r>
              <a:rPr lang="en-US" sz="1800" dirty="0">
                <a:latin typeface="Eras Medium ITC" panose="020B0602030504020804" pitchFamily="34" charset="0"/>
              </a:rPr>
              <a:t>Visualization aids in tracking product authenticity and reducing counterfeiting risks.</a:t>
            </a:r>
          </a:p>
          <a:p>
            <a:r>
              <a:rPr lang="en-US" sz="1800" dirty="0">
                <a:latin typeface="Eras Medium ITC" panose="020B0602030504020804" pitchFamily="34" charset="0"/>
              </a:rPr>
              <a:t>Healthcare leverages blockchain visualization for secure medical records and clinical trials.</a:t>
            </a:r>
          </a:p>
          <a:p>
            <a:r>
              <a:rPr lang="en-US" sz="1800" dirty="0">
                <a:latin typeface="Eras Medium ITC" panose="020B0602030504020804" pitchFamily="34" charset="0"/>
              </a:rPr>
              <a:t>Blockchain visualization tools help researchers, regulatory bodies, and participants access and verify clinical trial data.</a:t>
            </a:r>
            <a:endParaRPr lang="en-US" sz="1800" i="1" dirty="0">
              <a:latin typeface="Eras Medium ITC" panose="020B0602030504020804" pitchFamily="34" charset="0"/>
            </a:endParaRPr>
          </a:p>
          <a:p>
            <a:r>
              <a:rPr lang="en-US" sz="1800" dirty="0">
                <a:latin typeface="Eras Medium ITC" panose="020B0602030504020804" pitchFamily="34" charset="0"/>
              </a:rPr>
              <a:t>Blockchain visualization enhances transparency in governmental processes.</a:t>
            </a:r>
          </a:p>
          <a:p>
            <a:r>
              <a:rPr lang="en-US" sz="1800" dirty="0">
                <a:latin typeface="Eras Medium ITC" panose="020B0602030504020804" pitchFamily="34" charset="0"/>
              </a:rPr>
              <a:t>Citizens can see how tax dollars are spent and hold officials accountable.</a:t>
            </a:r>
          </a:p>
          <a:p>
            <a:endParaRPr lang="en-US" sz="1800" dirty="0">
              <a:latin typeface="Eras Medium ITC" panose="020B0602030504020804" pitchFamily="34" charset="0"/>
            </a:endParaRPr>
          </a:p>
        </p:txBody>
      </p:sp>
    </p:spTree>
    <p:extLst>
      <p:ext uri="{BB962C8B-B14F-4D97-AF65-F5344CB8AC3E}">
        <p14:creationId xmlns:p14="http://schemas.microsoft.com/office/powerpoint/2010/main" val="1238439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225326"/>
          </a:xfrm>
        </p:spPr>
        <p:txBody>
          <a:bodyPr>
            <a:normAutofit/>
          </a:bodyPr>
          <a:lstStyle/>
          <a:p>
            <a:r>
              <a:rPr lang="en-US" sz="4000" b="1" dirty="0"/>
              <a:t>REVIEW OF LITERATURE (cont.) </a:t>
            </a:r>
          </a:p>
        </p:txBody>
      </p:sp>
      <p:sp>
        <p:nvSpPr>
          <p:cNvPr id="3" name="Content Placeholder 2"/>
          <p:cNvSpPr>
            <a:spLocks noGrp="1"/>
          </p:cNvSpPr>
          <p:nvPr>
            <p:ph idx="1"/>
          </p:nvPr>
        </p:nvSpPr>
        <p:spPr>
          <a:xfrm>
            <a:off x="1097280" y="1814945"/>
            <a:ext cx="10408920" cy="4567747"/>
          </a:xfrm>
        </p:spPr>
        <p:txBody>
          <a:bodyPr>
            <a:normAutofit/>
          </a:bodyPr>
          <a:lstStyle/>
          <a:p>
            <a:r>
              <a:rPr lang="en-US" sz="1800" dirty="0">
                <a:latin typeface="Eras Medium ITC" panose="020B0602030504020804" pitchFamily="34" charset="0"/>
              </a:rPr>
              <a:t>Matrix-based representations, like adjacency matrices, are used for dense blockchain networks.</a:t>
            </a:r>
          </a:p>
          <a:p>
            <a:r>
              <a:rPr lang="en-US" sz="1800" dirty="0">
                <a:latin typeface="Eras Medium ITC" panose="020B0602030504020804" pitchFamily="34" charset="0"/>
              </a:rPr>
              <a:t>Challenges in visualization include handling large datasets and ensuring real-time updates.</a:t>
            </a:r>
          </a:p>
          <a:p>
            <a:r>
              <a:rPr lang="en-US" sz="1800" dirty="0">
                <a:latin typeface="Eras Medium ITC" panose="020B0602030504020804" pitchFamily="34" charset="0"/>
              </a:rPr>
              <a:t>Privacy concerns arise due to the public nature of the Bitcoin blockchain.</a:t>
            </a:r>
          </a:p>
          <a:p>
            <a:r>
              <a:rPr lang="en-US" sz="1800" dirty="0">
                <a:latin typeface="Eras Medium ITC" panose="020B0602030504020804" pitchFamily="34" charset="0"/>
              </a:rPr>
              <a:t>Misuse of Bitcoin involves potential illegal activities and scams.</a:t>
            </a:r>
          </a:p>
          <a:p>
            <a:r>
              <a:rPr lang="en-US" sz="1800" dirty="0">
                <a:latin typeface="Eras Medium ITC" panose="020B0602030504020804" pitchFamily="34" charset="0"/>
              </a:rPr>
              <a:t>Scalability is a significant concern in the evolution of the Bitcoin blockchain.</a:t>
            </a:r>
          </a:p>
          <a:p>
            <a:r>
              <a:rPr lang="en-US" sz="1800" dirty="0">
                <a:latin typeface="Eras Medium ITC" panose="020B0602030504020804" pitchFamily="34" charset="0"/>
              </a:rPr>
              <a:t>Increasing data volumes cause transaction backlogs and delayed confirmation times.</a:t>
            </a:r>
          </a:p>
          <a:p>
            <a:r>
              <a:rPr lang="en-US" sz="1800" dirty="0">
                <a:latin typeface="Eras Medium ITC" panose="020B0602030504020804" pitchFamily="34" charset="0"/>
              </a:rPr>
              <a:t>Proposed solutions include increasing block size and implementing second-layer networks like Lightning Network.</a:t>
            </a:r>
          </a:p>
          <a:p>
            <a:r>
              <a:rPr lang="en-US" sz="1800" dirty="0">
                <a:latin typeface="Eras Medium ITC" panose="020B0602030504020804" pitchFamily="34" charset="0"/>
              </a:rPr>
              <a:t>Blockchain visualization in finance tracks fund flow and market trends.</a:t>
            </a:r>
          </a:p>
          <a:p>
            <a:r>
              <a:rPr lang="en-US" sz="1800" dirty="0">
                <a:latin typeface="Eras Medium ITC" panose="020B0602030504020804" pitchFamily="34" charset="0"/>
              </a:rPr>
              <a:t>It aids in risk assessment, portfolio management, and detecting abnormal market behaviors.</a:t>
            </a:r>
          </a:p>
          <a:p>
            <a:r>
              <a:rPr lang="en-US" sz="1800" dirty="0">
                <a:latin typeface="Eras Medium ITC" panose="020B0602030504020804" pitchFamily="34" charset="0"/>
              </a:rPr>
              <a:t>Supply chain management benefits from blockchain's transparency and traceability.</a:t>
            </a:r>
          </a:p>
          <a:p>
            <a:endParaRPr lang="en-US" sz="1800" dirty="0">
              <a:latin typeface="Eras Medium ITC" panose="020B0602030504020804" pitchFamily="34" charset="0"/>
            </a:endParaRPr>
          </a:p>
        </p:txBody>
      </p:sp>
    </p:spTree>
    <p:extLst>
      <p:ext uri="{BB962C8B-B14F-4D97-AF65-F5344CB8AC3E}">
        <p14:creationId xmlns:p14="http://schemas.microsoft.com/office/powerpoint/2010/main" val="3955597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225326"/>
          </a:xfrm>
        </p:spPr>
        <p:txBody>
          <a:bodyPr>
            <a:normAutofit/>
          </a:bodyPr>
          <a:lstStyle/>
          <a:p>
            <a:r>
              <a:rPr lang="en-US" sz="4000" b="1" dirty="0"/>
              <a:t>REVIEW OF LITERATURE (cont.) </a:t>
            </a:r>
          </a:p>
        </p:txBody>
      </p:sp>
      <p:sp>
        <p:nvSpPr>
          <p:cNvPr id="3" name="Content Placeholder 2"/>
          <p:cNvSpPr>
            <a:spLocks noGrp="1"/>
          </p:cNvSpPr>
          <p:nvPr>
            <p:ph idx="1"/>
          </p:nvPr>
        </p:nvSpPr>
        <p:spPr>
          <a:xfrm>
            <a:off x="1097280" y="1814945"/>
            <a:ext cx="10408920" cy="4567747"/>
          </a:xfrm>
        </p:spPr>
        <p:txBody>
          <a:bodyPr>
            <a:normAutofit/>
          </a:bodyPr>
          <a:lstStyle/>
          <a:p>
            <a:r>
              <a:rPr lang="en-US" sz="1800" dirty="0">
                <a:latin typeface="Eras Medium ITC" panose="020B0602030504020804" pitchFamily="34" charset="0"/>
              </a:rPr>
              <a:t>Visualization tools help monitor product authenticity and reduce counterfeiting risks.</a:t>
            </a:r>
          </a:p>
          <a:p>
            <a:r>
              <a:rPr lang="en-US" sz="1800" dirty="0">
                <a:latin typeface="Eras Medium ITC" panose="020B0602030504020804" pitchFamily="34" charset="0"/>
              </a:rPr>
              <a:t>Healthcare uses blockchain visualization for secure medical records and clinical trials monitoring.</a:t>
            </a:r>
          </a:p>
          <a:p>
            <a:r>
              <a:rPr lang="en-US" sz="1800" dirty="0">
                <a:latin typeface="Eras Medium ITC" panose="020B0602030504020804" pitchFamily="34" charset="0"/>
              </a:rPr>
              <a:t>Blockchain visualization enhances transparency in governmental processes.</a:t>
            </a:r>
          </a:p>
          <a:p>
            <a:r>
              <a:rPr lang="en-US" sz="1800" dirty="0">
                <a:latin typeface="Eras Medium ITC" panose="020B0602030504020804" pitchFamily="34" charset="0"/>
              </a:rPr>
              <a:t>Force-directed layouts simulate physical forces for balanced network representation.</a:t>
            </a:r>
          </a:p>
          <a:p>
            <a:r>
              <a:rPr lang="en-US" sz="1800" dirty="0">
                <a:latin typeface="Eras Medium ITC" panose="020B0602030504020804" pitchFamily="34" charset="0"/>
              </a:rPr>
              <a:t>Hierarchical layouts display nested relationships within the blockchain network.</a:t>
            </a:r>
          </a:p>
          <a:p>
            <a:r>
              <a:rPr lang="en-US" sz="1800" dirty="0">
                <a:latin typeface="Eras Medium ITC" panose="020B0602030504020804" pitchFamily="34" charset="0"/>
              </a:rPr>
              <a:t>Matrix-based representations like adjacency matrices are used for dense blockchain networks.</a:t>
            </a:r>
          </a:p>
          <a:p>
            <a:r>
              <a:rPr lang="en-US" sz="1800" dirty="0">
                <a:latin typeface="Eras Medium ITC" panose="020B0602030504020804" pitchFamily="34" charset="0"/>
              </a:rPr>
              <a:t>Visualization tools are vital for handling large datasets and ensuring real-time updates.</a:t>
            </a:r>
          </a:p>
          <a:p>
            <a:r>
              <a:rPr lang="en-US" sz="1800" dirty="0">
                <a:latin typeface="Eras Medium ITC" panose="020B0602030504020804" pitchFamily="34" charset="0"/>
              </a:rPr>
              <a:t>Privacy concerns arise due to the public nature of the Bitcoin blockchain.</a:t>
            </a:r>
          </a:p>
          <a:p>
            <a:r>
              <a:rPr lang="en-US" sz="1800" dirty="0">
                <a:latin typeface="Eras Medium ITC" panose="020B0602030504020804" pitchFamily="34" charset="0"/>
              </a:rPr>
              <a:t>Misuse of Bitcoin involves potential illegal activities and scams.</a:t>
            </a:r>
          </a:p>
          <a:p>
            <a:r>
              <a:rPr lang="en-US" sz="1800" dirty="0">
                <a:latin typeface="Eras Medium ITC" panose="020B0602030504020804" pitchFamily="34" charset="0"/>
              </a:rPr>
              <a:t>Scalability is a significant concern in the evolution of the Bitcoin blockchain. Increasing data volumes cause transaction backlogs and delayed confirmation times.</a:t>
            </a:r>
          </a:p>
          <a:p>
            <a:endParaRPr lang="en-US" sz="1800" dirty="0">
              <a:latin typeface="Eras Medium ITC" panose="020B0602030504020804" pitchFamily="34" charset="0"/>
            </a:endParaRPr>
          </a:p>
        </p:txBody>
      </p:sp>
    </p:spTree>
    <p:extLst>
      <p:ext uri="{BB962C8B-B14F-4D97-AF65-F5344CB8AC3E}">
        <p14:creationId xmlns:p14="http://schemas.microsoft.com/office/powerpoint/2010/main" val="60380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What is the Difference Between Blockchain And Bitcoin? | Bernard Mar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1"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225326"/>
          </a:xfrm>
        </p:spPr>
        <p:txBody>
          <a:bodyPr>
            <a:normAutofit/>
          </a:bodyPr>
          <a:lstStyle/>
          <a:p>
            <a:r>
              <a:rPr lang="en-US" sz="4000" b="1" dirty="0"/>
              <a:t>APPLICATION OF BITCOIN BLOCKCHAIN – Finance </a:t>
            </a:r>
          </a:p>
        </p:txBody>
      </p:sp>
      <p:sp>
        <p:nvSpPr>
          <p:cNvPr id="3" name="Content Placeholder 2"/>
          <p:cNvSpPr>
            <a:spLocks noGrp="1"/>
          </p:cNvSpPr>
          <p:nvPr>
            <p:ph idx="1"/>
          </p:nvPr>
        </p:nvSpPr>
        <p:spPr>
          <a:xfrm>
            <a:off x="1097280" y="1814945"/>
            <a:ext cx="10408920" cy="4567747"/>
          </a:xfrm>
        </p:spPr>
        <p:txBody>
          <a:bodyPr>
            <a:normAutofit lnSpcReduction="10000"/>
          </a:bodyPr>
          <a:lstStyle/>
          <a:p>
            <a:pPr>
              <a:spcBef>
                <a:spcPts val="0"/>
              </a:spcBef>
              <a:buFont typeface="Arial" panose="020B0604020202020204" pitchFamily="34" charset="0"/>
              <a:buChar char="•"/>
            </a:pPr>
            <a:r>
              <a:rPr lang="en-US" sz="1800" b="1" dirty="0">
                <a:latin typeface="Eras Medium ITC" panose="020B0602030504020804" pitchFamily="34" charset="0"/>
              </a:rPr>
              <a:t> Transparency and Traceability</a:t>
            </a:r>
            <a:r>
              <a:rPr lang="en-US" sz="1800" dirty="0">
                <a:latin typeface="Eras Medium ITC" panose="020B0602030504020804" pitchFamily="34" charset="0"/>
              </a:rPr>
              <a:t>: Bitcoin's blockchain visualization provides financial institutions with real-time access to transparent and immutable transaction data. This allows for enhanced traceability of funds, enabling auditors and regulators to monitor financial activities more efficiently.</a:t>
            </a:r>
          </a:p>
          <a:p>
            <a:pPr>
              <a:spcBef>
                <a:spcPts val="0"/>
              </a:spcBef>
              <a:buFont typeface="Arial" panose="020B0604020202020204" pitchFamily="34" charset="0"/>
              <a:buChar char="•"/>
            </a:pPr>
            <a:endParaRPr lang="en-US" sz="1800" dirty="0">
              <a:latin typeface="Eras Medium ITC" panose="020B0602030504020804" pitchFamily="34" charset="0"/>
            </a:endParaRPr>
          </a:p>
          <a:p>
            <a:pPr>
              <a:spcBef>
                <a:spcPts val="0"/>
              </a:spcBef>
              <a:buFont typeface="Arial" panose="020B0604020202020204" pitchFamily="34" charset="0"/>
              <a:buChar char="•"/>
            </a:pPr>
            <a:r>
              <a:rPr lang="en-US" sz="1800" b="1" dirty="0">
                <a:latin typeface="Eras Medium ITC" panose="020B0602030504020804" pitchFamily="34" charset="0"/>
              </a:rPr>
              <a:t> Fraud Detection and Prevention</a:t>
            </a:r>
            <a:r>
              <a:rPr lang="en-US" sz="1800" dirty="0">
                <a:latin typeface="Eras Medium ITC" panose="020B0602030504020804" pitchFamily="34" charset="0"/>
              </a:rPr>
              <a:t>: The visualization of the Bitcoin blockchain aids in identifying patterns and anomalies that may indicate fraudulent activities. </a:t>
            </a:r>
          </a:p>
          <a:p>
            <a:pPr>
              <a:spcBef>
                <a:spcPts val="0"/>
              </a:spcBef>
              <a:buFont typeface="Arial" panose="020B0604020202020204" pitchFamily="34" charset="0"/>
              <a:buChar char="•"/>
            </a:pPr>
            <a:endParaRPr lang="en-US" sz="1800" dirty="0">
              <a:latin typeface="Eras Medium ITC" panose="020B0602030504020804" pitchFamily="34" charset="0"/>
            </a:endParaRPr>
          </a:p>
          <a:p>
            <a:pPr>
              <a:spcBef>
                <a:spcPts val="0"/>
              </a:spcBef>
              <a:buFont typeface="Arial" panose="020B0604020202020204" pitchFamily="34" charset="0"/>
              <a:buChar char="•"/>
            </a:pPr>
            <a:r>
              <a:rPr lang="en-US" sz="1800" b="1" dirty="0">
                <a:latin typeface="Eras Medium ITC" panose="020B0602030504020804" pitchFamily="34" charset="0"/>
              </a:rPr>
              <a:t> Market Analysis and Risk Assessment</a:t>
            </a:r>
            <a:r>
              <a:rPr lang="en-US" sz="1800" dirty="0">
                <a:latin typeface="Eras Medium ITC" panose="020B0602030504020804" pitchFamily="34" charset="0"/>
              </a:rPr>
              <a:t>: By analyzing the blockchain data, financial analysts can gain valuable insights into market trends, liquidity, and trading patterns</a:t>
            </a:r>
          </a:p>
          <a:p>
            <a:pPr>
              <a:spcBef>
                <a:spcPts val="0"/>
              </a:spcBef>
              <a:buFont typeface="Arial" panose="020B0604020202020204" pitchFamily="34" charset="0"/>
              <a:buChar char="•"/>
            </a:pPr>
            <a:endParaRPr lang="en-US" sz="1800" dirty="0">
              <a:latin typeface="Eras Medium ITC" panose="020B0602030504020804" pitchFamily="34" charset="0"/>
            </a:endParaRPr>
          </a:p>
          <a:p>
            <a:pPr>
              <a:spcBef>
                <a:spcPts val="0"/>
              </a:spcBef>
              <a:buFont typeface="Arial" panose="020B0604020202020204" pitchFamily="34" charset="0"/>
              <a:buChar char="•"/>
            </a:pPr>
            <a:r>
              <a:rPr lang="en-US" sz="1800" b="1" dirty="0">
                <a:latin typeface="Eras Medium ITC" panose="020B0602030504020804" pitchFamily="34" charset="0"/>
              </a:rPr>
              <a:t> Customer Behavior Analysis</a:t>
            </a:r>
            <a:r>
              <a:rPr lang="en-US" sz="1800" dirty="0">
                <a:latin typeface="Eras Medium ITC" panose="020B0602030504020804" pitchFamily="34" charset="0"/>
              </a:rPr>
              <a:t>: Blockchain visualization allows financial institutions to analyze customer behavior and preferences concerning cryptocurrency transactions. This knowledge can be used to tailor personalized services to better serve their clientele.</a:t>
            </a:r>
          </a:p>
          <a:p>
            <a:pPr>
              <a:spcBef>
                <a:spcPts val="0"/>
              </a:spcBef>
              <a:buFont typeface="Arial" panose="020B0604020202020204" pitchFamily="34" charset="0"/>
              <a:buChar char="•"/>
            </a:pPr>
            <a:endParaRPr lang="en-US" sz="1800" dirty="0">
              <a:latin typeface="Eras Medium ITC" panose="020B0602030504020804" pitchFamily="34" charset="0"/>
            </a:endParaRPr>
          </a:p>
          <a:p>
            <a:pPr>
              <a:spcBef>
                <a:spcPts val="0"/>
              </a:spcBef>
              <a:buFont typeface="Arial" panose="020B0604020202020204" pitchFamily="34" charset="0"/>
              <a:buChar char="•"/>
            </a:pPr>
            <a:r>
              <a:rPr lang="en-US" sz="1800" b="1" dirty="0">
                <a:latin typeface="Eras Medium ITC" panose="020B0602030504020804" pitchFamily="34" charset="0"/>
              </a:rPr>
              <a:t> Transaction Speed and Cost Analysis</a:t>
            </a:r>
            <a:r>
              <a:rPr lang="en-US" sz="1800" dirty="0">
                <a:latin typeface="Eras Medium ITC" panose="020B0602030504020804" pitchFamily="34" charset="0"/>
              </a:rPr>
              <a:t>: The ability to visualize the Bitcoin blockchain facilitates an understanding of transaction speed and associated costs. </a:t>
            </a:r>
          </a:p>
          <a:p>
            <a:pPr>
              <a:spcBef>
                <a:spcPts val="0"/>
              </a:spcBef>
              <a:buFont typeface="Arial" panose="020B0604020202020204" pitchFamily="34" charset="0"/>
              <a:buChar char="•"/>
            </a:pPr>
            <a:endParaRPr lang="en-US" sz="1800" dirty="0">
              <a:latin typeface="Eras Medium ITC" panose="020B0602030504020804" pitchFamily="34" charset="0"/>
            </a:endParaRPr>
          </a:p>
          <a:p>
            <a:pPr>
              <a:spcBef>
                <a:spcPts val="0"/>
              </a:spcBef>
              <a:buFont typeface="Arial" panose="020B0604020202020204" pitchFamily="34" charset="0"/>
              <a:buChar char="•"/>
            </a:pPr>
            <a:r>
              <a:rPr lang="en-US" sz="1800" b="1" dirty="0">
                <a:latin typeface="Eras Medium ITC" panose="020B0602030504020804" pitchFamily="34" charset="0"/>
              </a:rPr>
              <a:t> Portfolio Management and Asset Tracking</a:t>
            </a:r>
            <a:r>
              <a:rPr lang="en-US" sz="1800" dirty="0">
                <a:latin typeface="Eras Medium ITC" panose="020B0602030504020804" pitchFamily="34" charset="0"/>
              </a:rPr>
              <a:t>: Financial professionals can use blockchain visualization tools to monitor the movement of assets across various blockchain networks. </a:t>
            </a:r>
          </a:p>
          <a:p>
            <a:pPr>
              <a:spcBef>
                <a:spcPts val="0"/>
              </a:spcBef>
            </a:pPr>
            <a:endParaRPr lang="en-US" sz="1800" dirty="0">
              <a:latin typeface="Eras Medium ITC" panose="020B0602030504020804" pitchFamily="34" charset="0"/>
            </a:endParaRPr>
          </a:p>
        </p:txBody>
      </p:sp>
    </p:spTree>
    <p:extLst>
      <p:ext uri="{BB962C8B-B14F-4D97-AF65-F5344CB8AC3E}">
        <p14:creationId xmlns:p14="http://schemas.microsoft.com/office/powerpoint/2010/main" val="2476672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225326"/>
          </a:xfrm>
        </p:spPr>
        <p:txBody>
          <a:bodyPr>
            <a:normAutofit/>
          </a:bodyPr>
          <a:lstStyle/>
          <a:p>
            <a:r>
              <a:rPr lang="en-US" sz="4000" b="1" dirty="0"/>
              <a:t>APPLICATION OF BITCOIN BLOCKCHAIN – HEALTHCARE </a:t>
            </a:r>
          </a:p>
        </p:txBody>
      </p:sp>
      <p:sp>
        <p:nvSpPr>
          <p:cNvPr id="3" name="Content Placeholder 2"/>
          <p:cNvSpPr>
            <a:spLocks noGrp="1"/>
          </p:cNvSpPr>
          <p:nvPr>
            <p:ph idx="1"/>
          </p:nvPr>
        </p:nvSpPr>
        <p:spPr>
          <a:xfrm>
            <a:off x="1097280" y="1814945"/>
            <a:ext cx="10408920" cy="4567747"/>
          </a:xfrm>
        </p:spPr>
        <p:txBody>
          <a:bodyPr>
            <a:normAutofit/>
          </a:bodyPr>
          <a:lstStyle/>
          <a:p>
            <a:pPr>
              <a:spcBef>
                <a:spcPts val="0"/>
              </a:spcBef>
              <a:buFont typeface="Arial" panose="020B0604020202020204" pitchFamily="34" charset="0"/>
              <a:buChar char="•"/>
            </a:pPr>
            <a:r>
              <a:rPr lang="en-US" sz="1800" b="1" dirty="0">
                <a:latin typeface="Eras Medium ITC" panose="020B0602030504020804" pitchFamily="34" charset="0"/>
              </a:rPr>
              <a:t> Enhanced Transparency: </a:t>
            </a:r>
            <a:r>
              <a:rPr lang="en-US" sz="1800" dirty="0">
                <a:latin typeface="Eras Medium ITC" panose="020B0602030504020804" pitchFamily="34" charset="0"/>
              </a:rPr>
              <a:t>The application of Bitcoin blockchain visualization in healthcare allows for increased transparency in medical data management. Each medical transaction or record is documented as a block on the blockchain, providing a comprehensive and tamper-resistant history of patient information, treatments, and diagnoses.</a:t>
            </a:r>
            <a:r>
              <a:rPr lang="en-US" sz="1800" b="1" dirty="0">
                <a:latin typeface="Eras Medium ITC" panose="020B0602030504020804" pitchFamily="34" charset="0"/>
              </a:rPr>
              <a:t> </a:t>
            </a:r>
          </a:p>
          <a:p>
            <a:pPr>
              <a:spcBef>
                <a:spcPts val="0"/>
              </a:spcBef>
            </a:pPr>
            <a:endParaRPr lang="en-US" sz="1800" b="1" dirty="0">
              <a:latin typeface="Eras Medium ITC" panose="020B0602030504020804" pitchFamily="34" charset="0"/>
            </a:endParaRPr>
          </a:p>
          <a:p>
            <a:pPr>
              <a:spcBef>
                <a:spcPts val="0"/>
              </a:spcBef>
              <a:buFont typeface="Arial" panose="020B0604020202020204" pitchFamily="34" charset="0"/>
              <a:buChar char="•"/>
            </a:pPr>
            <a:r>
              <a:rPr lang="en-US" sz="1800" b="1" dirty="0">
                <a:latin typeface="Eras Medium ITC" panose="020B0602030504020804" pitchFamily="34" charset="0"/>
              </a:rPr>
              <a:t> Improved Data Security</a:t>
            </a:r>
            <a:r>
              <a:rPr lang="en-US" sz="1800" dirty="0">
                <a:latin typeface="Eras Medium ITC" panose="020B0602030504020804" pitchFamily="34" charset="0"/>
              </a:rPr>
              <a:t>: Blockchain's decentralized nature ensures that medical data is securely stored and encrypted. With cryptographic techniques, patient data is protected from unauthorized access, reducing the risk of data breaches and identity theft. </a:t>
            </a:r>
          </a:p>
        </p:txBody>
      </p:sp>
    </p:spTree>
    <p:extLst>
      <p:ext uri="{BB962C8B-B14F-4D97-AF65-F5344CB8AC3E}">
        <p14:creationId xmlns:p14="http://schemas.microsoft.com/office/powerpoint/2010/main" val="3701920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ustainability | Free Full-Text | Using Visualization to Build Transparency  in a Healthcare Blockchain Applic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225326"/>
          </a:xfrm>
        </p:spPr>
        <p:txBody>
          <a:bodyPr>
            <a:normAutofit/>
          </a:bodyPr>
          <a:lstStyle/>
          <a:p>
            <a:r>
              <a:rPr lang="en-US" sz="4000" b="1" dirty="0"/>
              <a:t>APPLICATION OF BITCOIN BLOCKCHAIN – SUPPLY CHAIN MANAGEMENT </a:t>
            </a:r>
          </a:p>
        </p:txBody>
      </p:sp>
      <p:sp>
        <p:nvSpPr>
          <p:cNvPr id="3" name="Content Placeholder 2"/>
          <p:cNvSpPr>
            <a:spLocks noGrp="1"/>
          </p:cNvSpPr>
          <p:nvPr>
            <p:ph idx="1"/>
          </p:nvPr>
        </p:nvSpPr>
        <p:spPr>
          <a:xfrm>
            <a:off x="1097280" y="1814945"/>
            <a:ext cx="10408920" cy="4567747"/>
          </a:xfrm>
        </p:spPr>
        <p:txBody>
          <a:bodyPr>
            <a:normAutofit lnSpcReduction="10000"/>
          </a:bodyPr>
          <a:lstStyle/>
          <a:p>
            <a:pPr>
              <a:spcBef>
                <a:spcPts val="0"/>
              </a:spcBef>
              <a:buFont typeface="Arial" panose="020B0604020202020204" pitchFamily="34" charset="0"/>
              <a:buChar char="•"/>
            </a:pPr>
            <a:r>
              <a:rPr lang="en-US" sz="1800" b="1" dirty="0">
                <a:latin typeface="Eras Medium ITC" panose="020B0602030504020804" pitchFamily="34" charset="0"/>
              </a:rPr>
              <a:t> Improved Traceability</a:t>
            </a:r>
            <a:r>
              <a:rPr lang="en-US" sz="1800" dirty="0">
                <a:latin typeface="Eras Medium ITC" panose="020B0602030504020804" pitchFamily="34" charset="0"/>
              </a:rPr>
              <a:t>: With blockchain visualization, supply chain managers can trace the origin of raw materials and components used in the production process. This feature is particularly crucial in industries with strict compliance requirements or those dealing with sensitive products, such as pharmaceuticals or luxury goods. </a:t>
            </a:r>
          </a:p>
          <a:p>
            <a:pPr>
              <a:spcBef>
                <a:spcPts val="0"/>
              </a:spcBef>
              <a:buFont typeface="Arial" panose="020B0604020202020204" pitchFamily="34" charset="0"/>
              <a:buChar char="•"/>
            </a:pPr>
            <a:endParaRPr lang="en-US" sz="1800" dirty="0">
              <a:latin typeface="Eras Medium ITC" panose="020B0602030504020804" pitchFamily="34" charset="0"/>
            </a:endParaRPr>
          </a:p>
          <a:p>
            <a:pPr>
              <a:spcBef>
                <a:spcPts val="0"/>
              </a:spcBef>
              <a:buFont typeface="Arial" panose="020B0604020202020204" pitchFamily="34" charset="0"/>
              <a:buChar char="•"/>
            </a:pPr>
            <a:r>
              <a:rPr lang="en-US" sz="1800" b="1" dirty="0">
                <a:latin typeface="Eras Medium ITC" panose="020B0602030504020804" pitchFamily="34" charset="0"/>
              </a:rPr>
              <a:t> Efficient Inventory Management</a:t>
            </a:r>
            <a:r>
              <a:rPr lang="en-US" sz="1800" dirty="0">
                <a:latin typeface="Eras Medium ITC" panose="020B0602030504020804" pitchFamily="34" charset="0"/>
              </a:rPr>
              <a:t>: Bitcoin blockchain visualization can optimize inventory management by providing real-time data on the movement of goods. This allows supply chain managers to accurately track stock levels, anticipate demand fluctuations, and make data-driven decisions to avoid stock outs or excess inventory.</a:t>
            </a:r>
          </a:p>
          <a:p>
            <a:pPr>
              <a:spcBef>
                <a:spcPts val="0"/>
              </a:spcBef>
              <a:buFont typeface="Arial" panose="020B0604020202020204" pitchFamily="34" charset="0"/>
              <a:buChar char="•"/>
            </a:pPr>
            <a:endParaRPr lang="en-US" sz="1800" dirty="0">
              <a:latin typeface="Eras Medium ITC" panose="020B0602030504020804" pitchFamily="34" charset="0"/>
            </a:endParaRPr>
          </a:p>
          <a:p>
            <a:pPr>
              <a:spcBef>
                <a:spcPts val="0"/>
              </a:spcBef>
              <a:buFont typeface="Arial" panose="020B0604020202020204" pitchFamily="34" charset="0"/>
              <a:buChar char="•"/>
            </a:pPr>
            <a:r>
              <a:rPr lang="en-US" sz="1800" b="1" dirty="0">
                <a:latin typeface="Eras Medium ITC" panose="020B0602030504020804" pitchFamily="34" charset="0"/>
              </a:rPr>
              <a:t> Supply Chain Auditing and Compliance</a:t>
            </a:r>
            <a:r>
              <a:rPr lang="en-US" sz="1800" dirty="0">
                <a:latin typeface="Eras Medium ITC" panose="020B0602030504020804" pitchFamily="34" charset="0"/>
              </a:rPr>
              <a:t>: The immutable nature of blockchain records enables easy auditing of the supply chain. Regulatory compliance and quality assurance audits become more straightforward as all transactional data is securely recorded on the blockchain which streamlines the affiliated auditing processes. </a:t>
            </a:r>
          </a:p>
          <a:p>
            <a:pPr>
              <a:spcBef>
                <a:spcPts val="0"/>
              </a:spcBef>
              <a:buFont typeface="Arial" panose="020B0604020202020204" pitchFamily="34" charset="0"/>
              <a:buChar char="•"/>
            </a:pPr>
            <a:endParaRPr lang="en-US" sz="1800" dirty="0">
              <a:latin typeface="Eras Medium ITC" panose="020B0602030504020804" pitchFamily="34" charset="0"/>
            </a:endParaRPr>
          </a:p>
          <a:p>
            <a:pPr>
              <a:spcBef>
                <a:spcPts val="0"/>
              </a:spcBef>
              <a:buFont typeface="Arial" panose="020B0604020202020204" pitchFamily="34" charset="0"/>
              <a:buChar char="•"/>
            </a:pPr>
            <a:r>
              <a:rPr lang="en-US" sz="1800" b="1" dirty="0">
                <a:latin typeface="Eras Medium ITC" panose="020B0602030504020804" pitchFamily="34" charset="0"/>
              </a:rPr>
              <a:t> Supply Chain Risk Management</a:t>
            </a:r>
            <a:r>
              <a:rPr lang="en-US" sz="1800" dirty="0">
                <a:latin typeface="Eras Medium ITC" panose="020B0602030504020804" pitchFamily="34" charset="0"/>
              </a:rPr>
              <a:t>: Using blockchain visualization enables  supply chain managers identify and assess potential risks across the supply chain. This includes analyzing the reliability of suppliers, monitoring external factors like geopolitical changes or natural disasters that could impact the supply chain</a:t>
            </a:r>
          </a:p>
          <a:p>
            <a:pPr>
              <a:spcBef>
                <a:spcPts val="0"/>
              </a:spcBef>
              <a:buFont typeface="Arial" panose="020B0604020202020204" pitchFamily="34" charset="0"/>
              <a:buChar char="•"/>
            </a:pPr>
            <a:endParaRPr lang="en-US" sz="1800" dirty="0">
              <a:latin typeface="Eras Medium ITC" panose="020B0602030504020804" pitchFamily="34" charset="0"/>
            </a:endParaRPr>
          </a:p>
        </p:txBody>
      </p:sp>
    </p:spTree>
    <p:extLst>
      <p:ext uri="{BB962C8B-B14F-4D97-AF65-F5344CB8AC3E}">
        <p14:creationId xmlns:p14="http://schemas.microsoft.com/office/powerpoint/2010/main" val="32663109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225326"/>
          </a:xfrm>
        </p:spPr>
        <p:txBody>
          <a:bodyPr>
            <a:normAutofit/>
          </a:bodyPr>
          <a:lstStyle/>
          <a:p>
            <a:r>
              <a:rPr lang="en-US" sz="4000" b="1" dirty="0"/>
              <a:t>VISUALIZATION WITH ENHANCED DATA ATTRIBUTES </a:t>
            </a:r>
          </a:p>
        </p:txBody>
      </p:sp>
      <p:sp>
        <p:nvSpPr>
          <p:cNvPr id="3" name="Content Placeholder 2"/>
          <p:cNvSpPr>
            <a:spLocks noGrp="1"/>
          </p:cNvSpPr>
          <p:nvPr>
            <p:ph idx="1"/>
          </p:nvPr>
        </p:nvSpPr>
        <p:spPr>
          <a:xfrm>
            <a:off x="1097280" y="1814945"/>
            <a:ext cx="10408920" cy="4567747"/>
          </a:xfrm>
        </p:spPr>
        <p:txBody>
          <a:bodyPr>
            <a:normAutofit/>
          </a:bodyPr>
          <a:lstStyle/>
          <a:p>
            <a:pPr>
              <a:spcBef>
                <a:spcPts val="0"/>
              </a:spcBef>
              <a:buFont typeface="Arial" panose="020B0604020202020204" pitchFamily="34" charset="0"/>
              <a:buChar char="•"/>
            </a:pPr>
            <a:r>
              <a:rPr lang="en-US" sz="1800" b="1" dirty="0">
                <a:latin typeface="Eras Medium ITC" panose="020B0602030504020804" pitchFamily="34" charset="0"/>
              </a:rPr>
              <a:t> Enhanced Data Attributes</a:t>
            </a:r>
            <a:r>
              <a:rPr lang="en-US" sz="1800" dirty="0">
                <a:latin typeface="Eras Medium ITC" panose="020B0602030504020804" pitchFamily="34" charset="0"/>
              </a:rPr>
              <a:t>: Visualization refers to the graphical representation of data to facilitate understanding and insights. When using enhanced data attributes in visualizations, additional relevant information is incorporated to provide a more comprehensive view of the data.</a:t>
            </a:r>
          </a:p>
          <a:p>
            <a:pPr>
              <a:spcBef>
                <a:spcPts val="0"/>
              </a:spcBef>
              <a:buFont typeface="Arial" panose="020B0604020202020204" pitchFamily="34" charset="0"/>
              <a:buChar char="•"/>
            </a:pPr>
            <a:endParaRPr lang="en-US" sz="1800" dirty="0">
              <a:latin typeface="Eras Medium ITC" panose="020B0602030504020804" pitchFamily="34" charset="0"/>
            </a:endParaRPr>
          </a:p>
          <a:p>
            <a:pPr>
              <a:spcBef>
                <a:spcPts val="0"/>
              </a:spcBef>
              <a:buFont typeface="Arial" panose="020B0604020202020204" pitchFamily="34" charset="0"/>
              <a:buChar char="•"/>
            </a:pPr>
            <a:r>
              <a:rPr lang="en-US" sz="1800" b="1" dirty="0">
                <a:latin typeface="Eras Medium ITC" panose="020B0602030504020804" pitchFamily="34" charset="0"/>
              </a:rPr>
              <a:t> Interactive Elements</a:t>
            </a:r>
            <a:r>
              <a:rPr lang="en-US" sz="1800" dirty="0">
                <a:latin typeface="Eras Medium ITC" panose="020B0602030504020804" pitchFamily="34" charset="0"/>
              </a:rPr>
              <a:t>: Visualizations with enhanced data attributes often include interactive elements such as tooltips, filters, and zoom features. These interactions empower users to drill down into specific data points or subsets, fostering a deeper understanding of the underlying information.</a:t>
            </a:r>
          </a:p>
          <a:p>
            <a:pPr>
              <a:spcBef>
                <a:spcPts val="0"/>
              </a:spcBef>
              <a:buFont typeface="Arial" panose="020B0604020202020204" pitchFamily="34" charset="0"/>
              <a:buChar char="•"/>
            </a:pPr>
            <a:endParaRPr lang="en-US" sz="1800" dirty="0">
              <a:latin typeface="Eras Medium ITC" panose="020B0602030504020804" pitchFamily="34" charset="0"/>
            </a:endParaRPr>
          </a:p>
          <a:p>
            <a:pPr>
              <a:spcBef>
                <a:spcPts val="0"/>
              </a:spcBef>
              <a:buFont typeface="Arial" panose="020B0604020202020204" pitchFamily="34" charset="0"/>
              <a:buChar char="•"/>
            </a:pPr>
            <a:r>
              <a:rPr lang="en-US" sz="1800" b="1" dirty="0">
                <a:latin typeface="Eras Medium ITC" panose="020B0602030504020804" pitchFamily="34" charset="0"/>
              </a:rPr>
              <a:t> Real-time Data Integration</a:t>
            </a:r>
            <a:r>
              <a:rPr lang="en-US" sz="1800" dirty="0">
                <a:latin typeface="Eras Medium ITC" panose="020B0602030504020804" pitchFamily="34" charset="0"/>
              </a:rPr>
              <a:t>: By leveraging enhanced data attributes, visualizations can incorporate real-time data updates, making them dynamic and adaptive. This is particularly beneficial for time-sensitive analyses and tracking rapidly changing trends.</a:t>
            </a:r>
          </a:p>
          <a:p>
            <a:pPr>
              <a:spcBef>
                <a:spcPts val="0"/>
              </a:spcBef>
              <a:buFont typeface="Arial" panose="020B0604020202020204" pitchFamily="34" charset="0"/>
              <a:buChar char="•"/>
            </a:pPr>
            <a:endParaRPr lang="en-US" sz="1800" dirty="0">
              <a:latin typeface="Eras Medium ITC" panose="020B0602030504020804" pitchFamily="34" charset="0"/>
            </a:endParaRPr>
          </a:p>
          <a:p>
            <a:pPr>
              <a:spcBef>
                <a:spcPts val="0"/>
              </a:spcBef>
              <a:buFont typeface="Arial" panose="020B0604020202020204" pitchFamily="34" charset="0"/>
              <a:buChar char="•"/>
            </a:pPr>
            <a:r>
              <a:rPr lang="en-US" sz="1800" b="1" dirty="0">
                <a:latin typeface="Eras Medium ITC" panose="020B0602030504020804" pitchFamily="34" charset="0"/>
              </a:rPr>
              <a:t> Contextual Information</a:t>
            </a:r>
            <a:r>
              <a:rPr lang="en-US" sz="1800" dirty="0">
                <a:latin typeface="Eras Medium ITC" panose="020B0602030504020804" pitchFamily="34" charset="0"/>
              </a:rPr>
              <a:t>: Enhanced data attributes in visualizations allow the inclusion of contextual information like metadata, annotations, and labels. This contextualization helps users interpret the data accurately and draws attention to critical insights.</a:t>
            </a:r>
          </a:p>
          <a:p>
            <a:pPr>
              <a:spcBef>
                <a:spcPts val="0"/>
              </a:spcBef>
            </a:pPr>
            <a:endParaRPr lang="en-US" sz="1800" dirty="0">
              <a:latin typeface="Eras Medium ITC" panose="020B0602030504020804" pitchFamily="34" charset="0"/>
            </a:endParaRPr>
          </a:p>
        </p:txBody>
      </p:sp>
    </p:spTree>
    <p:extLst>
      <p:ext uri="{BB962C8B-B14F-4D97-AF65-F5344CB8AC3E}">
        <p14:creationId xmlns:p14="http://schemas.microsoft.com/office/powerpoint/2010/main" val="29256001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225326"/>
          </a:xfrm>
        </p:spPr>
        <p:txBody>
          <a:bodyPr>
            <a:normAutofit/>
          </a:bodyPr>
          <a:lstStyle/>
          <a:p>
            <a:r>
              <a:rPr lang="en-US" sz="4000" b="1" dirty="0"/>
              <a:t>Visualizing visual transactions by address type </a:t>
            </a:r>
          </a:p>
        </p:txBody>
      </p:sp>
      <p:pic>
        <p:nvPicPr>
          <p:cNvPr id="6" name="Content Placeholder 3">
            <a:extLst>
              <a:ext uri="{FF2B5EF4-FFF2-40B4-BE49-F238E27FC236}">
                <a16:creationId xmlns:a16="http://schemas.microsoft.com/office/drawing/2014/main" id="{1F3C720D-62AF-1CD9-873A-9E95F6B36D3D}"/>
              </a:ext>
            </a:extLst>
          </p:cNvPr>
          <p:cNvPicPr>
            <a:picLocks noChangeAspect="1"/>
          </p:cNvPicPr>
          <p:nvPr/>
        </p:nvPicPr>
        <p:blipFill>
          <a:blip r:embed="rId2"/>
          <a:stretch>
            <a:fillRect/>
          </a:stretch>
        </p:blipFill>
        <p:spPr>
          <a:xfrm>
            <a:off x="1096963" y="2206145"/>
            <a:ext cx="4938712" cy="3302960"/>
          </a:xfrm>
          <a:prstGeom prst="rect">
            <a:avLst/>
          </a:prstGeom>
        </p:spPr>
      </p:pic>
      <p:pic>
        <p:nvPicPr>
          <p:cNvPr id="7" name="Content Placeholder 4">
            <a:extLst>
              <a:ext uri="{FF2B5EF4-FFF2-40B4-BE49-F238E27FC236}">
                <a16:creationId xmlns:a16="http://schemas.microsoft.com/office/drawing/2014/main" id="{D450BFBD-D88D-E19E-FC99-66AA7C21F8E6}"/>
              </a:ext>
            </a:extLst>
          </p:cNvPr>
          <p:cNvPicPr>
            <a:picLocks noChangeAspect="1"/>
          </p:cNvPicPr>
          <p:nvPr/>
        </p:nvPicPr>
        <p:blipFill>
          <a:blip r:embed="rId3"/>
          <a:stretch>
            <a:fillRect/>
          </a:stretch>
        </p:blipFill>
        <p:spPr>
          <a:xfrm>
            <a:off x="6218238" y="2206676"/>
            <a:ext cx="4937125" cy="3301899"/>
          </a:xfrm>
          <a:prstGeom prst="rect">
            <a:avLst/>
          </a:prstGeom>
        </p:spPr>
      </p:pic>
    </p:spTree>
    <p:extLst>
      <p:ext uri="{BB962C8B-B14F-4D97-AF65-F5344CB8AC3E}">
        <p14:creationId xmlns:p14="http://schemas.microsoft.com/office/powerpoint/2010/main" val="264271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225326"/>
          </a:xfrm>
        </p:spPr>
        <p:txBody>
          <a:bodyPr>
            <a:normAutofit/>
          </a:bodyPr>
          <a:lstStyle/>
          <a:p>
            <a:r>
              <a:rPr lang="en-US" sz="4000" b="1" dirty="0"/>
              <a:t>INTRODUCTION </a:t>
            </a:r>
          </a:p>
        </p:txBody>
      </p:sp>
      <p:sp>
        <p:nvSpPr>
          <p:cNvPr id="3" name="Content Placeholder 2"/>
          <p:cNvSpPr>
            <a:spLocks noGrp="1"/>
          </p:cNvSpPr>
          <p:nvPr>
            <p:ph idx="1"/>
          </p:nvPr>
        </p:nvSpPr>
        <p:spPr>
          <a:xfrm>
            <a:off x="1097280" y="1814946"/>
            <a:ext cx="10408920" cy="5043054"/>
          </a:xfrm>
        </p:spPr>
        <p:txBody>
          <a:bodyPr>
            <a:normAutofit/>
          </a:bodyPr>
          <a:lstStyle/>
          <a:p>
            <a:pPr algn="just"/>
            <a:r>
              <a:rPr lang="en-US" sz="1800" dirty="0">
                <a:latin typeface="Eras Medium ITC" panose="020B0602030504020804" pitchFamily="34" charset="0"/>
              </a:rPr>
              <a:t>The rise of Bitcoin, as the first decentralized digital currency, has revolutionized the world of finance and introduced the concept of blockchain technology, a distributed and immutable ledger. </a:t>
            </a:r>
          </a:p>
          <a:p>
            <a:pPr algn="just"/>
            <a:r>
              <a:rPr lang="en-US" sz="1800" dirty="0">
                <a:latin typeface="Eras Medium ITC" panose="020B0602030504020804" pitchFamily="34" charset="0"/>
              </a:rPr>
              <a:t>The Bitcoin blockchain, a chain of blocks containing transaction data, plays a pivotal role in ensuring transparency, security, and trust in the network.</a:t>
            </a:r>
          </a:p>
          <a:p>
            <a:pPr algn="just"/>
            <a:r>
              <a:rPr lang="en-US" sz="1800" dirty="0">
                <a:latin typeface="Eras Medium ITC" panose="020B0602030504020804" pitchFamily="34" charset="0"/>
              </a:rPr>
              <a:t>As the blockchain grows in size and complexity, visualizing its structure becomes crucial for understanding its intricate relationships and patterns.</a:t>
            </a:r>
          </a:p>
          <a:p>
            <a:pPr algn="just"/>
            <a:r>
              <a:rPr lang="en-US" sz="1800" dirty="0">
                <a:latin typeface="Eras Medium ITC" panose="020B0602030504020804" pitchFamily="34" charset="0"/>
              </a:rPr>
              <a:t>Visual representation of the Bitcoin blockchain graph can provide valuable insights into the dynamics of transactions, addresses, and the overall network.</a:t>
            </a:r>
          </a:p>
          <a:p>
            <a:pPr algn="just"/>
            <a:r>
              <a:rPr lang="en-US" sz="1800" dirty="0">
                <a:latin typeface="Eras Medium ITC" panose="020B0602030504020804" pitchFamily="34" charset="0"/>
              </a:rPr>
              <a:t>This visualization enables users to grasp the decentralized nature of the blockchain, revealing how it operates without a central authority.</a:t>
            </a:r>
          </a:p>
          <a:p>
            <a:pPr algn="just"/>
            <a:r>
              <a:rPr lang="en-US" sz="1800" dirty="0">
                <a:latin typeface="Eras Medium ITC" panose="020B0602030504020804" pitchFamily="34" charset="0"/>
              </a:rPr>
              <a:t>examining the connections between transactions and addresses enables the identification potential money laundering, illicit activities, and other suspicious behavior.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225326"/>
          </a:xfrm>
        </p:spPr>
        <p:txBody>
          <a:bodyPr>
            <a:normAutofit/>
          </a:bodyPr>
          <a:lstStyle/>
          <a:p>
            <a:r>
              <a:rPr lang="en-US" sz="4000" b="1" dirty="0"/>
              <a:t>Volume in by number of transactions</a:t>
            </a:r>
          </a:p>
        </p:txBody>
      </p:sp>
      <p:pic>
        <p:nvPicPr>
          <p:cNvPr id="3" name="Content Placeholder 3">
            <a:extLst>
              <a:ext uri="{FF2B5EF4-FFF2-40B4-BE49-F238E27FC236}">
                <a16:creationId xmlns:a16="http://schemas.microsoft.com/office/drawing/2014/main" id="{E6C65AA8-36E6-E24B-8746-EC3A6D1E23AB}"/>
              </a:ext>
            </a:extLst>
          </p:cNvPr>
          <p:cNvPicPr>
            <a:picLocks noGrp="1" noChangeAspect="1"/>
          </p:cNvPicPr>
          <p:nvPr>
            <p:ph sz="half" idx="1"/>
          </p:nvPr>
        </p:nvPicPr>
        <p:blipFill>
          <a:blip r:embed="rId2"/>
          <a:stretch>
            <a:fillRect/>
          </a:stretch>
        </p:blipFill>
        <p:spPr>
          <a:xfrm>
            <a:off x="1096963" y="2206145"/>
            <a:ext cx="4938712" cy="3302960"/>
          </a:xfrm>
          <a:prstGeom prst="rect">
            <a:avLst/>
          </a:prstGeom>
        </p:spPr>
      </p:pic>
      <p:pic>
        <p:nvPicPr>
          <p:cNvPr id="4" name="Content Placeholder 4">
            <a:extLst>
              <a:ext uri="{FF2B5EF4-FFF2-40B4-BE49-F238E27FC236}">
                <a16:creationId xmlns:a16="http://schemas.microsoft.com/office/drawing/2014/main" id="{EFF9E17C-8464-F033-23CF-FED677DE692A}"/>
              </a:ext>
            </a:extLst>
          </p:cNvPr>
          <p:cNvPicPr>
            <a:picLocks noChangeAspect="1"/>
          </p:cNvPicPr>
          <p:nvPr/>
        </p:nvPicPr>
        <p:blipFill>
          <a:blip r:embed="rId3"/>
          <a:stretch>
            <a:fillRect/>
          </a:stretch>
        </p:blipFill>
        <p:spPr>
          <a:xfrm>
            <a:off x="6218238" y="2206676"/>
            <a:ext cx="4937125" cy="3301899"/>
          </a:xfrm>
          <a:prstGeom prst="rect">
            <a:avLst/>
          </a:prstGeom>
        </p:spPr>
      </p:pic>
    </p:spTree>
    <p:extLst>
      <p:ext uri="{BB962C8B-B14F-4D97-AF65-F5344CB8AC3E}">
        <p14:creationId xmlns:p14="http://schemas.microsoft.com/office/powerpoint/2010/main" val="1015984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225326"/>
          </a:xfrm>
        </p:spPr>
        <p:txBody>
          <a:bodyPr>
            <a:normAutofit/>
          </a:bodyPr>
          <a:lstStyle/>
          <a:p>
            <a:r>
              <a:rPr lang="en-US" sz="4000" b="1" dirty="0">
                <a:sym typeface="+mn-ea"/>
              </a:rPr>
              <a:t>Visualizing number of transactions by average fee and label</a:t>
            </a:r>
            <a:endParaRPr lang="en-US" sz="4000" b="1" dirty="0"/>
          </a:p>
        </p:txBody>
      </p:sp>
      <p:pic>
        <p:nvPicPr>
          <p:cNvPr id="10" name="Content Placeholder 3">
            <a:extLst>
              <a:ext uri="{FF2B5EF4-FFF2-40B4-BE49-F238E27FC236}">
                <a16:creationId xmlns:a16="http://schemas.microsoft.com/office/drawing/2014/main" id="{BAFDBA91-A860-A5E1-E175-088B1ECF42F1}"/>
              </a:ext>
            </a:extLst>
          </p:cNvPr>
          <p:cNvPicPr>
            <a:picLocks noGrp="1" noChangeAspect="1"/>
          </p:cNvPicPr>
          <p:nvPr>
            <p:ph sz="half" idx="1"/>
          </p:nvPr>
        </p:nvPicPr>
        <p:blipFill>
          <a:blip r:embed="rId2"/>
          <a:stretch>
            <a:fillRect/>
          </a:stretch>
        </p:blipFill>
        <p:spPr>
          <a:xfrm>
            <a:off x="1097280" y="2205615"/>
            <a:ext cx="4938712" cy="3302960"/>
          </a:xfrm>
          <a:prstGeom prst="rect">
            <a:avLst/>
          </a:prstGeom>
        </p:spPr>
      </p:pic>
      <p:pic>
        <p:nvPicPr>
          <p:cNvPr id="11" name="Content Placeholder 4">
            <a:extLst>
              <a:ext uri="{FF2B5EF4-FFF2-40B4-BE49-F238E27FC236}">
                <a16:creationId xmlns:a16="http://schemas.microsoft.com/office/drawing/2014/main" id="{27211FB8-861D-0516-89AA-B990CF07B1AE}"/>
              </a:ext>
            </a:extLst>
          </p:cNvPr>
          <p:cNvPicPr>
            <a:picLocks noChangeAspect="1"/>
          </p:cNvPicPr>
          <p:nvPr/>
        </p:nvPicPr>
        <p:blipFill>
          <a:blip r:embed="rId3"/>
          <a:stretch>
            <a:fillRect/>
          </a:stretch>
        </p:blipFill>
        <p:spPr>
          <a:xfrm>
            <a:off x="6218238" y="2206676"/>
            <a:ext cx="4937125" cy="3301899"/>
          </a:xfrm>
          <a:prstGeom prst="rect">
            <a:avLst/>
          </a:prstGeom>
        </p:spPr>
      </p:pic>
    </p:spTree>
    <p:extLst>
      <p:ext uri="{BB962C8B-B14F-4D97-AF65-F5344CB8AC3E}">
        <p14:creationId xmlns:p14="http://schemas.microsoft.com/office/powerpoint/2010/main" val="33260667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stretch>
            <a:fillRect/>
          </a:stretch>
        </p:blipFill>
        <p:spPr>
          <a:xfrm>
            <a:off x="2984538" y="1846263"/>
            <a:ext cx="6283250" cy="402272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225326"/>
          </a:xfrm>
        </p:spPr>
        <p:txBody>
          <a:bodyPr>
            <a:normAutofit/>
          </a:bodyPr>
          <a:lstStyle/>
          <a:p>
            <a:r>
              <a:rPr lang="en-US" sz="4000" b="1" dirty="0"/>
              <a:t>Boxplot</a:t>
            </a:r>
          </a:p>
        </p:txBody>
      </p:sp>
      <p:pic>
        <p:nvPicPr>
          <p:cNvPr id="7" name="Content Placeholder 3">
            <a:extLst>
              <a:ext uri="{FF2B5EF4-FFF2-40B4-BE49-F238E27FC236}">
                <a16:creationId xmlns:a16="http://schemas.microsoft.com/office/drawing/2014/main" id="{F95EA22E-9048-8C83-833C-3D5C7286A482}"/>
              </a:ext>
            </a:extLst>
          </p:cNvPr>
          <p:cNvPicPr>
            <a:picLocks noGrp="1" noChangeAspect="1"/>
          </p:cNvPicPr>
          <p:nvPr>
            <p:ph idx="1"/>
          </p:nvPr>
        </p:nvPicPr>
        <p:blipFill>
          <a:blip r:embed="rId2"/>
          <a:stretch>
            <a:fillRect/>
          </a:stretch>
        </p:blipFill>
        <p:spPr>
          <a:xfrm>
            <a:off x="3118697" y="1846263"/>
            <a:ext cx="6014931" cy="4022725"/>
          </a:xfrm>
          <a:prstGeom prst="rect">
            <a:avLst/>
          </a:prstGeom>
        </p:spPr>
      </p:pic>
    </p:spTree>
    <p:extLst>
      <p:ext uri="{BB962C8B-B14F-4D97-AF65-F5344CB8AC3E}">
        <p14:creationId xmlns:p14="http://schemas.microsoft.com/office/powerpoint/2010/main" val="6724939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225326"/>
          </a:xfrm>
        </p:spPr>
        <p:txBody>
          <a:bodyPr>
            <a:normAutofit/>
          </a:bodyPr>
          <a:lstStyle/>
          <a:p>
            <a:r>
              <a:rPr lang="en-US" sz="4000" b="1" dirty="0"/>
              <a:t>Bitcoin Network  MAP of 6452 reachable nodes </a:t>
            </a:r>
          </a:p>
        </p:txBody>
      </p:sp>
      <p:pic>
        <p:nvPicPr>
          <p:cNvPr id="3" name="Picture 9">
            <a:extLst>
              <a:ext uri="{FF2B5EF4-FFF2-40B4-BE49-F238E27FC236}">
                <a16:creationId xmlns:a16="http://schemas.microsoft.com/office/drawing/2014/main" id="{613C99BF-49F5-FF99-5255-2A67EEC54697}"/>
              </a:ext>
            </a:extLst>
          </p:cNvPr>
          <p:cNvPicPr>
            <a:picLocks noChangeAspect="1"/>
          </p:cNvPicPr>
          <p:nvPr/>
        </p:nvPicPr>
        <p:blipFill>
          <a:blip r:embed="rId2"/>
          <a:stretch>
            <a:fillRect/>
          </a:stretch>
        </p:blipFill>
        <p:spPr>
          <a:xfrm>
            <a:off x="3451860" y="2013490"/>
            <a:ext cx="5288280" cy="4023995"/>
          </a:xfrm>
          <a:prstGeom prst="rect">
            <a:avLst/>
          </a:prstGeom>
          <a:noFill/>
          <a:ln>
            <a:noFill/>
          </a:ln>
        </p:spPr>
      </p:pic>
    </p:spTree>
    <p:extLst>
      <p:ext uri="{BB962C8B-B14F-4D97-AF65-F5344CB8AC3E}">
        <p14:creationId xmlns:p14="http://schemas.microsoft.com/office/powerpoint/2010/main" val="19572466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225326"/>
          </a:xfrm>
        </p:spPr>
        <p:txBody>
          <a:bodyPr>
            <a:normAutofit/>
          </a:bodyPr>
          <a:lstStyle/>
          <a:p>
            <a:r>
              <a:rPr lang="en-US" sz="4000" b="1" dirty="0"/>
              <a:t>References </a:t>
            </a:r>
          </a:p>
        </p:txBody>
      </p:sp>
      <p:sp>
        <p:nvSpPr>
          <p:cNvPr id="4" name="Content Placeholder 2">
            <a:extLst>
              <a:ext uri="{FF2B5EF4-FFF2-40B4-BE49-F238E27FC236}">
                <a16:creationId xmlns:a16="http://schemas.microsoft.com/office/drawing/2014/main" id="{06DBD6F0-EAD3-1777-E33F-AC8C9CEE4CE0}"/>
              </a:ext>
            </a:extLst>
          </p:cNvPr>
          <p:cNvSpPr>
            <a:spLocks noGrp="1"/>
          </p:cNvSpPr>
          <p:nvPr>
            <p:ph idx="1"/>
          </p:nvPr>
        </p:nvSpPr>
        <p:spPr>
          <a:xfrm>
            <a:off x="1097280" y="1814945"/>
            <a:ext cx="10408920" cy="4567747"/>
          </a:xfrm>
        </p:spPr>
        <p:txBody>
          <a:bodyPr>
            <a:normAutofit/>
          </a:bodyPr>
          <a:lstStyle/>
          <a:p>
            <a:pPr>
              <a:spcBef>
                <a:spcPts val="0"/>
              </a:spcBef>
            </a:pPr>
            <a:r>
              <a:rPr lang="en-US" sz="1800" dirty="0">
                <a:latin typeface="Eras Medium ITC" panose="020B0602030504020804" pitchFamily="34" charset="0"/>
              </a:rPr>
              <a:t>Ahmed, M., </a:t>
            </a:r>
            <a:r>
              <a:rPr lang="en-US" sz="1800" dirty="0" err="1">
                <a:latin typeface="Eras Medium ITC" panose="020B0602030504020804" pitchFamily="34" charset="0"/>
              </a:rPr>
              <a:t>Shumailov</a:t>
            </a:r>
            <a:r>
              <a:rPr lang="en-US" sz="1800" dirty="0">
                <a:latin typeface="Eras Medium ITC" panose="020B0602030504020804" pitchFamily="34" charset="0"/>
              </a:rPr>
              <a:t>, I., &amp; Anderson, R. (2019). Tendrils of crime: Visualizing the diffusion of stolen bitcoins. In Graphical Models for Security: 5th International Workshop, </a:t>
            </a:r>
            <a:r>
              <a:rPr lang="en-US" sz="1800" dirty="0" err="1">
                <a:latin typeface="Eras Medium ITC" panose="020B0602030504020804" pitchFamily="34" charset="0"/>
              </a:rPr>
              <a:t>GraMSec</a:t>
            </a:r>
            <a:r>
              <a:rPr lang="en-US" sz="1800" dirty="0">
                <a:latin typeface="Eras Medium ITC" panose="020B0602030504020804" pitchFamily="34" charset="0"/>
              </a:rPr>
              <a:t> 2018, Oxford, UK, July 8, 2018, Revised Selected Papers 5 (pp. 1-12). Springer International Publishing.</a:t>
            </a:r>
          </a:p>
          <a:p>
            <a:pPr>
              <a:spcBef>
                <a:spcPts val="0"/>
              </a:spcBef>
            </a:pPr>
            <a:r>
              <a:rPr lang="en-US" sz="1800" dirty="0" err="1">
                <a:latin typeface="Eras Medium ITC" panose="020B0602030504020804" pitchFamily="34" charset="0"/>
              </a:rPr>
              <a:t>Akcora</a:t>
            </a:r>
            <a:r>
              <a:rPr lang="en-US" sz="1800" dirty="0">
                <a:latin typeface="Eras Medium ITC" panose="020B0602030504020804" pitchFamily="34" charset="0"/>
              </a:rPr>
              <a:t>, C. G., Gel, Y. R., &amp; </a:t>
            </a:r>
            <a:r>
              <a:rPr lang="en-US" sz="1800" dirty="0" err="1">
                <a:latin typeface="Eras Medium ITC" panose="020B0602030504020804" pitchFamily="34" charset="0"/>
              </a:rPr>
              <a:t>Kantarcioglu</a:t>
            </a:r>
            <a:r>
              <a:rPr lang="en-US" sz="1800" dirty="0">
                <a:latin typeface="Eras Medium ITC" panose="020B0602030504020804" pitchFamily="34" charset="0"/>
              </a:rPr>
              <a:t>, M. (2017). Blockchain: A graph primer. </a:t>
            </a:r>
            <a:r>
              <a:rPr lang="en-US" sz="1800" dirty="0" err="1">
                <a:latin typeface="Eras Medium ITC" panose="020B0602030504020804" pitchFamily="34" charset="0"/>
              </a:rPr>
              <a:t>arXiv</a:t>
            </a:r>
            <a:r>
              <a:rPr lang="en-US" sz="1800" dirty="0">
                <a:latin typeface="Eras Medium ITC" panose="020B0602030504020804" pitchFamily="34" charset="0"/>
              </a:rPr>
              <a:t> preprint arXiv:1708.08749.</a:t>
            </a:r>
          </a:p>
          <a:p>
            <a:pPr>
              <a:spcBef>
                <a:spcPts val="0"/>
              </a:spcBef>
            </a:pPr>
            <a:r>
              <a:rPr lang="en-US" sz="1800" dirty="0">
                <a:latin typeface="Eras Medium ITC" panose="020B0602030504020804" pitchFamily="34" charset="0"/>
              </a:rPr>
              <a:t>Bao, D., Ren, W., Xiang, Y., Liu, W., Zhu, T., Ren, Y., &amp; Choo, K. K. R. (2023). BTC-Shadow: an analysis and visualization system for exposing implicit behaviors in Bitcoin transaction graphs. Frontiers of Computer Science, 17(6), 1-3.</a:t>
            </a:r>
          </a:p>
          <a:p>
            <a:pPr>
              <a:spcBef>
                <a:spcPts val="0"/>
              </a:spcBef>
            </a:pPr>
            <a:r>
              <a:rPr lang="en-US" sz="1800" dirty="0">
                <a:latin typeface="Eras Medium ITC" panose="020B0602030504020804" pitchFamily="34" charset="0"/>
              </a:rPr>
              <a:t>Di Battista, G., Di Donato, V., </a:t>
            </a:r>
            <a:r>
              <a:rPr lang="en-US" sz="1800" dirty="0" err="1">
                <a:latin typeface="Eras Medium ITC" panose="020B0602030504020804" pitchFamily="34" charset="0"/>
              </a:rPr>
              <a:t>Patrignani</a:t>
            </a:r>
            <a:r>
              <a:rPr lang="en-US" sz="1800" dirty="0">
                <a:latin typeface="Eras Medium ITC" panose="020B0602030504020804" pitchFamily="34" charset="0"/>
              </a:rPr>
              <a:t>, M., </a:t>
            </a:r>
            <a:r>
              <a:rPr lang="en-US" sz="1800" dirty="0" err="1">
                <a:latin typeface="Eras Medium ITC" panose="020B0602030504020804" pitchFamily="34" charset="0"/>
              </a:rPr>
              <a:t>Pizzonia</a:t>
            </a:r>
            <a:r>
              <a:rPr lang="en-US" sz="1800" dirty="0">
                <a:latin typeface="Eras Medium ITC" panose="020B0602030504020804" pitchFamily="34" charset="0"/>
              </a:rPr>
              <a:t>, M., </a:t>
            </a:r>
            <a:r>
              <a:rPr lang="en-US" sz="1800" dirty="0" err="1">
                <a:latin typeface="Eras Medium ITC" panose="020B0602030504020804" pitchFamily="34" charset="0"/>
              </a:rPr>
              <a:t>Roselli</a:t>
            </a:r>
            <a:r>
              <a:rPr lang="en-US" sz="1800" dirty="0">
                <a:latin typeface="Eras Medium ITC" panose="020B0602030504020804" pitchFamily="34" charset="0"/>
              </a:rPr>
              <a:t>, V., &amp; </a:t>
            </a:r>
            <a:r>
              <a:rPr lang="en-US" sz="1800" dirty="0" err="1">
                <a:latin typeface="Eras Medium ITC" panose="020B0602030504020804" pitchFamily="34" charset="0"/>
              </a:rPr>
              <a:t>Tamassia</a:t>
            </a:r>
            <a:r>
              <a:rPr lang="en-US" sz="1800" dirty="0">
                <a:latin typeface="Eras Medium ITC" panose="020B0602030504020804" pitchFamily="34" charset="0"/>
              </a:rPr>
              <a:t>, R. (2015, October). </a:t>
            </a:r>
            <a:r>
              <a:rPr lang="en-US" sz="1800" dirty="0" err="1">
                <a:latin typeface="Eras Medium ITC" panose="020B0602030504020804" pitchFamily="34" charset="0"/>
              </a:rPr>
              <a:t>Bitconeview</a:t>
            </a:r>
            <a:r>
              <a:rPr lang="en-US" sz="1800" dirty="0">
                <a:latin typeface="Eras Medium ITC" panose="020B0602030504020804" pitchFamily="34" charset="0"/>
              </a:rPr>
              <a:t>: visualization of flows in the bitcoin transaction graph. In 2015 IEEE Symposium on Visualization for Cyber Security (</a:t>
            </a:r>
            <a:r>
              <a:rPr lang="en-US" sz="1800" dirty="0" err="1">
                <a:latin typeface="Eras Medium ITC" panose="020B0602030504020804" pitchFamily="34" charset="0"/>
              </a:rPr>
              <a:t>VizSec</a:t>
            </a:r>
            <a:r>
              <a:rPr lang="en-US" sz="1800" dirty="0">
                <a:latin typeface="Eras Medium ITC" panose="020B0602030504020804" pitchFamily="34" charset="0"/>
              </a:rPr>
              <a:t>) (pp. 1-8). IEEE.</a:t>
            </a:r>
          </a:p>
          <a:p>
            <a:pPr>
              <a:spcBef>
                <a:spcPts val="0"/>
              </a:spcBef>
            </a:pPr>
            <a:r>
              <a:rPr lang="en-US" sz="1800" dirty="0" err="1">
                <a:latin typeface="Eras Medium ITC" panose="020B0602030504020804" pitchFamily="34" charset="0"/>
              </a:rPr>
              <a:t>Framewala</a:t>
            </a:r>
            <a:r>
              <a:rPr lang="en-US" sz="1800" dirty="0">
                <a:latin typeface="Eras Medium ITC" panose="020B0602030504020804" pitchFamily="34" charset="0"/>
              </a:rPr>
              <a:t>, A., </a:t>
            </a:r>
            <a:r>
              <a:rPr lang="en-US" sz="1800" dirty="0" err="1">
                <a:latin typeface="Eras Medium ITC" panose="020B0602030504020804" pitchFamily="34" charset="0"/>
              </a:rPr>
              <a:t>Harale</a:t>
            </a:r>
            <a:r>
              <a:rPr lang="en-US" sz="1800" dirty="0">
                <a:latin typeface="Eras Medium ITC" panose="020B0602030504020804" pitchFamily="34" charset="0"/>
              </a:rPr>
              <a:t>, S., </a:t>
            </a:r>
            <a:r>
              <a:rPr lang="en-US" sz="1800" dirty="0" err="1">
                <a:latin typeface="Eras Medium ITC" panose="020B0602030504020804" pitchFamily="34" charset="0"/>
              </a:rPr>
              <a:t>Khatal</a:t>
            </a:r>
            <a:r>
              <a:rPr lang="en-US" sz="1800" dirty="0">
                <a:latin typeface="Eras Medium ITC" panose="020B0602030504020804" pitchFamily="34" charset="0"/>
              </a:rPr>
              <a:t>, S., Patel, D., </a:t>
            </a:r>
            <a:r>
              <a:rPr lang="en-US" sz="1800" dirty="0" err="1">
                <a:latin typeface="Eras Medium ITC" panose="020B0602030504020804" pitchFamily="34" charset="0"/>
              </a:rPr>
              <a:t>Busnel</a:t>
            </a:r>
            <a:r>
              <a:rPr lang="en-US" sz="1800" dirty="0">
                <a:latin typeface="Eras Medium ITC" panose="020B0602030504020804" pitchFamily="34" charset="0"/>
              </a:rPr>
              <a:t>, Y., &amp; </a:t>
            </a:r>
            <a:r>
              <a:rPr lang="en-US" sz="1800" dirty="0" err="1">
                <a:latin typeface="Eras Medium ITC" panose="020B0602030504020804" pitchFamily="34" charset="0"/>
              </a:rPr>
              <a:t>Rajarajan</a:t>
            </a:r>
            <a:r>
              <a:rPr lang="en-US" sz="1800" dirty="0">
                <a:latin typeface="Eras Medium ITC" panose="020B0602030504020804" pitchFamily="34" charset="0"/>
              </a:rPr>
              <a:t>, M. (2020, April). Blockchain analysis tool for monitoring coin flow. In 2020 Seventh International Conference on Software Defined Systems (SDS) (pp. 196-201). IEEE.</a:t>
            </a:r>
          </a:p>
          <a:p>
            <a:pPr>
              <a:spcBef>
                <a:spcPts val="0"/>
              </a:spcBef>
            </a:pPr>
            <a:r>
              <a:rPr lang="en-US" sz="1800" dirty="0">
                <a:latin typeface="Eras Medium ITC" panose="020B0602030504020804" pitchFamily="34" charset="0"/>
              </a:rPr>
              <a:t>Goldsmith, D., </a:t>
            </a:r>
            <a:r>
              <a:rPr lang="en-US" sz="1800" dirty="0" err="1">
                <a:latin typeface="Eras Medium ITC" panose="020B0602030504020804" pitchFamily="34" charset="0"/>
              </a:rPr>
              <a:t>Grauer</a:t>
            </a:r>
            <a:r>
              <a:rPr lang="en-US" sz="1800" dirty="0">
                <a:latin typeface="Eras Medium ITC" panose="020B0602030504020804" pitchFamily="34" charset="0"/>
              </a:rPr>
              <a:t>, K., &amp; </a:t>
            </a:r>
            <a:r>
              <a:rPr lang="en-US" sz="1800" dirty="0" err="1">
                <a:latin typeface="Eras Medium ITC" panose="020B0602030504020804" pitchFamily="34" charset="0"/>
              </a:rPr>
              <a:t>Shmalo</a:t>
            </a:r>
            <a:r>
              <a:rPr lang="en-US" sz="1800" dirty="0">
                <a:latin typeface="Eras Medium ITC" panose="020B0602030504020804" pitchFamily="34" charset="0"/>
              </a:rPr>
              <a:t>, Y. (2020). Analyzing hack subnetworks in the bitcoin transaction graph. Applied Network Science, 5(1), 1-20.</a:t>
            </a:r>
          </a:p>
          <a:p>
            <a:pPr>
              <a:spcBef>
                <a:spcPts val="0"/>
              </a:spcBef>
            </a:pPr>
            <a:endParaRPr lang="en-US" sz="1800" dirty="0">
              <a:latin typeface="Eras Medium ITC" panose="020B0602030504020804" pitchFamily="34" charset="0"/>
            </a:endParaRPr>
          </a:p>
        </p:txBody>
      </p:sp>
    </p:spTree>
    <p:extLst>
      <p:ext uri="{BB962C8B-B14F-4D97-AF65-F5344CB8AC3E}">
        <p14:creationId xmlns:p14="http://schemas.microsoft.com/office/powerpoint/2010/main" val="23265791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225326"/>
          </a:xfrm>
        </p:spPr>
        <p:txBody>
          <a:bodyPr>
            <a:normAutofit/>
          </a:bodyPr>
          <a:lstStyle/>
          <a:p>
            <a:r>
              <a:rPr lang="en-US" sz="4000" b="1" dirty="0"/>
              <a:t>References </a:t>
            </a:r>
          </a:p>
        </p:txBody>
      </p:sp>
      <p:sp>
        <p:nvSpPr>
          <p:cNvPr id="4" name="Content Placeholder 2">
            <a:extLst>
              <a:ext uri="{FF2B5EF4-FFF2-40B4-BE49-F238E27FC236}">
                <a16:creationId xmlns:a16="http://schemas.microsoft.com/office/drawing/2014/main" id="{06DBD6F0-EAD3-1777-E33F-AC8C9CEE4CE0}"/>
              </a:ext>
            </a:extLst>
          </p:cNvPr>
          <p:cNvSpPr>
            <a:spLocks noGrp="1"/>
          </p:cNvSpPr>
          <p:nvPr>
            <p:ph idx="1"/>
          </p:nvPr>
        </p:nvSpPr>
        <p:spPr>
          <a:xfrm>
            <a:off x="1097280" y="1814945"/>
            <a:ext cx="10408920" cy="4567747"/>
          </a:xfrm>
        </p:spPr>
        <p:txBody>
          <a:bodyPr>
            <a:normAutofit/>
          </a:bodyPr>
          <a:lstStyle/>
          <a:p>
            <a:pPr>
              <a:spcBef>
                <a:spcPts val="0"/>
              </a:spcBef>
            </a:pPr>
            <a:r>
              <a:rPr lang="en-US" sz="1800" dirty="0">
                <a:latin typeface="Eras Medium ITC" panose="020B0602030504020804" pitchFamily="34" charset="0"/>
              </a:rPr>
              <a:t>Shah, R. S., Bhatia, A., Gandhi, A., &amp; Mathur, S. (2021, January). Bitcoin data analytics: Scalable techniques for transaction clustering and embedding generation. In 2021 international conference on communication systems &amp; </a:t>
            </a:r>
            <a:r>
              <a:rPr lang="en-US" sz="1800" dirty="0" err="1">
                <a:latin typeface="Eras Medium ITC" panose="020B0602030504020804" pitchFamily="34" charset="0"/>
              </a:rPr>
              <a:t>NETworkS</a:t>
            </a:r>
            <a:r>
              <a:rPr lang="en-US" sz="1800" dirty="0">
                <a:latin typeface="Eras Medium ITC" panose="020B0602030504020804" pitchFamily="34" charset="0"/>
              </a:rPr>
              <a:t> (COMSNETS) (pp. 1-6). IEEE.</a:t>
            </a:r>
          </a:p>
          <a:p>
            <a:pPr>
              <a:spcBef>
                <a:spcPts val="0"/>
              </a:spcBef>
            </a:pPr>
            <a:r>
              <a:rPr lang="en-US" sz="1800" dirty="0">
                <a:latin typeface="Eras Medium ITC" panose="020B0602030504020804" pitchFamily="34" charset="0"/>
              </a:rPr>
              <a:t>Shin, H. Y., Kim, D., Maeng, S., Lee, K., &amp; Ju, H. (2019, September). Web Server for Analysis and Visualization of Bitcoin Data. In 2019 20th Asia-Pacific Network Operations and Management Symposium (APNOMS) (pp. 1-3). IEEE.</a:t>
            </a:r>
          </a:p>
          <a:p>
            <a:pPr>
              <a:spcBef>
                <a:spcPts val="0"/>
              </a:spcBef>
            </a:pPr>
            <a:r>
              <a:rPr lang="en-US" sz="1800" dirty="0">
                <a:latin typeface="Eras Medium ITC" panose="020B0602030504020804" pitchFamily="34" charset="0"/>
              </a:rPr>
              <a:t>Shrestha, A. K., &amp; </a:t>
            </a:r>
            <a:r>
              <a:rPr lang="en-US" sz="1800" dirty="0" err="1">
                <a:latin typeface="Eras Medium ITC" panose="020B0602030504020804" pitchFamily="34" charset="0"/>
              </a:rPr>
              <a:t>Vassileva</a:t>
            </a:r>
            <a:r>
              <a:rPr lang="en-US" sz="1800" dirty="0">
                <a:latin typeface="Eras Medium ITC" panose="020B0602030504020804" pitchFamily="34" charset="0"/>
              </a:rPr>
              <a:t>, J. (2018, November). Bitcoin blockchain transactions visualization. In 2018 International Conference on Cloud Computing, Big Data and Blockchain (ICCBB) (pp. 1-6). IEEE.</a:t>
            </a:r>
          </a:p>
        </p:txBody>
      </p:sp>
    </p:spTree>
    <p:extLst>
      <p:ext uri="{BB962C8B-B14F-4D97-AF65-F5344CB8AC3E}">
        <p14:creationId xmlns:p14="http://schemas.microsoft.com/office/powerpoint/2010/main" val="1609463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225326"/>
          </a:xfrm>
        </p:spPr>
        <p:txBody>
          <a:bodyPr>
            <a:normAutofit/>
          </a:bodyPr>
          <a:lstStyle/>
          <a:p>
            <a:r>
              <a:rPr lang="en-US" sz="4000" b="1" dirty="0"/>
              <a:t>INTRODUCTION </a:t>
            </a:r>
          </a:p>
        </p:txBody>
      </p:sp>
      <p:sp>
        <p:nvSpPr>
          <p:cNvPr id="3" name="Content Placeholder 2"/>
          <p:cNvSpPr>
            <a:spLocks noGrp="1"/>
          </p:cNvSpPr>
          <p:nvPr>
            <p:ph idx="1"/>
          </p:nvPr>
        </p:nvSpPr>
        <p:spPr>
          <a:xfrm>
            <a:off x="1097280" y="1814946"/>
            <a:ext cx="10408920" cy="5043054"/>
          </a:xfrm>
        </p:spPr>
        <p:txBody>
          <a:bodyPr>
            <a:normAutofit/>
          </a:bodyPr>
          <a:lstStyle/>
          <a:p>
            <a:r>
              <a:rPr lang="en-US" sz="1800" dirty="0">
                <a:latin typeface="Eras Medium ITC" panose="020B0602030504020804" pitchFamily="34" charset="0"/>
              </a:rPr>
              <a:t>Understanding the significance of the Bitcoin blockchain graph can help researchers, analysts, and policymakers in developing better regulatory frameworks and combating financial crimes.</a:t>
            </a:r>
          </a:p>
          <a:p>
            <a:r>
              <a:rPr lang="en-US" sz="1800" dirty="0">
                <a:latin typeface="Eras Medium ITC" panose="020B0602030504020804" pitchFamily="34" charset="0"/>
              </a:rPr>
              <a:t>The visualization also aids in analyzing transactional flows, identifying market trends, and assessing the health of the Bitcoin ecosystem.</a:t>
            </a:r>
          </a:p>
          <a:p>
            <a:r>
              <a:rPr lang="en-US" sz="1800" dirty="0">
                <a:latin typeface="Eras Medium ITC" panose="020B0602030504020804" pitchFamily="34" charset="0"/>
              </a:rPr>
              <a:t>Furthermore, it allows stakeholders to monitor the concentration of wealth and the distribution of coins among addresses, addressing concerns of wealth inequality.</a:t>
            </a:r>
          </a:p>
          <a:p>
            <a:r>
              <a:rPr lang="en-US" sz="1800" dirty="0">
                <a:latin typeface="Eras Medium ITC" panose="020B0602030504020804" pitchFamily="34" charset="0"/>
              </a:rPr>
              <a:t>Real-time visualization of the Bitcoin blockchain graph can provide invaluable data for investors, enabling them to make informed decisions.</a:t>
            </a:r>
          </a:p>
          <a:p>
            <a:r>
              <a:rPr lang="en-US" sz="1800" dirty="0">
                <a:latin typeface="Eras Medium ITC" panose="020B0602030504020804" pitchFamily="34" charset="0"/>
              </a:rPr>
              <a:t>As cryptocurrencies gain traction, understanding blockchain graphs becomes vital not just for Bitcoin but also for other blockchain-based systems.</a:t>
            </a:r>
          </a:p>
        </p:txBody>
      </p:sp>
    </p:spTree>
    <p:extLst>
      <p:ext uri="{BB962C8B-B14F-4D97-AF65-F5344CB8AC3E}">
        <p14:creationId xmlns:p14="http://schemas.microsoft.com/office/powerpoint/2010/main" val="2071233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225326"/>
          </a:xfrm>
        </p:spPr>
        <p:txBody>
          <a:bodyPr>
            <a:normAutofit/>
          </a:bodyPr>
          <a:lstStyle/>
          <a:p>
            <a:r>
              <a:rPr lang="en-US" sz="4000" b="1" dirty="0"/>
              <a:t>OBJECTIVES </a:t>
            </a:r>
          </a:p>
        </p:txBody>
      </p:sp>
      <p:sp>
        <p:nvSpPr>
          <p:cNvPr id="3" name="Content Placeholder 2"/>
          <p:cNvSpPr>
            <a:spLocks noGrp="1"/>
          </p:cNvSpPr>
          <p:nvPr>
            <p:ph idx="1"/>
          </p:nvPr>
        </p:nvSpPr>
        <p:spPr>
          <a:xfrm>
            <a:off x="1097280" y="1814946"/>
            <a:ext cx="10408920" cy="2331541"/>
          </a:xfrm>
        </p:spPr>
        <p:txBody>
          <a:bodyPr>
            <a:normAutofit/>
          </a:bodyPr>
          <a:lstStyle/>
          <a:p>
            <a:r>
              <a:rPr lang="en-US" sz="1800" dirty="0">
                <a:latin typeface="Eras Medium ITC" panose="020B0602030504020804" pitchFamily="34" charset="0"/>
              </a:rPr>
              <a:t>An in-depth background into the foundational concepts of Bitcoin and blockchain technology.</a:t>
            </a:r>
          </a:p>
          <a:p>
            <a:r>
              <a:rPr lang="en-US" sz="1800" dirty="0">
                <a:latin typeface="Eras Medium ITC" panose="020B0602030504020804" pitchFamily="34" charset="0"/>
              </a:rPr>
              <a:t>Showcasing the relevance of visualizing this data.</a:t>
            </a:r>
          </a:p>
          <a:p>
            <a:r>
              <a:rPr lang="en-US" sz="1800" dirty="0">
                <a:latin typeface="Eras Medium ITC" panose="020B0602030504020804" pitchFamily="34" charset="0"/>
              </a:rPr>
              <a:t>Exploring visualization techniques.</a:t>
            </a:r>
          </a:p>
          <a:p>
            <a:r>
              <a:rPr lang="en-US" sz="1800" dirty="0">
                <a:latin typeface="Eras Medium ITC" panose="020B0602030504020804" pitchFamily="34" charset="0"/>
              </a:rPr>
              <a:t>Analyzing real-world use applications.</a:t>
            </a:r>
          </a:p>
          <a:p>
            <a:r>
              <a:rPr lang="en-US" sz="1800" dirty="0">
                <a:latin typeface="Eras Medium ITC" panose="020B0602030504020804" pitchFamily="34" charset="0"/>
              </a:rPr>
              <a:t>Discussing the associated challenges and future trajectories.</a:t>
            </a:r>
          </a:p>
        </p:txBody>
      </p:sp>
    </p:spTree>
    <p:extLst>
      <p:ext uri="{BB962C8B-B14F-4D97-AF65-F5344CB8AC3E}">
        <p14:creationId xmlns:p14="http://schemas.microsoft.com/office/powerpoint/2010/main" val="608673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b="8485"/>
          <a:stretch>
            <a:fillRect/>
          </a:stretch>
        </p:blipFill>
        <p:spPr>
          <a:xfrm>
            <a:off x="0" y="-9053"/>
            <a:ext cx="12192000" cy="6858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225326"/>
          </a:xfrm>
        </p:spPr>
        <p:txBody>
          <a:bodyPr>
            <a:normAutofit/>
          </a:bodyPr>
          <a:lstStyle/>
          <a:p>
            <a:r>
              <a:rPr lang="en-US" sz="4000" b="1" dirty="0"/>
              <a:t>PURPOSE </a:t>
            </a:r>
          </a:p>
        </p:txBody>
      </p:sp>
      <p:sp>
        <p:nvSpPr>
          <p:cNvPr id="3" name="Content Placeholder 2"/>
          <p:cNvSpPr>
            <a:spLocks noGrp="1"/>
          </p:cNvSpPr>
          <p:nvPr>
            <p:ph idx="1"/>
          </p:nvPr>
        </p:nvSpPr>
        <p:spPr>
          <a:xfrm>
            <a:off x="1097280" y="1814946"/>
            <a:ext cx="10408920" cy="4522480"/>
          </a:xfrm>
        </p:spPr>
        <p:txBody>
          <a:bodyPr>
            <a:normAutofit/>
          </a:bodyPr>
          <a:lstStyle/>
          <a:p>
            <a:pPr algn="just">
              <a:spcBef>
                <a:spcPts val="0"/>
              </a:spcBef>
            </a:pPr>
            <a:r>
              <a:rPr lang="en-US" sz="1800" dirty="0">
                <a:latin typeface="Eras Medium ITC" panose="020B0602030504020804" pitchFamily="34" charset="0"/>
              </a:rPr>
              <a:t>A . </a:t>
            </a:r>
            <a:r>
              <a:rPr lang="en-US" sz="1800" b="1" dirty="0">
                <a:latin typeface="Eras Medium ITC" panose="020B0602030504020804" pitchFamily="34" charset="0"/>
              </a:rPr>
              <a:t>Enhanced data navigation</a:t>
            </a:r>
            <a:r>
              <a:rPr lang="en-US" sz="1800" dirty="0">
                <a:latin typeface="Eras Medium ITC" panose="020B0602030504020804" pitchFamily="34" charset="0"/>
              </a:rPr>
              <a:t> – Visual representation of any data format enables users to explore vast amounts of data in a more interactive and accessible manner. Researchers and analysts can zoom in on specific time frames and address clusters leading to a deeper understanding of the network's behavior.</a:t>
            </a:r>
          </a:p>
          <a:p>
            <a:pPr algn="just">
              <a:spcBef>
                <a:spcPts val="0"/>
              </a:spcBef>
            </a:pPr>
            <a:endParaRPr lang="en-US" sz="1800" dirty="0">
              <a:latin typeface="Eras Medium ITC" panose="020B0602030504020804" pitchFamily="34" charset="0"/>
            </a:endParaRPr>
          </a:p>
          <a:p>
            <a:pPr algn="just">
              <a:spcBef>
                <a:spcPts val="0"/>
              </a:spcBef>
            </a:pPr>
            <a:r>
              <a:rPr lang="en-US" sz="1800" dirty="0">
                <a:latin typeface="Eras Medium ITC" panose="020B0602030504020804" pitchFamily="34" charset="0"/>
              </a:rPr>
              <a:t>B. </a:t>
            </a:r>
            <a:r>
              <a:rPr lang="en-US" sz="1800" b="1" dirty="0">
                <a:latin typeface="Eras Medium ITC" panose="020B0602030504020804" pitchFamily="34" charset="0"/>
              </a:rPr>
              <a:t>Detection of Patterns and Anomalies</a:t>
            </a:r>
            <a:r>
              <a:rPr lang="en-US" sz="1800" dirty="0">
                <a:latin typeface="Eras Medium ITC" panose="020B0602030504020804" pitchFamily="34" charset="0"/>
              </a:rPr>
              <a:t> – Such visualization is essential in detecting, identifying, and analyzing patterns and anomalies which are not always visible and apparent in the tabular data. It can reveal clusters of related addresses, transaction flows, and potential irregularities.</a:t>
            </a:r>
          </a:p>
          <a:p>
            <a:pPr algn="just"/>
            <a:r>
              <a:rPr lang="en-US" sz="1800" dirty="0">
                <a:latin typeface="Eras Medium ITC" panose="020B0602030504020804" pitchFamily="34" charset="0"/>
              </a:rPr>
              <a:t>C . </a:t>
            </a:r>
            <a:r>
              <a:rPr lang="en-US" sz="1800" b="1" dirty="0">
                <a:latin typeface="Eras Medium ITC" panose="020B0602030504020804" pitchFamily="34" charset="0"/>
              </a:rPr>
              <a:t>Network Security and Performance Analysis</a:t>
            </a:r>
            <a:r>
              <a:rPr lang="en-US" sz="1800" dirty="0">
                <a:latin typeface="Eras Medium ITC" panose="020B0602030504020804" pitchFamily="34" charset="0"/>
              </a:rPr>
              <a:t>- Visualizing the blockchain graph makes it much easier to assess and appraise key network components, such as the affiliated and potential vulnerabilities, and analyze its overall performance. This information is vital for enhancing the block chain’s efficiency and security against attacks.</a:t>
            </a:r>
          </a:p>
          <a:p>
            <a:pPr algn="just"/>
            <a:r>
              <a:rPr lang="en-US" sz="1800" dirty="0">
                <a:latin typeface="Eras Medium ITC" panose="020B0602030504020804" pitchFamily="34" charset="0"/>
              </a:rPr>
              <a:t>D . </a:t>
            </a:r>
            <a:r>
              <a:rPr lang="en-US" sz="1800" b="1" dirty="0">
                <a:latin typeface="Eras Medium ITC" panose="020B0602030504020804" pitchFamily="34" charset="0"/>
              </a:rPr>
              <a:t>Policy Formulation and Regulatory Compliance</a:t>
            </a:r>
            <a:r>
              <a:rPr lang="en-US" sz="1800" dirty="0">
                <a:latin typeface="Eras Medium ITC" panose="020B0602030504020804" pitchFamily="34" charset="0"/>
              </a:rPr>
              <a:t> – This topic is of essence to governments and regulatory bodies as they can analyze the associated metrics, such as its usage, and identify trends related to money laundering, tax evasion, and other illicit activities. </a:t>
            </a:r>
          </a:p>
          <a:p>
            <a:pPr algn="just">
              <a:spcBef>
                <a:spcPts val="0"/>
              </a:spcBef>
            </a:pPr>
            <a:endParaRPr lang="en-US" sz="1800" dirty="0">
              <a:latin typeface="Eras Medium ITC" panose="020B0602030504020804" pitchFamily="34" charset="0"/>
            </a:endParaRPr>
          </a:p>
        </p:txBody>
      </p:sp>
    </p:spTree>
    <p:extLst>
      <p:ext uri="{BB962C8B-B14F-4D97-AF65-F5344CB8AC3E}">
        <p14:creationId xmlns:p14="http://schemas.microsoft.com/office/powerpoint/2010/main" val="2997038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673" y="0"/>
            <a:ext cx="11069782" cy="6858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225326"/>
          </a:xfrm>
        </p:spPr>
        <p:txBody>
          <a:bodyPr>
            <a:normAutofit/>
          </a:bodyPr>
          <a:lstStyle/>
          <a:p>
            <a:r>
              <a:rPr lang="en-US" sz="4000" b="1" dirty="0"/>
              <a:t>REVIEW OF LITERATURE </a:t>
            </a:r>
          </a:p>
        </p:txBody>
      </p:sp>
      <p:sp>
        <p:nvSpPr>
          <p:cNvPr id="3" name="Content Placeholder 2"/>
          <p:cNvSpPr>
            <a:spLocks noGrp="1"/>
          </p:cNvSpPr>
          <p:nvPr>
            <p:ph idx="1"/>
          </p:nvPr>
        </p:nvSpPr>
        <p:spPr>
          <a:xfrm>
            <a:off x="1097280" y="1814945"/>
            <a:ext cx="10408920" cy="4567747"/>
          </a:xfrm>
        </p:spPr>
        <p:txBody>
          <a:bodyPr>
            <a:normAutofit/>
          </a:bodyPr>
          <a:lstStyle/>
          <a:p>
            <a:r>
              <a:rPr lang="en-US" sz="1800" dirty="0">
                <a:latin typeface="Eras Medium ITC" panose="020B0602030504020804" pitchFamily="34" charset="0"/>
              </a:rPr>
              <a:t>Blockchain technology is transformative and decentralized, revolutionizing various industries.</a:t>
            </a:r>
          </a:p>
          <a:p>
            <a:r>
              <a:rPr lang="en-US" sz="1800" dirty="0">
                <a:latin typeface="Eras Medium ITC" panose="020B0602030504020804" pitchFamily="34" charset="0"/>
              </a:rPr>
              <a:t>Visualization tools are crucial to comprehend complex relationships in blockchain networks.</a:t>
            </a:r>
          </a:p>
          <a:p>
            <a:r>
              <a:rPr lang="en-US" sz="1800" dirty="0">
                <a:latin typeface="Eras Medium ITC" panose="020B0602030504020804" pitchFamily="34" charset="0"/>
              </a:rPr>
              <a:t>Early blockchain visualizations were limited, primarily displaying transaction sequences.</a:t>
            </a:r>
          </a:p>
          <a:p>
            <a:r>
              <a:rPr lang="en-US" sz="1800" dirty="0">
                <a:latin typeface="Eras Medium ITC" panose="020B0602030504020804" pitchFamily="34" charset="0"/>
              </a:rPr>
              <a:t>Advanced techniques like node-link diagrams, hierarchical visualizations, and heatmaps have emerged.</a:t>
            </a:r>
          </a:p>
          <a:p>
            <a:r>
              <a:rPr lang="en-US" sz="1800" dirty="0">
                <a:latin typeface="Eras Medium ITC" panose="020B0602030504020804" pitchFamily="34" charset="0"/>
              </a:rPr>
              <a:t>Challenges in visualization include handling </a:t>
            </a:r>
            <a:r>
              <a:rPr lang="en-US" sz="1800" i="1" dirty="0">
                <a:latin typeface="Eras Medium ITC" panose="020B0602030504020804" pitchFamily="34" charset="0"/>
              </a:rPr>
              <a:t>large datasets, real-time updates, privacy concerns, misuse, and scalability.</a:t>
            </a:r>
          </a:p>
          <a:p>
            <a:r>
              <a:rPr lang="en-US" sz="1800" dirty="0">
                <a:latin typeface="Eras Medium ITC" panose="020B0602030504020804" pitchFamily="34" charset="0"/>
              </a:rPr>
              <a:t>In finance, it aids in tracking fund flow, market trends, and portfolio management.</a:t>
            </a:r>
          </a:p>
          <a:p>
            <a:r>
              <a:rPr lang="en-US" sz="1800" dirty="0">
                <a:latin typeface="Eras Medium ITC" panose="020B0602030504020804" pitchFamily="34" charset="0"/>
              </a:rPr>
              <a:t>Supply chain management benefits from traceability and authenticity verification of products.</a:t>
            </a:r>
          </a:p>
          <a:p>
            <a:r>
              <a:rPr lang="en-US" sz="1800" dirty="0">
                <a:latin typeface="Eras Medium ITC" panose="020B0602030504020804" pitchFamily="34" charset="0"/>
              </a:rPr>
              <a:t>Healthcare uses visualization for secure medical records and clinical trials monitoring.</a:t>
            </a:r>
          </a:p>
          <a:p>
            <a:r>
              <a:rPr lang="en-US" sz="1800" dirty="0">
                <a:latin typeface="Eras Medium ITC" panose="020B0602030504020804" pitchFamily="34" charset="0"/>
              </a:rPr>
              <a:t>Graph visualization techniques like force-directed layouts and hierarchical layouts are used in blockchain visualization.</a:t>
            </a:r>
            <a:endParaRPr lang="en-US" sz="1800" i="1" dirty="0">
              <a:latin typeface="Eras Medium ITC" panose="020B0602030504020804" pitchFamily="34" charset="0"/>
            </a:endParaRPr>
          </a:p>
          <a:p>
            <a:endParaRPr lang="en-US" sz="1800" i="1" dirty="0">
              <a:latin typeface="Eras Medium ITC" panose="020B0602030504020804" pitchFamily="34" charset="0"/>
            </a:endParaRPr>
          </a:p>
          <a:p>
            <a:endParaRPr lang="en-US" sz="1800" i="1" dirty="0">
              <a:latin typeface="Eras Medium ITC" panose="020B0602030504020804" pitchFamily="34" charset="0"/>
            </a:endParaRPr>
          </a:p>
        </p:txBody>
      </p:sp>
    </p:spTree>
    <p:extLst>
      <p:ext uri="{BB962C8B-B14F-4D97-AF65-F5344CB8AC3E}">
        <p14:creationId xmlns:p14="http://schemas.microsoft.com/office/powerpoint/2010/main" val="71275532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110</TotalTime>
  <Words>2191</Words>
  <Application>Microsoft Office PowerPoint</Application>
  <PresentationFormat>Widescreen</PresentationFormat>
  <Paragraphs>120</Paragraphs>
  <Slides>26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Eras Medium ITC</vt:lpstr>
      <vt:lpstr>Retrospect</vt:lpstr>
      <vt:lpstr>Bitcoin blockchain visualization </vt:lpstr>
      <vt:lpstr>INTRODUCTION </vt:lpstr>
      <vt:lpstr>INTRODUCTION </vt:lpstr>
      <vt:lpstr>PowerPoint Presentation</vt:lpstr>
      <vt:lpstr>OBJECTIVES </vt:lpstr>
      <vt:lpstr>PowerPoint Presentation</vt:lpstr>
      <vt:lpstr>PURPOSE </vt:lpstr>
      <vt:lpstr>PowerPoint Presentation</vt:lpstr>
      <vt:lpstr>REVIEW OF LITERATURE </vt:lpstr>
      <vt:lpstr>REVIEW OF LITERATURE (cont.) </vt:lpstr>
      <vt:lpstr>REVIEW OF LITERATURE (cont.) </vt:lpstr>
      <vt:lpstr>REVIEW OF LITERATURE (cont.) </vt:lpstr>
      <vt:lpstr>PowerPoint Presentation</vt:lpstr>
      <vt:lpstr>APPLICATION OF BITCOIN BLOCKCHAIN – Finance </vt:lpstr>
      <vt:lpstr>APPLICATION OF BITCOIN BLOCKCHAIN – HEALTHCARE </vt:lpstr>
      <vt:lpstr>PowerPoint Presentation</vt:lpstr>
      <vt:lpstr>APPLICATION OF BITCOIN BLOCKCHAIN – SUPPLY CHAIN MANAGEMENT </vt:lpstr>
      <vt:lpstr>VISUALIZATION WITH ENHANCED DATA ATTRIBUTES </vt:lpstr>
      <vt:lpstr>Visualizing visual transactions by address type </vt:lpstr>
      <vt:lpstr>Volume in by number of transactions</vt:lpstr>
      <vt:lpstr>Visualizing number of transactions by average fee and label</vt:lpstr>
      <vt:lpstr>PowerPoint Presentation</vt:lpstr>
      <vt:lpstr>Boxplot</vt:lpstr>
      <vt:lpstr>Bitcoin Network  MAP of 6452 reachable nodes </vt:lpstr>
      <vt:lpstr>References </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SILEKTA</dc:creator>
  <cp:lastModifiedBy>Deep Gajiwala</cp:lastModifiedBy>
  <cp:revision>14</cp:revision>
  <dcterms:created xsi:type="dcterms:W3CDTF">2023-08-02T12:32:00Z</dcterms:created>
  <dcterms:modified xsi:type="dcterms:W3CDTF">2023-08-06T00:35:53Z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CA69B46B8F724EBE91816A12C08E88C5</vt:lpwstr>
  </property>
  <property fmtid="{D5CDD505-2E9C-101B-9397-08002B2CF9AE}" pid="3" name="KSOProductBuildVer">
    <vt:lpwstr>1033-11.2.0.11537</vt:lpwstr>
  </property>
</Properties>
</file>