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14"/>
  </p:notesMasterIdLst>
  <p:sldIdLst>
    <p:sldId id="256" r:id="rId2"/>
    <p:sldId id="319" r:id="rId3"/>
    <p:sldId id="322" r:id="rId4"/>
    <p:sldId id="320" r:id="rId5"/>
    <p:sldId id="264" r:id="rId6"/>
    <p:sldId id="301" r:id="rId7"/>
    <p:sldId id="308" r:id="rId8"/>
    <p:sldId id="311" r:id="rId9"/>
    <p:sldId id="321" r:id="rId10"/>
    <p:sldId id="303" r:id="rId11"/>
    <p:sldId id="307" r:id="rId12"/>
    <p:sldId id="279"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BBD5"/>
    <a:srgbClr val="0E29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98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B70DF7-F321-425C-9D96-58BDFADD7AF6}" type="doc">
      <dgm:prSet loTypeId="urn:microsoft.com/office/officeart/2005/8/layout/hierarchy4" loCatId="list" qsTypeId="urn:microsoft.com/office/officeart/2005/8/quickstyle/simple1" qsCatId="simple" csTypeId="urn:microsoft.com/office/officeart/2005/8/colors/accent0_1" csCatId="mainScheme" phldr="1"/>
      <dgm:spPr/>
      <dgm:t>
        <a:bodyPr/>
        <a:lstStyle/>
        <a:p>
          <a:endParaRPr lang="en-CA"/>
        </a:p>
      </dgm:t>
    </dgm:pt>
    <dgm:pt modelId="{52AA1676-C9FE-4287-A3E6-80E5114BEC88}">
      <dgm:prSet phldrT="[Text]" custT="1"/>
      <dgm:spPr/>
      <dgm:t>
        <a:bodyPr/>
        <a:lstStyle/>
        <a:p>
          <a:pPr algn="l"/>
          <a:r>
            <a:rPr lang="en-CA" sz="2800" b="1" dirty="0">
              <a:latin typeface="Times New Roman" panose="02020603050405020304" pitchFamily="18" charset="0"/>
              <a:cs typeface="Times New Roman" panose="02020603050405020304" pitchFamily="18" charset="0"/>
            </a:rPr>
            <a:t>CAN</a:t>
          </a:r>
        </a:p>
        <a:p>
          <a:pPr algn="l"/>
          <a:r>
            <a:rPr lang="en-US" sz="1400" b="0" dirty="0">
              <a:latin typeface="Times New Roman" panose="02020603050405020304" pitchFamily="18" charset="0"/>
              <a:cs typeface="Times New Roman" panose="02020603050405020304" pitchFamily="18" charset="0"/>
            </a:rPr>
            <a:t>CAN is commonly used for in-vehicle networking, connecting various ECUs such as engine control units, transmission control units, and more</a:t>
          </a:r>
          <a:r>
            <a:rPr lang="en-US" sz="1200" b="0" dirty="0">
              <a:latin typeface="Times New Roman" panose="02020603050405020304" pitchFamily="18" charset="0"/>
              <a:cs typeface="Times New Roman" panose="02020603050405020304" pitchFamily="18" charset="0"/>
            </a:rPr>
            <a:t>.</a:t>
          </a:r>
          <a:endParaRPr lang="en-CA" sz="1300" b="0" dirty="0">
            <a:latin typeface="Times New Roman" panose="02020603050405020304" pitchFamily="18" charset="0"/>
            <a:cs typeface="Times New Roman" panose="02020603050405020304" pitchFamily="18" charset="0"/>
          </a:endParaRPr>
        </a:p>
      </dgm:t>
    </dgm:pt>
    <dgm:pt modelId="{EEF873B8-447A-4FBF-88B8-0A4ACBB3E94B}" type="parTrans" cxnId="{1FD6CBDE-ADE4-4CD1-99E7-D29D033133B6}">
      <dgm:prSet/>
      <dgm:spPr/>
      <dgm:t>
        <a:bodyPr/>
        <a:lstStyle/>
        <a:p>
          <a:endParaRPr lang="en-CA"/>
        </a:p>
      </dgm:t>
    </dgm:pt>
    <dgm:pt modelId="{55561F74-8112-4E8E-A1AA-AF629F751FC8}" type="sibTrans" cxnId="{1FD6CBDE-ADE4-4CD1-99E7-D29D033133B6}">
      <dgm:prSet/>
      <dgm:spPr/>
      <dgm:t>
        <a:bodyPr/>
        <a:lstStyle/>
        <a:p>
          <a:endParaRPr lang="en-CA"/>
        </a:p>
      </dgm:t>
    </dgm:pt>
    <dgm:pt modelId="{CEA3365D-98B0-4E93-A955-A062A28BF2F7}">
      <dgm:prSet phldrT="[Text]" custT="1"/>
      <dgm:spPr/>
      <dgm:t>
        <a:bodyPr/>
        <a:lstStyle/>
        <a:p>
          <a:pPr algn="l"/>
          <a:r>
            <a:rPr lang="en-CA" sz="3200" b="1" dirty="0">
              <a:latin typeface="Times New Roman" panose="02020603050405020304" pitchFamily="18" charset="0"/>
              <a:cs typeface="Times New Roman" panose="02020603050405020304" pitchFamily="18" charset="0"/>
            </a:rPr>
            <a:t>LIN</a:t>
          </a:r>
        </a:p>
        <a:p>
          <a:pPr algn="l"/>
          <a:r>
            <a:rPr lang="en-US" sz="1400" b="0" dirty="0">
              <a:latin typeface="Times New Roman" panose="02020603050405020304" pitchFamily="18" charset="0"/>
              <a:cs typeface="Times New Roman" panose="02020603050405020304" pitchFamily="18" charset="0"/>
            </a:rPr>
            <a:t>It is often used for less critical functions where lower data rates are acceptable. LIN is commonly used for functions like window lifts, sunroofs, mirror adjustment, and other non-critical systems.</a:t>
          </a:r>
          <a:endParaRPr lang="en-CA" sz="1400" b="0" dirty="0">
            <a:latin typeface="Times New Roman" panose="02020603050405020304" pitchFamily="18" charset="0"/>
            <a:cs typeface="Times New Roman" panose="02020603050405020304" pitchFamily="18" charset="0"/>
          </a:endParaRPr>
        </a:p>
      </dgm:t>
    </dgm:pt>
    <dgm:pt modelId="{B98F6A5A-B572-4707-961D-D91CC72A5369}" type="parTrans" cxnId="{8577DC5B-FC69-4C47-9E6C-8F1D6E10DDEA}">
      <dgm:prSet/>
      <dgm:spPr/>
      <dgm:t>
        <a:bodyPr/>
        <a:lstStyle/>
        <a:p>
          <a:endParaRPr lang="en-CA"/>
        </a:p>
      </dgm:t>
    </dgm:pt>
    <dgm:pt modelId="{FE3380AA-003D-49C9-BCCA-DE71A1751639}" type="sibTrans" cxnId="{8577DC5B-FC69-4C47-9E6C-8F1D6E10DDEA}">
      <dgm:prSet/>
      <dgm:spPr/>
      <dgm:t>
        <a:bodyPr/>
        <a:lstStyle/>
        <a:p>
          <a:endParaRPr lang="en-CA"/>
        </a:p>
      </dgm:t>
    </dgm:pt>
    <dgm:pt modelId="{1446CBAD-9DF5-4248-A913-CDA2026DE645}">
      <dgm:prSet phldrT="[Text]" custT="1"/>
      <dgm:spPr/>
      <dgm:t>
        <a:bodyPr/>
        <a:lstStyle/>
        <a:p>
          <a:pPr algn="l"/>
          <a:r>
            <a:rPr lang="en-CA" sz="2400" b="1" dirty="0">
              <a:latin typeface="Times New Roman" panose="02020603050405020304" pitchFamily="18" charset="0"/>
              <a:cs typeface="Times New Roman" panose="02020603050405020304" pitchFamily="18" charset="0"/>
            </a:rPr>
            <a:t>FLEX RAY</a:t>
          </a:r>
        </a:p>
        <a:p>
          <a:pPr algn="l"/>
          <a:r>
            <a:rPr lang="en-US" sz="1400" b="0" dirty="0">
              <a:latin typeface="Times New Roman" panose="02020603050405020304" pitchFamily="18" charset="0"/>
              <a:cs typeface="Times New Roman" panose="02020603050405020304" pitchFamily="18" charset="0"/>
            </a:rPr>
            <a:t>Used for critical systems where high reliability and real-time communication are essential, such as in advanced driver assistance systems, braking systems, and steer-by-wire applications.</a:t>
          </a:r>
          <a:endParaRPr lang="en-CA" sz="1400" b="0" dirty="0">
            <a:latin typeface="Times New Roman" panose="02020603050405020304" pitchFamily="18" charset="0"/>
            <a:cs typeface="Times New Roman" panose="02020603050405020304" pitchFamily="18" charset="0"/>
          </a:endParaRPr>
        </a:p>
        <a:p>
          <a:pPr algn="ctr"/>
          <a:endParaRPr lang="en-CA" sz="1200" dirty="0">
            <a:latin typeface="Times New Roman" panose="02020603050405020304" pitchFamily="18" charset="0"/>
            <a:cs typeface="Times New Roman" panose="02020603050405020304" pitchFamily="18" charset="0"/>
          </a:endParaRPr>
        </a:p>
      </dgm:t>
    </dgm:pt>
    <dgm:pt modelId="{1B918403-BCBD-4467-B36C-55445EAFA23D}" type="parTrans" cxnId="{4ACC5DBD-A2DD-4597-BF4E-D800EF9D2BBD}">
      <dgm:prSet/>
      <dgm:spPr/>
      <dgm:t>
        <a:bodyPr/>
        <a:lstStyle/>
        <a:p>
          <a:endParaRPr lang="en-CA"/>
        </a:p>
      </dgm:t>
    </dgm:pt>
    <dgm:pt modelId="{05822AEA-4520-40AB-A1BF-94C0CFAAA965}" type="sibTrans" cxnId="{4ACC5DBD-A2DD-4597-BF4E-D800EF9D2BBD}">
      <dgm:prSet/>
      <dgm:spPr/>
      <dgm:t>
        <a:bodyPr/>
        <a:lstStyle/>
        <a:p>
          <a:endParaRPr lang="en-CA"/>
        </a:p>
      </dgm:t>
    </dgm:pt>
    <dgm:pt modelId="{D0651261-06C9-4B0B-9118-F2880DCBFB89}" type="pres">
      <dgm:prSet presAssocID="{B8B70DF7-F321-425C-9D96-58BDFADD7AF6}" presName="Name0" presStyleCnt="0">
        <dgm:presLayoutVars>
          <dgm:chPref val="1"/>
          <dgm:dir/>
          <dgm:animOne val="branch"/>
          <dgm:animLvl val="lvl"/>
          <dgm:resizeHandles/>
        </dgm:presLayoutVars>
      </dgm:prSet>
      <dgm:spPr/>
    </dgm:pt>
    <dgm:pt modelId="{BD40FB57-84A2-4BAD-8C48-ACED181F6B95}" type="pres">
      <dgm:prSet presAssocID="{52AA1676-C9FE-4287-A3E6-80E5114BEC88}" presName="vertOne" presStyleCnt="0"/>
      <dgm:spPr/>
    </dgm:pt>
    <dgm:pt modelId="{B7EFD2BD-BBD9-426D-A49E-EEDE85CBFDDE}" type="pres">
      <dgm:prSet presAssocID="{52AA1676-C9FE-4287-A3E6-80E5114BEC88}" presName="txOne" presStyleLbl="node0" presStyleIdx="0" presStyleCnt="3">
        <dgm:presLayoutVars>
          <dgm:chPref val="3"/>
        </dgm:presLayoutVars>
      </dgm:prSet>
      <dgm:spPr/>
    </dgm:pt>
    <dgm:pt modelId="{C476BC2E-DCB8-4167-ACAF-A915597E9F5D}" type="pres">
      <dgm:prSet presAssocID="{52AA1676-C9FE-4287-A3E6-80E5114BEC88}" presName="horzOne" presStyleCnt="0"/>
      <dgm:spPr/>
    </dgm:pt>
    <dgm:pt modelId="{170BC2E6-51C2-4B38-9173-BDF99FC2C476}" type="pres">
      <dgm:prSet presAssocID="{55561F74-8112-4E8E-A1AA-AF629F751FC8}" presName="sibSpaceOne" presStyleCnt="0"/>
      <dgm:spPr/>
    </dgm:pt>
    <dgm:pt modelId="{FF383A16-E9B8-44E0-82E6-8DBD6B683C56}" type="pres">
      <dgm:prSet presAssocID="{CEA3365D-98B0-4E93-A955-A062A28BF2F7}" presName="vertOne" presStyleCnt="0"/>
      <dgm:spPr/>
    </dgm:pt>
    <dgm:pt modelId="{25809220-6A5F-4DD1-8AD9-00B7E0F95CBF}" type="pres">
      <dgm:prSet presAssocID="{CEA3365D-98B0-4E93-A955-A062A28BF2F7}" presName="txOne" presStyleLbl="node0" presStyleIdx="1" presStyleCnt="3">
        <dgm:presLayoutVars>
          <dgm:chPref val="3"/>
        </dgm:presLayoutVars>
      </dgm:prSet>
      <dgm:spPr/>
    </dgm:pt>
    <dgm:pt modelId="{E98CF9B3-74AE-48C9-A2B1-407B9B3D0D24}" type="pres">
      <dgm:prSet presAssocID="{CEA3365D-98B0-4E93-A955-A062A28BF2F7}" presName="horzOne" presStyleCnt="0"/>
      <dgm:spPr/>
    </dgm:pt>
    <dgm:pt modelId="{35D3583A-2EFF-4C7B-8521-8B566A0D64C6}" type="pres">
      <dgm:prSet presAssocID="{FE3380AA-003D-49C9-BCCA-DE71A1751639}" presName="sibSpaceOne" presStyleCnt="0"/>
      <dgm:spPr/>
    </dgm:pt>
    <dgm:pt modelId="{4D081CD6-DD7D-4D2C-BA60-61BE7F4C1AA9}" type="pres">
      <dgm:prSet presAssocID="{1446CBAD-9DF5-4248-A913-CDA2026DE645}" presName="vertOne" presStyleCnt="0"/>
      <dgm:spPr/>
    </dgm:pt>
    <dgm:pt modelId="{AC6B6CC2-0170-410E-8597-7D0FA95AA521}" type="pres">
      <dgm:prSet presAssocID="{1446CBAD-9DF5-4248-A913-CDA2026DE645}" presName="txOne" presStyleLbl="node0" presStyleIdx="2" presStyleCnt="3">
        <dgm:presLayoutVars>
          <dgm:chPref val="3"/>
        </dgm:presLayoutVars>
      </dgm:prSet>
      <dgm:spPr/>
    </dgm:pt>
    <dgm:pt modelId="{37028569-D23D-4EE3-B629-5D57ADA48141}" type="pres">
      <dgm:prSet presAssocID="{1446CBAD-9DF5-4248-A913-CDA2026DE645}" presName="horzOne" presStyleCnt="0"/>
      <dgm:spPr/>
    </dgm:pt>
  </dgm:ptLst>
  <dgm:cxnLst>
    <dgm:cxn modelId="{9C611F26-0D11-4BBD-A806-C46327D66A10}" type="presOf" srcId="{1446CBAD-9DF5-4248-A913-CDA2026DE645}" destId="{AC6B6CC2-0170-410E-8597-7D0FA95AA521}" srcOrd="0" destOrd="0" presId="urn:microsoft.com/office/officeart/2005/8/layout/hierarchy4"/>
    <dgm:cxn modelId="{8577DC5B-FC69-4C47-9E6C-8F1D6E10DDEA}" srcId="{B8B70DF7-F321-425C-9D96-58BDFADD7AF6}" destId="{CEA3365D-98B0-4E93-A955-A062A28BF2F7}" srcOrd="1" destOrd="0" parTransId="{B98F6A5A-B572-4707-961D-D91CC72A5369}" sibTransId="{FE3380AA-003D-49C9-BCCA-DE71A1751639}"/>
    <dgm:cxn modelId="{9244BE74-938D-417D-A252-9D643591280F}" type="presOf" srcId="{CEA3365D-98B0-4E93-A955-A062A28BF2F7}" destId="{25809220-6A5F-4DD1-8AD9-00B7E0F95CBF}" srcOrd="0" destOrd="0" presId="urn:microsoft.com/office/officeart/2005/8/layout/hierarchy4"/>
    <dgm:cxn modelId="{4ACC5DBD-A2DD-4597-BF4E-D800EF9D2BBD}" srcId="{B8B70DF7-F321-425C-9D96-58BDFADD7AF6}" destId="{1446CBAD-9DF5-4248-A913-CDA2026DE645}" srcOrd="2" destOrd="0" parTransId="{1B918403-BCBD-4467-B36C-55445EAFA23D}" sibTransId="{05822AEA-4520-40AB-A1BF-94C0CFAAA965}"/>
    <dgm:cxn modelId="{1FD6CBDE-ADE4-4CD1-99E7-D29D033133B6}" srcId="{B8B70DF7-F321-425C-9D96-58BDFADD7AF6}" destId="{52AA1676-C9FE-4287-A3E6-80E5114BEC88}" srcOrd="0" destOrd="0" parTransId="{EEF873B8-447A-4FBF-88B8-0A4ACBB3E94B}" sibTransId="{55561F74-8112-4E8E-A1AA-AF629F751FC8}"/>
    <dgm:cxn modelId="{34292EF3-3764-4110-A679-A45190A36B9E}" type="presOf" srcId="{52AA1676-C9FE-4287-A3E6-80E5114BEC88}" destId="{B7EFD2BD-BBD9-426D-A49E-EEDE85CBFDDE}" srcOrd="0" destOrd="0" presId="urn:microsoft.com/office/officeart/2005/8/layout/hierarchy4"/>
    <dgm:cxn modelId="{D66E9AF3-57BB-432A-B1E4-EB11C543CB1D}" type="presOf" srcId="{B8B70DF7-F321-425C-9D96-58BDFADD7AF6}" destId="{D0651261-06C9-4B0B-9118-F2880DCBFB89}" srcOrd="0" destOrd="0" presId="urn:microsoft.com/office/officeart/2005/8/layout/hierarchy4"/>
    <dgm:cxn modelId="{D9075F1B-3EE2-456A-A1A5-A02F846E74CC}" type="presParOf" srcId="{D0651261-06C9-4B0B-9118-F2880DCBFB89}" destId="{BD40FB57-84A2-4BAD-8C48-ACED181F6B95}" srcOrd="0" destOrd="0" presId="urn:microsoft.com/office/officeart/2005/8/layout/hierarchy4"/>
    <dgm:cxn modelId="{B0200FC0-22D6-47D3-935F-62B38B3F6742}" type="presParOf" srcId="{BD40FB57-84A2-4BAD-8C48-ACED181F6B95}" destId="{B7EFD2BD-BBD9-426D-A49E-EEDE85CBFDDE}" srcOrd="0" destOrd="0" presId="urn:microsoft.com/office/officeart/2005/8/layout/hierarchy4"/>
    <dgm:cxn modelId="{BAE80998-4FDB-4147-BCD5-BD649EA98719}" type="presParOf" srcId="{BD40FB57-84A2-4BAD-8C48-ACED181F6B95}" destId="{C476BC2E-DCB8-4167-ACAF-A915597E9F5D}" srcOrd="1" destOrd="0" presId="urn:microsoft.com/office/officeart/2005/8/layout/hierarchy4"/>
    <dgm:cxn modelId="{82C4ECC3-7C68-4D23-A043-095658B808FD}" type="presParOf" srcId="{D0651261-06C9-4B0B-9118-F2880DCBFB89}" destId="{170BC2E6-51C2-4B38-9173-BDF99FC2C476}" srcOrd="1" destOrd="0" presId="urn:microsoft.com/office/officeart/2005/8/layout/hierarchy4"/>
    <dgm:cxn modelId="{830D9D6F-04D2-48F3-9AE5-4A75891C3B24}" type="presParOf" srcId="{D0651261-06C9-4B0B-9118-F2880DCBFB89}" destId="{FF383A16-E9B8-44E0-82E6-8DBD6B683C56}" srcOrd="2" destOrd="0" presId="urn:microsoft.com/office/officeart/2005/8/layout/hierarchy4"/>
    <dgm:cxn modelId="{12530AFA-2804-47BF-B1EB-2A1999D607FF}" type="presParOf" srcId="{FF383A16-E9B8-44E0-82E6-8DBD6B683C56}" destId="{25809220-6A5F-4DD1-8AD9-00B7E0F95CBF}" srcOrd="0" destOrd="0" presId="urn:microsoft.com/office/officeart/2005/8/layout/hierarchy4"/>
    <dgm:cxn modelId="{EC89BFBD-5E53-4CBA-9F3A-0AE5082CA3F2}" type="presParOf" srcId="{FF383A16-E9B8-44E0-82E6-8DBD6B683C56}" destId="{E98CF9B3-74AE-48C9-A2B1-407B9B3D0D24}" srcOrd="1" destOrd="0" presId="urn:microsoft.com/office/officeart/2005/8/layout/hierarchy4"/>
    <dgm:cxn modelId="{FE3E5B1C-69D8-4C4B-8599-A06099B2D77B}" type="presParOf" srcId="{D0651261-06C9-4B0B-9118-F2880DCBFB89}" destId="{35D3583A-2EFF-4C7B-8521-8B566A0D64C6}" srcOrd="3" destOrd="0" presId="urn:microsoft.com/office/officeart/2005/8/layout/hierarchy4"/>
    <dgm:cxn modelId="{B2606C6B-9D77-43E4-8D09-98646686CB45}" type="presParOf" srcId="{D0651261-06C9-4B0B-9118-F2880DCBFB89}" destId="{4D081CD6-DD7D-4D2C-BA60-61BE7F4C1AA9}" srcOrd="4" destOrd="0" presId="urn:microsoft.com/office/officeart/2005/8/layout/hierarchy4"/>
    <dgm:cxn modelId="{8D7311F7-BBF6-42E2-A472-B98B12AF9C30}" type="presParOf" srcId="{4D081CD6-DD7D-4D2C-BA60-61BE7F4C1AA9}" destId="{AC6B6CC2-0170-410E-8597-7D0FA95AA521}" srcOrd="0" destOrd="0" presId="urn:microsoft.com/office/officeart/2005/8/layout/hierarchy4"/>
    <dgm:cxn modelId="{3004EC72-14C6-4437-96BB-48A6F88CCA74}" type="presParOf" srcId="{4D081CD6-DD7D-4D2C-BA60-61BE7F4C1AA9}" destId="{37028569-D23D-4EE3-B629-5D57ADA48141}"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EFD2BD-BBD9-426D-A49E-EEDE85CBFDDE}">
      <dsp:nvSpPr>
        <dsp:cNvPr id="0" name=""/>
        <dsp:cNvSpPr/>
      </dsp:nvSpPr>
      <dsp:spPr>
        <a:xfrm>
          <a:off x="5060" y="0"/>
          <a:ext cx="2046321" cy="31140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CA" sz="2800" b="1" kern="1200" dirty="0">
              <a:latin typeface="Times New Roman" panose="02020603050405020304" pitchFamily="18" charset="0"/>
              <a:cs typeface="Times New Roman" panose="02020603050405020304" pitchFamily="18" charset="0"/>
            </a:rPr>
            <a:t>CAN</a:t>
          </a:r>
        </a:p>
        <a:p>
          <a:pPr marL="0" lvl="0" indent="0" algn="l" defTabSz="1244600">
            <a:lnSpc>
              <a:spcPct val="90000"/>
            </a:lnSpc>
            <a:spcBef>
              <a:spcPct val="0"/>
            </a:spcBef>
            <a:spcAft>
              <a:spcPct val="35000"/>
            </a:spcAft>
            <a:buNone/>
          </a:pPr>
          <a:r>
            <a:rPr lang="en-US" sz="1400" b="0" kern="1200" dirty="0">
              <a:latin typeface="Times New Roman" panose="02020603050405020304" pitchFamily="18" charset="0"/>
              <a:cs typeface="Times New Roman" panose="02020603050405020304" pitchFamily="18" charset="0"/>
            </a:rPr>
            <a:t>CAN is commonly used for in-vehicle networking, connecting various ECUs such as engine control units, transmission control units, and more</a:t>
          </a:r>
          <a:r>
            <a:rPr lang="en-US" sz="1200" b="0" kern="1200" dirty="0">
              <a:latin typeface="Times New Roman" panose="02020603050405020304" pitchFamily="18" charset="0"/>
              <a:cs typeface="Times New Roman" panose="02020603050405020304" pitchFamily="18" charset="0"/>
            </a:rPr>
            <a:t>.</a:t>
          </a:r>
          <a:endParaRPr lang="en-CA" sz="1300" b="0" kern="1200" dirty="0">
            <a:latin typeface="Times New Roman" panose="02020603050405020304" pitchFamily="18" charset="0"/>
            <a:cs typeface="Times New Roman" panose="02020603050405020304" pitchFamily="18" charset="0"/>
          </a:endParaRPr>
        </a:p>
      </dsp:txBody>
      <dsp:txXfrm>
        <a:off x="64995" y="59935"/>
        <a:ext cx="1926451" cy="2994130"/>
      </dsp:txXfrm>
    </dsp:sp>
    <dsp:sp modelId="{25809220-6A5F-4DD1-8AD9-00B7E0F95CBF}">
      <dsp:nvSpPr>
        <dsp:cNvPr id="0" name=""/>
        <dsp:cNvSpPr/>
      </dsp:nvSpPr>
      <dsp:spPr>
        <a:xfrm>
          <a:off x="2395164" y="0"/>
          <a:ext cx="2046321" cy="31140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CA" sz="3200" b="1" kern="1200" dirty="0">
              <a:latin typeface="Times New Roman" panose="02020603050405020304" pitchFamily="18" charset="0"/>
              <a:cs typeface="Times New Roman" panose="02020603050405020304" pitchFamily="18" charset="0"/>
            </a:rPr>
            <a:t>LIN</a:t>
          </a:r>
        </a:p>
        <a:p>
          <a:pPr marL="0" lvl="0" indent="0" algn="l" defTabSz="1422400">
            <a:lnSpc>
              <a:spcPct val="90000"/>
            </a:lnSpc>
            <a:spcBef>
              <a:spcPct val="0"/>
            </a:spcBef>
            <a:spcAft>
              <a:spcPct val="35000"/>
            </a:spcAft>
            <a:buNone/>
          </a:pPr>
          <a:r>
            <a:rPr lang="en-US" sz="1400" b="0" kern="1200" dirty="0">
              <a:latin typeface="Times New Roman" panose="02020603050405020304" pitchFamily="18" charset="0"/>
              <a:cs typeface="Times New Roman" panose="02020603050405020304" pitchFamily="18" charset="0"/>
            </a:rPr>
            <a:t>It is often used for less critical functions where lower data rates are acceptable. LIN is commonly used for functions like window lifts, sunroofs, mirror adjustment, and other non-critical systems.</a:t>
          </a:r>
          <a:endParaRPr lang="en-CA" sz="1400" b="0" kern="1200" dirty="0">
            <a:latin typeface="Times New Roman" panose="02020603050405020304" pitchFamily="18" charset="0"/>
            <a:cs typeface="Times New Roman" panose="02020603050405020304" pitchFamily="18" charset="0"/>
          </a:endParaRPr>
        </a:p>
      </dsp:txBody>
      <dsp:txXfrm>
        <a:off x="2455099" y="59935"/>
        <a:ext cx="1926451" cy="2994130"/>
      </dsp:txXfrm>
    </dsp:sp>
    <dsp:sp modelId="{AC6B6CC2-0170-410E-8597-7D0FA95AA521}">
      <dsp:nvSpPr>
        <dsp:cNvPr id="0" name=""/>
        <dsp:cNvSpPr/>
      </dsp:nvSpPr>
      <dsp:spPr>
        <a:xfrm>
          <a:off x="4785267" y="0"/>
          <a:ext cx="2046321" cy="3114000"/>
        </a:xfrm>
        <a:prstGeom prst="roundRect">
          <a:avLst>
            <a:gd name="adj" fmla="val 10000"/>
          </a:avLst>
        </a:prstGeom>
        <a:solidFill>
          <a:schemeClr val="lt1">
            <a:hueOff val="0"/>
            <a:satOff val="0"/>
            <a:lumOff val="0"/>
            <a:alphaOff val="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CA" sz="2400" b="1" kern="1200" dirty="0">
              <a:latin typeface="Times New Roman" panose="02020603050405020304" pitchFamily="18" charset="0"/>
              <a:cs typeface="Times New Roman" panose="02020603050405020304" pitchFamily="18" charset="0"/>
            </a:rPr>
            <a:t>FLEX RAY</a:t>
          </a:r>
        </a:p>
        <a:p>
          <a:pPr marL="0" lvl="0" indent="0" algn="l" defTabSz="1066800">
            <a:lnSpc>
              <a:spcPct val="90000"/>
            </a:lnSpc>
            <a:spcBef>
              <a:spcPct val="0"/>
            </a:spcBef>
            <a:spcAft>
              <a:spcPct val="35000"/>
            </a:spcAft>
            <a:buNone/>
          </a:pPr>
          <a:r>
            <a:rPr lang="en-US" sz="1400" b="0" kern="1200" dirty="0">
              <a:latin typeface="Times New Roman" panose="02020603050405020304" pitchFamily="18" charset="0"/>
              <a:cs typeface="Times New Roman" panose="02020603050405020304" pitchFamily="18" charset="0"/>
            </a:rPr>
            <a:t>Used for critical systems where high reliability and real-time communication are essential, such as in advanced driver assistance systems, braking systems, and steer-by-wire applications.</a:t>
          </a:r>
          <a:endParaRPr lang="en-CA" sz="1400" b="0" kern="1200" dirty="0">
            <a:latin typeface="Times New Roman" panose="02020603050405020304" pitchFamily="18" charset="0"/>
            <a:cs typeface="Times New Roman" panose="02020603050405020304" pitchFamily="18" charset="0"/>
          </a:endParaRPr>
        </a:p>
        <a:p>
          <a:pPr marL="0" lvl="0" indent="0" algn="ctr" defTabSz="1066800">
            <a:lnSpc>
              <a:spcPct val="90000"/>
            </a:lnSpc>
            <a:spcBef>
              <a:spcPct val="0"/>
            </a:spcBef>
            <a:spcAft>
              <a:spcPct val="35000"/>
            </a:spcAft>
            <a:buNone/>
          </a:pPr>
          <a:endParaRPr lang="en-CA" sz="1200" kern="1200" dirty="0">
            <a:latin typeface="Times New Roman" panose="02020603050405020304" pitchFamily="18" charset="0"/>
            <a:cs typeface="Times New Roman" panose="02020603050405020304" pitchFamily="18" charset="0"/>
          </a:endParaRPr>
        </a:p>
      </dsp:txBody>
      <dsp:txXfrm>
        <a:off x="4845202" y="59935"/>
        <a:ext cx="1926451" cy="299413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21480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5408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9133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7376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99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3858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2683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
        <p:cNvGrpSpPr/>
        <p:nvPr/>
      </p:nvGrpSpPr>
      <p:grpSpPr>
        <a:xfrm>
          <a:off x="0" y="0"/>
          <a:ext cx="0" cy="0"/>
          <a:chOff x="0" y="0"/>
          <a:chExt cx="0" cy="0"/>
        </a:xfrm>
      </p:grpSpPr>
      <p:sp>
        <p:nvSpPr>
          <p:cNvPr id="213" name="Google Shape;213;p7"/>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214" name="Google Shape;214;p7"/>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215" name="Google Shape;215;p7"/>
          <p:cNvSpPr txBox="1">
            <a:spLocks noGrp="1"/>
          </p:cNvSpPr>
          <p:nvPr>
            <p:ph type="body" idx="1"/>
          </p:nvPr>
        </p:nvSpPr>
        <p:spPr>
          <a:xfrm>
            <a:off x="1732700"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6" name="Google Shape;216;p7"/>
          <p:cNvSpPr txBox="1">
            <a:spLocks noGrp="1"/>
          </p:cNvSpPr>
          <p:nvPr>
            <p:ph type="body" idx="2"/>
          </p:nvPr>
        </p:nvSpPr>
        <p:spPr>
          <a:xfrm>
            <a:off x="4020972"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7" name="Google Shape;217;p7"/>
          <p:cNvSpPr txBox="1">
            <a:spLocks noGrp="1"/>
          </p:cNvSpPr>
          <p:nvPr>
            <p:ph type="body" idx="3"/>
          </p:nvPr>
        </p:nvSpPr>
        <p:spPr>
          <a:xfrm>
            <a:off x="6309245" y="2380900"/>
            <a:ext cx="2176800" cy="25449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8" name="Google Shape;218;p7"/>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7"/>
          <p:cNvGrpSpPr/>
          <p:nvPr/>
        </p:nvGrpSpPr>
        <p:grpSpPr>
          <a:xfrm>
            <a:off x="1729784" y="61068"/>
            <a:ext cx="351204" cy="324661"/>
            <a:chOff x="5975075" y="2327500"/>
            <a:chExt cx="420100" cy="388350"/>
          </a:xfrm>
        </p:grpSpPr>
        <p:sp>
          <p:nvSpPr>
            <p:cNvPr id="223" name="Google Shape;223;p7"/>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7"/>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7"/>
          <p:cNvGrpSpPr/>
          <p:nvPr/>
        </p:nvGrpSpPr>
        <p:grpSpPr>
          <a:xfrm>
            <a:off x="904276" y="515192"/>
            <a:ext cx="382958" cy="607111"/>
            <a:chOff x="6718575" y="2318625"/>
            <a:chExt cx="256950" cy="407375"/>
          </a:xfrm>
        </p:grpSpPr>
        <p:sp>
          <p:nvSpPr>
            <p:cNvPr id="227" name="Google Shape;227;p7"/>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 name="Google Shape;235;p7"/>
          <p:cNvGrpSpPr/>
          <p:nvPr/>
        </p:nvGrpSpPr>
        <p:grpSpPr>
          <a:xfrm>
            <a:off x="335759" y="1840531"/>
            <a:ext cx="342882" cy="350068"/>
            <a:chOff x="3951850" y="2985350"/>
            <a:chExt cx="407950" cy="416500"/>
          </a:xfrm>
        </p:grpSpPr>
        <p:sp>
          <p:nvSpPr>
            <p:cNvPr id="236" name="Google Shape;236;p7"/>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309561" y="1836000"/>
            <a:ext cx="8524875" cy="1754850"/>
          </a:xfrm>
          <a:prstGeom prst="rect">
            <a:avLst/>
          </a:prstGeom>
        </p:spPr>
        <p:txBody>
          <a:bodyPr spcFirstLastPara="1" wrap="square" lIns="91425" tIns="91425" rIns="91425" bIns="91425" anchor="ctr" anchorCtr="0">
            <a:noAutofit/>
          </a:bodyPr>
          <a:lstStyle/>
          <a:p>
            <a:pPr algn="ctr">
              <a:spcAft>
                <a:spcPts val="1600"/>
              </a:spcAft>
            </a:pPr>
            <a:r>
              <a:rPr lang="en-US" sz="2000" kern="1400" dirty="0">
                <a:solidFill>
                  <a:schemeClr val="tx1"/>
                </a:solidFill>
                <a:effectLst/>
                <a:latin typeface="Times New Roman" panose="02020603050405020304" pitchFamily="18" charset="0"/>
              </a:rPr>
              <a:t>INSE 6120 Cryptographic Protocols and Network Security</a:t>
            </a:r>
            <a:br>
              <a:rPr lang="en-US" sz="2000" kern="1400" dirty="0">
                <a:solidFill>
                  <a:schemeClr val="tx1"/>
                </a:solidFill>
                <a:effectLst/>
                <a:latin typeface="Times New Roman" panose="02020603050405020304" pitchFamily="18" charset="0"/>
              </a:rPr>
            </a:br>
            <a:br>
              <a:rPr lang="en-US" sz="2000" kern="1400" dirty="0">
                <a:solidFill>
                  <a:schemeClr val="tx1"/>
                </a:solidFill>
                <a:effectLst/>
                <a:latin typeface="Times New Roman" panose="02020603050405020304" pitchFamily="18" charset="0"/>
              </a:rPr>
            </a:br>
            <a:r>
              <a:rPr lang="en-US" sz="2000" kern="1400" dirty="0">
                <a:solidFill>
                  <a:schemeClr val="tx1"/>
                </a:solidFill>
                <a:effectLst/>
                <a:latin typeface="Times New Roman" panose="02020603050405020304" pitchFamily="18" charset="0"/>
              </a:rPr>
              <a:t>Cybersecurity Assessment of CAN Networks and Alternatives: A Comprehensive Survey on Recent Attacks and Resource Requirement </a:t>
            </a:r>
            <a:endParaRPr lang="en-US" sz="2000" dirty="0">
              <a:solidFill>
                <a:schemeClr val="tx1"/>
              </a:solidFill>
              <a:effectLst/>
              <a:latin typeface="Times New Roman" panose="02020603050405020304" pitchFamily="18" charset="0"/>
            </a:endParaRPr>
          </a:p>
        </p:txBody>
      </p:sp>
      <p:pic>
        <p:nvPicPr>
          <p:cNvPr id="6" name="Picture 5" descr="A blue shield with a yellow padlock&#10;&#10;Description automatically generated">
            <a:extLst>
              <a:ext uri="{FF2B5EF4-FFF2-40B4-BE49-F238E27FC236}">
                <a16:creationId xmlns:a16="http://schemas.microsoft.com/office/drawing/2014/main" id="{EF4AFD06-79E5-E27F-0E3C-916FDAF89C8D}"/>
              </a:ext>
            </a:extLst>
          </p:cNvPr>
          <p:cNvPicPr>
            <a:picLocks noChangeAspect="1"/>
          </p:cNvPicPr>
          <p:nvPr/>
        </p:nvPicPr>
        <p:blipFill>
          <a:blip r:embed="rId3">
            <a:alphaModFix amt="85000"/>
          </a:blip>
          <a:stretch>
            <a:fillRect/>
          </a:stretch>
        </p:blipFill>
        <p:spPr>
          <a:xfrm>
            <a:off x="4251324" y="4216400"/>
            <a:ext cx="641350" cy="641350"/>
          </a:xfrm>
          <a:prstGeom prst="rect">
            <a:avLst/>
          </a:prstGeom>
        </p:spPr>
      </p:pic>
      <p:sp>
        <p:nvSpPr>
          <p:cNvPr id="3" name="Google Shape;337;p11">
            <a:extLst>
              <a:ext uri="{FF2B5EF4-FFF2-40B4-BE49-F238E27FC236}">
                <a16:creationId xmlns:a16="http://schemas.microsoft.com/office/drawing/2014/main" id="{909BA9FA-D7DD-C8A4-895B-93920123366A}"/>
              </a:ext>
            </a:extLst>
          </p:cNvPr>
          <p:cNvSpPr txBox="1">
            <a:spLocks/>
          </p:cNvSpPr>
          <p:nvPr/>
        </p:nvSpPr>
        <p:spPr>
          <a:xfrm>
            <a:off x="309561" y="4448015"/>
            <a:ext cx="2066399" cy="62101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1pPr>
            <a:lvl2pPr marR="0" lvl="1"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2pPr>
            <a:lvl3pPr marR="0" lvl="2"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3pPr>
            <a:lvl4pPr marR="0" lvl="3"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4pPr>
            <a:lvl5pPr marR="0" lvl="4"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5pPr>
            <a:lvl6pPr marR="0" lvl="5"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6pPr>
            <a:lvl7pPr marR="0" lvl="6"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7pPr>
            <a:lvl8pPr marR="0" lvl="7"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8pPr>
            <a:lvl9pPr marR="0" lvl="8"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9pPr>
          </a:lstStyle>
          <a:p>
            <a:pPr>
              <a:spcAft>
                <a:spcPts val="1600"/>
              </a:spcAft>
            </a:pPr>
            <a:r>
              <a:rPr lang="en-US" sz="1400" kern="1400" dirty="0">
                <a:solidFill>
                  <a:schemeClr val="tx1"/>
                </a:solidFill>
                <a:latin typeface="Times New Roman" panose="02020603050405020304" pitchFamily="18" charset="0"/>
              </a:rPr>
              <a:t>Prof: Dr. Ivan </a:t>
            </a:r>
            <a:r>
              <a:rPr lang="en-US" sz="1400" kern="1400" dirty="0" err="1">
                <a:solidFill>
                  <a:schemeClr val="tx1"/>
                </a:solidFill>
                <a:latin typeface="Times New Roman" panose="02020603050405020304" pitchFamily="18" charset="0"/>
              </a:rPr>
              <a:t>Pustogarov</a:t>
            </a:r>
            <a:r>
              <a:rPr lang="en-US" sz="1400" kern="1400" dirty="0">
                <a:solidFill>
                  <a:schemeClr val="tx1"/>
                </a:solidFill>
                <a:latin typeface="Times New Roman" panose="02020603050405020304" pitchFamily="18" charset="0"/>
              </a:rPr>
              <a:t> </a:t>
            </a:r>
            <a:endParaRPr lang="en-US" sz="1400" dirty="0">
              <a:solidFill>
                <a:schemeClr val="tx1"/>
              </a:solidFill>
              <a:latin typeface="Times New Roman" panose="02020603050405020304" pitchFamily="18" charset="0"/>
            </a:endParaRPr>
          </a:p>
        </p:txBody>
      </p:sp>
      <p:grpSp>
        <p:nvGrpSpPr>
          <p:cNvPr id="5" name="Group 4">
            <a:extLst>
              <a:ext uri="{FF2B5EF4-FFF2-40B4-BE49-F238E27FC236}">
                <a16:creationId xmlns:a16="http://schemas.microsoft.com/office/drawing/2014/main" id="{7FFDB678-C6EA-ECF6-E668-BF3D92F58DCA}"/>
              </a:ext>
            </a:extLst>
          </p:cNvPr>
          <p:cNvGrpSpPr/>
          <p:nvPr/>
        </p:nvGrpSpPr>
        <p:grpSpPr>
          <a:xfrm>
            <a:off x="6768038" y="4290165"/>
            <a:ext cx="2161221" cy="653320"/>
            <a:chOff x="0" y="0"/>
            <a:chExt cx="4404995" cy="1331595"/>
          </a:xfrm>
        </p:grpSpPr>
        <p:sp>
          <p:nvSpPr>
            <p:cNvPr id="7" name="Rectangle 6">
              <a:extLst>
                <a:ext uri="{FF2B5EF4-FFF2-40B4-BE49-F238E27FC236}">
                  <a16:creationId xmlns:a16="http://schemas.microsoft.com/office/drawing/2014/main" id="{49560F32-896B-9026-F717-EE22C99C7A80}"/>
                </a:ext>
              </a:extLst>
            </p:cNvPr>
            <p:cNvSpPr/>
            <p:nvPr/>
          </p:nvSpPr>
          <p:spPr>
            <a:xfrm>
              <a:off x="216281" y="4869"/>
              <a:ext cx="46619" cy="206429"/>
            </a:xfrm>
            <a:prstGeom prst="rect">
              <a:avLst/>
            </a:prstGeom>
            <a:ln>
              <a:noFill/>
            </a:ln>
          </p:spPr>
          <p:txBody>
            <a:bodyPr vert="horz"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34950" indent="-6350" algn="l">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p>
          </p:txBody>
        </p:sp>
        <p:pic>
          <p:nvPicPr>
            <p:cNvPr id="8" name="Picture 7">
              <a:extLst>
                <a:ext uri="{FF2B5EF4-FFF2-40B4-BE49-F238E27FC236}">
                  <a16:creationId xmlns:a16="http://schemas.microsoft.com/office/drawing/2014/main" id="{133519B0-995B-C531-ABC3-0B4090E632DD}"/>
                </a:ext>
              </a:extLst>
            </p:cNvPr>
            <p:cNvPicPr/>
            <p:nvPr/>
          </p:nvPicPr>
          <p:blipFill>
            <a:blip r:embed="rId4"/>
            <a:stretch>
              <a:fillRect/>
            </a:stretch>
          </p:blipFill>
          <p:spPr>
            <a:xfrm>
              <a:off x="0" y="0"/>
              <a:ext cx="4404995" cy="1331595"/>
            </a:xfrm>
            <a:prstGeom prst="rect">
              <a:avLst/>
            </a:prstGeom>
          </p:spPr>
        </p:pic>
        <p:pic>
          <p:nvPicPr>
            <p:cNvPr id="9" name="Picture 8">
              <a:extLst>
                <a:ext uri="{FF2B5EF4-FFF2-40B4-BE49-F238E27FC236}">
                  <a16:creationId xmlns:a16="http://schemas.microsoft.com/office/drawing/2014/main" id="{790C2C74-E2E7-12BF-2008-E08BA05251A0}"/>
                </a:ext>
              </a:extLst>
            </p:cNvPr>
            <p:cNvPicPr/>
            <p:nvPr/>
          </p:nvPicPr>
          <p:blipFill>
            <a:blip r:embed="rId5"/>
            <a:stretch>
              <a:fillRect/>
            </a:stretch>
          </p:blipFill>
          <p:spPr>
            <a:xfrm>
              <a:off x="150495" y="166370"/>
              <a:ext cx="4102735" cy="1002665"/>
            </a:xfrm>
            <a:prstGeom prst="rect">
              <a:avLst/>
            </a:prstGeom>
          </p:spPr>
        </p:pic>
      </p:grpSp>
      <p:sp>
        <p:nvSpPr>
          <p:cNvPr id="2" name="Google Shape;337;p11">
            <a:extLst>
              <a:ext uri="{FF2B5EF4-FFF2-40B4-BE49-F238E27FC236}">
                <a16:creationId xmlns:a16="http://schemas.microsoft.com/office/drawing/2014/main" id="{3320C676-9480-1BCF-8DB0-CDC18B8B5231}"/>
              </a:ext>
            </a:extLst>
          </p:cNvPr>
          <p:cNvSpPr txBox="1">
            <a:spLocks/>
          </p:cNvSpPr>
          <p:nvPr/>
        </p:nvSpPr>
        <p:spPr>
          <a:xfrm>
            <a:off x="309561" y="249746"/>
            <a:ext cx="1237239" cy="5231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1pPr>
            <a:lvl2pPr marR="0" lvl="1"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2pPr>
            <a:lvl3pPr marR="0" lvl="2"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3pPr>
            <a:lvl4pPr marR="0" lvl="3"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4pPr>
            <a:lvl5pPr marR="0" lvl="4"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5pPr>
            <a:lvl6pPr marR="0" lvl="5"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6pPr>
            <a:lvl7pPr marR="0" lvl="6"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7pPr>
            <a:lvl8pPr marR="0" lvl="7"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8pPr>
            <a:lvl9pPr marR="0" lvl="8" algn="ctr" rtl="0">
              <a:lnSpc>
                <a:spcPct val="100000"/>
              </a:lnSpc>
              <a:spcBef>
                <a:spcPts val="0"/>
              </a:spcBef>
              <a:spcAft>
                <a:spcPts val="0"/>
              </a:spcAft>
              <a:buClr>
                <a:srgbClr val="19BBD5"/>
              </a:buClr>
              <a:buSzPts val="4800"/>
              <a:buFont typeface="Nixie One"/>
              <a:buNone/>
              <a:defRPr sz="4800" b="0" i="0" u="none" strike="noStrike" cap="none">
                <a:solidFill>
                  <a:srgbClr val="19BBD5"/>
                </a:solidFill>
                <a:latin typeface="Nixie One"/>
                <a:ea typeface="Nixie One"/>
                <a:cs typeface="Nixie One"/>
                <a:sym typeface="Nixie One"/>
              </a:defRPr>
            </a:lvl9pPr>
          </a:lstStyle>
          <a:p>
            <a:pPr algn="l">
              <a:spcAft>
                <a:spcPts val="1600"/>
              </a:spcAft>
            </a:pPr>
            <a:r>
              <a:rPr lang="en-US" sz="1400" kern="1400" dirty="0">
                <a:solidFill>
                  <a:schemeClr val="tx1"/>
                </a:solidFill>
                <a:latin typeface="Times New Roman" panose="02020603050405020304" pitchFamily="18" charset="0"/>
              </a:rPr>
              <a:t>Group 10</a:t>
            </a:r>
            <a:endParaRPr lang="en-US" sz="1400" dirty="0">
              <a:solidFill>
                <a:schemeClr val="tx1"/>
              </a:solidFill>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a:spLocks noGrp="1"/>
          </p:cNvSpPr>
          <p:nvPr>
            <p:ph type="title"/>
          </p:nvPr>
        </p:nvSpPr>
        <p:spPr>
          <a:xfrm>
            <a:off x="2235200" y="281450"/>
            <a:ext cx="69088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solidFill>
                  <a:schemeClr val="tx1"/>
                </a:solidFill>
                <a:latin typeface="Times New Roman" panose="02020603050405020304" pitchFamily="18" charset="0"/>
                <a:cs typeface="Times New Roman" panose="02020603050405020304" pitchFamily="18" charset="0"/>
              </a:rPr>
              <a:t>Advanced Automotive Security Measures</a:t>
            </a:r>
          </a:p>
        </p:txBody>
      </p:sp>
      <p:sp>
        <p:nvSpPr>
          <p:cNvPr id="407" name="Google Shape;407;p19"/>
          <p:cNvSpPr txBox="1">
            <a:spLocks noGrp="1"/>
          </p:cNvSpPr>
          <p:nvPr>
            <p:ph type="body" idx="1"/>
          </p:nvPr>
        </p:nvSpPr>
        <p:spPr>
          <a:xfrm>
            <a:off x="1" y="2190750"/>
            <a:ext cx="2919766" cy="34843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b="1" dirty="0">
                <a:latin typeface="Times New Roman" panose="02020603050405020304" pitchFamily="18" charset="0"/>
                <a:cs typeface="Times New Roman" panose="02020603050405020304" pitchFamily="18" charset="0"/>
              </a:rPr>
              <a:t>Network Segmentation:</a:t>
            </a:r>
          </a:p>
          <a:p>
            <a:pPr marL="0" lvl="0" indent="0" algn="l" rtl="0">
              <a:spcBef>
                <a:spcPts val="600"/>
              </a:spcBef>
              <a:spcAft>
                <a:spcPts val="0"/>
              </a:spcAft>
              <a:buNone/>
            </a:pPr>
            <a:r>
              <a:rPr lang="en-US" b="1" dirty="0">
                <a:latin typeface="Times New Roman" panose="02020603050405020304" pitchFamily="18" charset="0"/>
                <a:cs typeface="Times New Roman" panose="02020603050405020304" pitchFamily="18" charset="0"/>
              </a:rPr>
              <a:t>Dividing the CAN network into subnetworks to control access and limit attack spread.</a:t>
            </a:r>
          </a:p>
          <a:p>
            <a:pPr marL="0" lvl="0" indent="0" algn="l" rtl="0">
              <a:spcBef>
                <a:spcPts val="600"/>
              </a:spcBef>
              <a:spcAft>
                <a:spcPts val="0"/>
              </a:spcAft>
              <a:buNone/>
            </a:pPr>
            <a:r>
              <a:rPr lang="en-US" b="1" dirty="0">
                <a:latin typeface="Times New Roman" panose="02020603050405020304" pitchFamily="18" charset="0"/>
                <a:cs typeface="Times New Roman" panose="02020603050405020304" pitchFamily="18" charset="0"/>
              </a:rPr>
              <a:t>Utilizes a gateway ECU to manage interconnections but vulnerable if the gateway ECU is compromised.</a:t>
            </a:r>
          </a:p>
          <a:p>
            <a:pPr marL="0" lvl="0" indent="0" algn="l" rtl="0">
              <a:spcBef>
                <a:spcPts val="600"/>
              </a:spcBef>
              <a:spcAft>
                <a:spcPts val="0"/>
              </a:spcAft>
              <a:buNone/>
            </a:pPr>
            <a:endParaRPr lang="en-US" b="1" dirty="0">
              <a:latin typeface="Times New Roman" panose="02020603050405020304" pitchFamily="18" charset="0"/>
              <a:cs typeface="Times New Roman" panose="02020603050405020304" pitchFamily="18" charset="0"/>
            </a:endParaRPr>
          </a:p>
        </p:txBody>
      </p:sp>
      <p:sp>
        <p:nvSpPr>
          <p:cNvPr id="408" name="Google Shape;408;p19"/>
          <p:cNvSpPr txBox="1">
            <a:spLocks noGrp="1"/>
          </p:cNvSpPr>
          <p:nvPr>
            <p:ph type="body" idx="2"/>
          </p:nvPr>
        </p:nvSpPr>
        <p:spPr>
          <a:xfrm>
            <a:off x="2868966" y="1077050"/>
            <a:ext cx="2966684" cy="254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b="1" dirty="0">
                <a:latin typeface="Times New Roman" panose="02020603050405020304" pitchFamily="18" charset="0"/>
                <a:cs typeface="Times New Roman" panose="02020603050405020304" pitchFamily="18" charset="0"/>
              </a:rPr>
              <a:t>Encryption:</a:t>
            </a:r>
          </a:p>
          <a:p>
            <a:pPr marL="0" lvl="0" indent="0" algn="l" rtl="0">
              <a:spcBef>
                <a:spcPts val="600"/>
              </a:spcBef>
              <a:spcAft>
                <a:spcPts val="0"/>
              </a:spcAft>
              <a:buNone/>
            </a:pPr>
            <a:r>
              <a:rPr lang="en-US" b="1" dirty="0">
                <a:latin typeface="Times New Roman" panose="02020603050405020304" pitchFamily="18" charset="0"/>
                <a:cs typeface="Times New Roman" panose="02020603050405020304" pitchFamily="18" charset="0"/>
              </a:rPr>
              <a:t>Implementing lightweight encryption systems as the CAN protocol lacks built-in encryption.</a:t>
            </a:r>
          </a:p>
          <a:p>
            <a:pPr marL="0" lvl="0" indent="0" algn="l" rtl="0">
              <a:spcBef>
                <a:spcPts val="600"/>
              </a:spcBef>
              <a:spcAft>
                <a:spcPts val="0"/>
              </a:spcAft>
              <a:buNone/>
            </a:pPr>
            <a:r>
              <a:rPr lang="en-US" b="1" dirty="0">
                <a:latin typeface="Times New Roman" panose="02020603050405020304" pitchFamily="18" charset="0"/>
                <a:cs typeface="Times New Roman" panose="02020603050405020304" pitchFamily="18" charset="0"/>
              </a:rPr>
              <a:t>Dynamic key exchange is essential but presents performance and latency challenges for ECUs.</a:t>
            </a:r>
          </a:p>
          <a:p>
            <a:pPr marL="0" lvl="0" indent="0" algn="l" rtl="0">
              <a:spcBef>
                <a:spcPts val="600"/>
              </a:spcBef>
              <a:spcAft>
                <a:spcPts val="0"/>
              </a:spcAft>
              <a:buNone/>
            </a:pPr>
            <a:endParaRPr lang="en-US" b="1" dirty="0">
              <a:latin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r>
              <a:rPr lang="en-US" sz="1600" b="1" dirty="0">
                <a:latin typeface="Times New Roman" panose="02020603050405020304" pitchFamily="18" charset="0"/>
                <a:cs typeface="Times New Roman" panose="02020603050405020304" pitchFamily="18" charset="0"/>
              </a:rPr>
              <a:t>Secure Boot:</a:t>
            </a:r>
          </a:p>
          <a:p>
            <a:pPr marL="0" lvl="0" indent="0" algn="l" rtl="0">
              <a:spcBef>
                <a:spcPts val="600"/>
              </a:spcBef>
              <a:spcAft>
                <a:spcPts val="0"/>
              </a:spcAft>
              <a:buNone/>
            </a:pPr>
            <a:r>
              <a:rPr lang="en-US" b="1" dirty="0">
                <a:latin typeface="Times New Roman" panose="02020603050405020304" pitchFamily="18" charset="0"/>
                <a:cs typeface="Times New Roman" panose="02020603050405020304" pitchFamily="18" charset="0"/>
              </a:rPr>
              <a:t>Ensuring only software with valid signatures boots, using UEFI mechanisms.</a:t>
            </a:r>
          </a:p>
          <a:p>
            <a:pPr marL="0" lvl="0" indent="0" algn="l" rtl="0">
              <a:spcBef>
                <a:spcPts val="600"/>
              </a:spcBef>
              <a:spcAft>
                <a:spcPts val="0"/>
              </a:spcAft>
              <a:buNone/>
            </a:pPr>
            <a:r>
              <a:rPr lang="en-US" b="1" dirty="0">
                <a:latin typeface="Times New Roman" panose="02020603050405020304" pitchFamily="18" charset="0"/>
                <a:cs typeface="Times New Roman" panose="02020603050405020304" pitchFamily="18" charset="0"/>
              </a:rPr>
              <a:t>Effective but not infallible due to past vulnerabilities in specific implementations.</a:t>
            </a:r>
          </a:p>
        </p:txBody>
      </p:sp>
      <p:sp>
        <p:nvSpPr>
          <p:cNvPr id="409" name="Google Shape;409;p19"/>
          <p:cNvSpPr txBox="1">
            <a:spLocks noGrp="1"/>
          </p:cNvSpPr>
          <p:nvPr>
            <p:ph type="body" idx="3"/>
          </p:nvPr>
        </p:nvSpPr>
        <p:spPr>
          <a:xfrm>
            <a:off x="5979044" y="1009300"/>
            <a:ext cx="2966684" cy="254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b="1" dirty="0">
                <a:latin typeface="Times New Roman" panose="02020603050405020304" pitchFamily="18" charset="0"/>
                <a:cs typeface="Times New Roman" panose="02020603050405020304" pitchFamily="18" charset="0"/>
              </a:rPr>
              <a:t>Firewall Gateway:</a:t>
            </a:r>
          </a:p>
          <a:p>
            <a:pPr marL="0" lvl="0" indent="0" algn="l" rtl="0">
              <a:spcBef>
                <a:spcPts val="600"/>
              </a:spcBef>
              <a:spcAft>
                <a:spcPts val="0"/>
              </a:spcAft>
              <a:buNone/>
            </a:pPr>
            <a:r>
              <a:rPr lang="en-US" b="1" dirty="0">
                <a:latin typeface="Times New Roman" panose="02020603050405020304" pitchFamily="18" charset="0"/>
                <a:cs typeface="Times New Roman" panose="02020603050405020304" pitchFamily="18" charset="0"/>
              </a:rPr>
              <a:t>Implementing firewalls within network gateways, based on ECU certifications and specific vehicular subnet authorizations.</a:t>
            </a:r>
          </a:p>
          <a:p>
            <a:pPr marL="0" lvl="0" indent="0" algn="l" rtl="0">
              <a:spcBef>
                <a:spcPts val="600"/>
              </a:spcBef>
              <a:spcAft>
                <a:spcPts val="0"/>
              </a:spcAft>
              <a:buNone/>
            </a:pPr>
            <a:r>
              <a:rPr lang="en-US" b="1" dirty="0">
                <a:latin typeface="Times New Roman" panose="02020603050405020304" pitchFamily="18" charset="0"/>
                <a:cs typeface="Times New Roman" panose="02020603050405020304" pitchFamily="18" charset="0"/>
              </a:rPr>
              <a:t>Prevents less critical networks from accessing higher safety-relevant systems.</a:t>
            </a:r>
          </a:p>
          <a:p>
            <a:pPr marL="0" lvl="0" indent="0" algn="l" rtl="0">
              <a:spcBef>
                <a:spcPts val="600"/>
              </a:spcBef>
              <a:spcAft>
                <a:spcPts val="0"/>
              </a:spcAft>
              <a:buNone/>
            </a:pPr>
            <a:endParaRPr lang="en-US" b="1" dirty="0">
              <a:latin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r>
              <a:rPr lang="en-US" sz="1600" b="1" dirty="0">
                <a:latin typeface="Times New Roman" panose="02020603050405020304" pitchFamily="18" charset="0"/>
                <a:cs typeface="Times New Roman" panose="02020603050405020304" pitchFamily="18" charset="0"/>
              </a:rPr>
              <a:t>Honeypots:</a:t>
            </a:r>
          </a:p>
          <a:p>
            <a:pPr marL="0" lvl="0" indent="0" algn="l" rtl="0">
              <a:spcBef>
                <a:spcPts val="600"/>
              </a:spcBef>
              <a:spcAft>
                <a:spcPts val="0"/>
              </a:spcAft>
              <a:buNone/>
            </a:pPr>
            <a:r>
              <a:rPr lang="en-US" b="1" dirty="0">
                <a:latin typeface="Times New Roman" panose="02020603050405020304" pitchFamily="18" charset="0"/>
                <a:cs typeface="Times New Roman" panose="02020603050405020304" pitchFamily="18" charset="0"/>
              </a:rPr>
              <a:t>Using decoy systems to study attackers' behaviors and develop robust security measures.</a:t>
            </a:r>
          </a:p>
          <a:p>
            <a:pPr marL="0" lvl="0" indent="0" algn="l" rtl="0">
              <a:spcBef>
                <a:spcPts val="600"/>
              </a:spcBef>
              <a:spcAft>
                <a:spcPts val="0"/>
              </a:spcAft>
              <a:buNone/>
            </a:pPr>
            <a:r>
              <a:rPr lang="en-US" b="1" dirty="0">
                <a:latin typeface="Times New Roman" panose="02020603050405020304" pitchFamily="18" charset="0"/>
                <a:cs typeface="Times New Roman" panose="02020603050405020304" pitchFamily="18" charset="0"/>
              </a:rPr>
              <a:t>Collects data on attack patterns and tactics, aiding in future security enhancements​​.</a:t>
            </a:r>
            <a:endParaRPr dirty="0">
              <a:latin typeface="Times New Roman" panose="02020603050405020304" pitchFamily="18" charset="0"/>
              <a:cs typeface="Times New Roman" panose="02020603050405020304" pitchFamily="18" charset="0"/>
            </a:endParaRPr>
          </a:p>
        </p:txBody>
      </p:sp>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cxnSp>
        <p:nvCxnSpPr>
          <p:cNvPr id="7" name="Straight Connector 6">
            <a:extLst>
              <a:ext uri="{FF2B5EF4-FFF2-40B4-BE49-F238E27FC236}">
                <a16:creationId xmlns:a16="http://schemas.microsoft.com/office/drawing/2014/main" id="{1C821B83-A61D-FAFF-B4A1-BCF5C0E7D10E}"/>
              </a:ext>
            </a:extLst>
          </p:cNvPr>
          <p:cNvCxnSpPr>
            <a:cxnSpLocks/>
          </p:cNvCxnSpPr>
          <p:nvPr/>
        </p:nvCxnSpPr>
        <p:spPr>
          <a:xfrm>
            <a:off x="2705100" y="2133600"/>
            <a:ext cx="20472" cy="2057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D60B58D-12DE-CE24-0B45-4828DCCAF480}"/>
              </a:ext>
            </a:extLst>
          </p:cNvPr>
          <p:cNvCxnSpPr>
            <a:cxnSpLocks/>
          </p:cNvCxnSpPr>
          <p:nvPr/>
        </p:nvCxnSpPr>
        <p:spPr>
          <a:xfrm>
            <a:off x="5835650" y="2057400"/>
            <a:ext cx="20472" cy="2057725"/>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0D906192-24FB-2690-9A3C-1BFB12F03626}"/>
              </a:ext>
            </a:extLst>
          </p:cNvPr>
          <p:cNvCxnSpPr>
            <a:cxnSpLocks/>
          </p:cNvCxnSpPr>
          <p:nvPr/>
        </p:nvCxnSpPr>
        <p:spPr>
          <a:xfrm>
            <a:off x="3117850" y="3117850"/>
            <a:ext cx="231282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A7F8599-9094-6A53-5652-DD340C7460D4}"/>
              </a:ext>
            </a:extLst>
          </p:cNvPr>
          <p:cNvCxnSpPr>
            <a:cxnSpLocks/>
          </p:cNvCxnSpPr>
          <p:nvPr/>
        </p:nvCxnSpPr>
        <p:spPr>
          <a:xfrm>
            <a:off x="6205086" y="3168812"/>
            <a:ext cx="231282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55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3505200" y="-11210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CONCLUSION</a:t>
            </a:r>
            <a:endParaRPr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D2BB0B1-28AF-AE67-0BB2-61F4360EBBE8}"/>
              </a:ext>
            </a:extLst>
          </p:cNvPr>
          <p:cNvSpPr txBox="1"/>
          <p:nvPr/>
        </p:nvSpPr>
        <p:spPr>
          <a:xfrm>
            <a:off x="2673350" y="1333500"/>
            <a:ext cx="6356350" cy="2246769"/>
          </a:xfrm>
          <a:prstGeom prst="rect">
            <a:avLst/>
          </a:prstGeom>
          <a:noFill/>
        </p:spPr>
        <p:txBody>
          <a:bodyPr wrap="square" rtlCol="0">
            <a:spAutoFit/>
          </a:bodyPr>
          <a:lstStyle/>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In conclusion, the vulnerabilities of current malware detection methods in intelligent vehicles pose a substantial threat to passenger safety. Evasion techniques, such as multi-ECU throttling and multi-core processor utilization, highlight the need for more robust detection mechanisms. Traditional approaches struggle to identify new, sophisticated malware and face challenges in regular updates over a vehicle's lifespan. Cloud-based solutions, especially with high-speed 5G technology, emerge as a promising solution, providing adaptability and efficiency in countering evolving threats. Prioritizing the integration of advanced, cloud-based detection systems is crucial for ensuring ongoing security in the era of intelligent vehicles.</a:t>
            </a:r>
            <a:endParaRPr lang="en-CA" dirty="0">
              <a:solidFill>
                <a:schemeClr val="tx1"/>
              </a:solidFill>
              <a:latin typeface="Times New Roman" panose="02020603050405020304" pitchFamily="18" charset="0"/>
              <a:cs typeface="Times New Roman" panose="02020603050405020304" pitchFamily="18" charset="0"/>
            </a:endParaRPr>
          </a:p>
        </p:txBody>
      </p:sp>
      <p:pic>
        <p:nvPicPr>
          <p:cNvPr id="7" name="Picture 6" descr="A person wearing a vr headset and using a computer&#10;&#10;Description automatically generated">
            <a:extLst>
              <a:ext uri="{FF2B5EF4-FFF2-40B4-BE49-F238E27FC236}">
                <a16:creationId xmlns:a16="http://schemas.microsoft.com/office/drawing/2014/main" id="{AA772585-C0EA-4D42-A248-7DD74F628827}"/>
              </a:ext>
            </a:extLst>
          </p:cNvPr>
          <p:cNvPicPr>
            <a:picLocks noChangeAspect="1"/>
          </p:cNvPicPr>
          <p:nvPr/>
        </p:nvPicPr>
        <p:blipFill>
          <a:blip r:embed="rId3">
            <a:alphaModFix amt="85000"/>
          </a:blip>
          <a:stretch>
            <a:fillRect/>
          </a:stretch>
        </p:blipFill>
        <p:spPr>
          <a:xfrm>
            <a:off x="609600" y="1815930"/>
            <a:ext cx="1587500" cy="1511640"/>
          </a:xfrm>
          <a:prstGeom prst="rect">
            <a:avLst/>
          </a:prstGeom>
        </p:spPr>
      </p:pic>
    </p:spTree>
    <p:extLst>
      <p:ext uri="{BB962C8B-B14F-4D97-AF65-F5344CB8AC3E}">
        <p14:creationId xmlns:p14="http://schemas.microsoft.com/office/powerpoint/2010/main" val="2298718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3204150" y="1024850"/>
            <a:ext cx="5081176"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1" dirty="0">
                <a:latin typeface="Times New Roman" panose="02020603050405020304" pitchFamily="18" charset="0"/>
                <a:cs typeface="Times New Roman" panose="02020603050405020304" pitchFamily="18" charset="0"/>
              </a:rPr>
              <a:t>Thank You!</a:t>
            </a:r>
            <a:endParaRPr sz="7200" b="1" dirty="0">
              <a:latin typeface="Times New Roman" panose="02020603050405020304" pitchFamily="18" charset="0"/>
              <a:cs typeface="Times New Roman" panose="02020603050405020304" pitchFamily="18" charset="0"/>
            </a:endParaRPr>
          </a:p>
        </p:txBody>
      </p:sp>
      <p:sp>
        <p:nvSpPr>
          <p:cNvPr id="595" name="Google Shape;595;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graphicFrame>
        <p:nvGraphicFramePr>
          <p:cNvPr id="2" name="Table 1">
            <a:extLst>
              <a:ext uri="{FF2B5EF4-FFF2-40B4-BE49-F238E27FC236}">
                <a16:creationId xmlns:a16="http://schemas.microsoft.com/office/drawing/2014/main" id="{BC878FD9-F258-72BF-02EA-F3998DD4B171}"/>
              </a:ext>
            </a:extLst>
          </p:cNvPr>
          <p:cNvGraphicFramePr>
            <a:graphicFrameLocks noGrp="1"/>
          </p:cNvGraphicFramePr>
          <p:nvPr>
            <p:extLst>
              <p:ext uri="{D42A27DB-BD31-4B8C-83A1-F6EECF244321}">
                <p14:modId xmlns:p14="http://schemas.microsoft.com/office/powerpoint/2010/main" val="134835561"/>
              </p:ext>
            </p:extLst>
          </p:nvPr>
        </p:nvGraphicFramePr>
        <p:xfrm>
          <a:off x="3418980" y="2532650"/>
          <a:ext cx="4349115" cy="2174076"/>
        </p:xfrm>
        <a:graphic>
          <a:graphicData uri="http://schemas.openxmlformats.org/drawingml/2006/table">
            <a:tbl>
              <a:tblPr firstRow="1" firstCol="1" bandRow="1">
                <a:tableStyleId>{5C22544A-7EE6-4342-B048-85BDC9FD1C3A}</a:tableStyleId>
              </a:tblPr>
              <a:tblGrid>
                <a:gridCol w="2369185">
                  <a:extLst>
                    <a:ext uri="{9D8B030D-6E8A-4147-A177-3AD203B41FA5}">
                      <a16:colId xmlns:a16="http://schemas.microsoft.com/office/drawing/2014/main" val="20000"/>
                    </a:ext>
                  </a:extLst>
                </a:gridCol>
                <a:gridCol w="1979930">
                  <a:extLst>
                    <a:ext uri="{9D8B030D-6E8A-4147-A177-3AD203B41FA5}">
                      <a16:colId xmlns:a16="http://schemas.microsoft.com/office/drawing/2014/main" val="20001"/>
                    </a:ext>
                  </a:extLst>
                </a:gridCol>
              </a:tblGrid>
              <a:tr h="208915">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marL="234950" indent="-6350" algn="l">
                        <a:lnSpc>
                          <a:spcPct val="107000"/>
                        </a:lnSpc>
                        <a:spcAft>
                          <a:spcPts val="0"/>
                        </a:spcAft>
                      </a:pPr>
                      <a:r>
                        <a:rPr lang="en-IN" sz="1200" dirty="0">
                          <a:effectLst/>
                          <a:latin typeface="Times New Roman" panose="02020603050405020304" pitchFamily="18" charset="0"/>
                          <a:cs typeface="Times New Roman" panose="02020603050405020304" pitchFamily="18" charset="0"/>
                        </a:rPr>
                        <a:t>        Student Name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marL="234950" indent="-6350" algn="l">
                        <a:lnSpc>
                          <a:spcPct val="107000"/>
                        </a:lnSpc>
                        <a:spcAft>
                          <a:spcPts val="0"/>
                        </a:spcAft>
                      </a:pPr>
                      <a:r>
                        <a:rPr lang="en-IN" sz="1200">
                          <a:effectLst/>
                          <a:latin typeface="Times New Roman" panose="02020603050405020304" pitchFamily="18" charset="0"/>
                          <a:cs typeface="Times New Roman" panose="02020603050405020304" pitchFamily="18" charset="0"/>
                        </a:rPr>
                        <a:t>            Student ID </a:t>
                      </a:r>
                      <a:endParaRPr lang="en-IN"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10000"/>
                  </a:ext>
                </a:extLst>
              </a:tr>
              <a:tr h="210185">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marL="252730" indent="-6350" algn="l">
                        <a:lnSpc>
                          <a:spcPct val="107000"/>
                        </a:lnSpc>
                        <a:spcAft>
                          <a:spcPts val="0"/>
                        </a:spcAft>
                      </a:pPr>
                      <a:r>
                        <a:rPr lang="en-IN" sz="1200" dirty="0">
                          <a:effectLst/>
                          <a:latin typeface="Times New Roman" panose="02020603050405020304" pitchFamily="18" charset="0"/>
                          <a:cs typeface="Times New Roman" panose="02020603050405020304" pitchFamily="18" charset="0"/>
                        </a:rPr>
                        <a:t>Deep Bhavesh Gajiwala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23545" indent="-6350" algn="l">
                        <a:lnSpc>
                          <a:spcPct val="107000"/>
                        </a:lnSpc>
                        <a:spcAft>
                          <a:spcPts val="0"/>
                        </a:spcAft>
                      </a:pPr>
                      <a:r>
                        <a:rPr lang="en-IN" sz="1200" dirty="0">
                          <a:solidFill>
                            <a:schemeClr val="bg1"/>
                          </a:solidFill>
                          <a:effectLst/>
                          <a:latin typeface="Times New Roman" panose="02020603050405020304" pitchFamily="18" charset="0"/>
                          <a:cs typeface="Times New Roman" panose="02020603050405020304" pitchFamily="18" charset="0"/>
                        </a:rPr>
                        <a:t>40231725</a:t>
                      </a:r>
                      <a:r>
                        <a:rPr lang="en-IN" sz="1200" dirty="0">
                          <a:effectLst/>
                          <a:latin typeface="Times New Roman" panose="02020603050405020304" pitchFamily="18"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10001"/>
                  </a:ext>
                </a:extLst>
              </a:tr>
              <a:tr h="208915">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marL="252730" indent="-6350" algn="l">
                        <a:lnSpc>
                          <a:spcPct val="107000"/>
                        </a:lnSpc>
                        <a:spcAft>
                          <a:spcPts val="0"/>
                        </a:spcAft>
                      </a:pPr>
                      <a:r>
                        <a:rPr lang="en-IN" sz="1200" dirty="0" err="1">
                          <a:effectLst/>
                          <a:latin typeface="Times New Roman" panose="02020603050405020304" pitchFamily="18" charset="0"/>
                          <a:cs typeface="Times New Roman" panose="02020603050405020304" pitchFamily="18" charset="0"/>
                        </a:rPr>
                        <a:t>Devina</a:t>
                      </a:r>
                      <a:r>
                        <a:rPr lang="en-IN" sz="1200" dirty="0">
                          <a:effectLst/>
                          <a:latin typeface="Times New Roman" panose="02020603050405020304" pitchFamily="18" charset="0"/>
                          <a:cs typeface="Times New Roman" panose="02020603050405020304" pitchFamily="18" charset="0"/>
                        </a:rPr>
                        <a:t> Shah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23545" indent="-6350" algn="l">
                        <a:lnSpc>
                          <a:spcPct val="107000"/>
                        </a:lnSpc>
                        <a:spcAft>
                          <a:spcPts val="0"/>
                        </a:spcAft>
                      </a:pPr>
                      <a:r>
                        <a:rPr lang="en-IN" sz="1200" dirty="0">
                          <a:solidFill>
                            <a:schemeClr val="bg1"/>
                          </a:solidFill>
                          <a:effectLst/>
                          <a:latin typeface="Times New Roman" panose="02020603050405020304" pitchFamily="18" charset="0"/>
                          <a:cs typeface="Times New Roman" panose="02020603050405020304" pitchFamily="18" charset="0"/>
                        </a:rPr>
                        <a:t>40238009</a:t>
                      </a:r>
                      <a:r>
                        <a:rPr lang="en-IN" sz="1200" dirty="0">
                          <a:effectLst/>
                          <a:latin typeface="Times New Roman" panose="02020603050405020304" pitchFamily="18"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10002"/>
                  </a:ext>
                </a:extLst>
              </a:tr>
              <a:tr h="216521">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marL="252730" indent="-6350" algn="l">
                        <a:lnSpc>
                          <a:spcPct val="107000"/>
                        </a:lnSpc>
                        <a:spcAft>
                          <a:spcPts val="0"/>
                        </a:spcAft>
                      </a:pPr>
                      <a:r>
                        <a:rPr lang="en-IN" sz="1200" dirty="0" err="1">
                          <a:effectLst/>
                          <a:latin typeface="Times New Roman" panose="02020603050405020304" pitchFamily="18" charset="0"/>
                          <a:cs typeface="Times New Roman" panose="02020603050405020304" pitchFamily="18" charset="0"/>
                        </a:rPr>
                        <a:t>Karanjot</a:t>
                      </a:r>
                      <a:r>
                        <a:rPr lang="en-IN" sz="1200" dirty="0">
                          <a:effectLst/>
                          <a:latin typeface="Times New Roman" panose="02020603050405020304" pitchFamily="18" charset="0"/>
                          <a:cs typeface="Times New Roman" panose="02020603050405020304" pitchFamily="18" charset="0"/>
                        </a:rPr>
                        <a:t> Singh</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23545" indent="-6350" algn="l">
                        <a:lnSpc>
                          <a:spcPct val="107000"/>
                        </a:lnSpc>
                        <a:spcAft>
                          <a:spcPts val="0"/>
                        </a:spcAf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40220861</a:t>
                      </a:r>
                    </a:p>
                  </a:txBody>
                  <a:tcPr marL="68580" marR="73025" marT="7620" marB="0"/>
                </a:tc>
                <a:extLst>
                  <a:ext uri="{0D108BD9-81ED-4DB2-BD59-A6C34878D82A}">
                    <a16:rowId xmlns:a16="http://schemas.microsoft.com/office/drawing/2014/main" val="10003"/>
                  </a:ext>
                </a:extLst>
              </a:tr>
              <a:tr h="216131">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marL="252730" indent="-6350" algn="l">
                        <a:lnSpc>
                          <a:spcPct val="107000"/>
                        </a:lnSpc>
                        <a:spcAft>
                          <a:spcPts val="0"/>
                        </a:spcAft>
                      </a:pPr>
                      <a:r>
                        <a:rPr lang="en-IN" sz="1200" dirty="0">
                          <a:effectLst/>
                          <a:latin typeface="Times New Roman" panose="02020603050405020304" pitchFamily="18" charset="0"/>
                          <a:cs typeface="Times New Roman" panose="02020603050405020304" pitchFamily="18" charset="0"/>
                        </a:rPr>
                        <a:t>Meet </a:t>
                      </a:r>
                      <a:r>
                        <a:rPr lang="en-IN" sz="1200" dirty="0" err="1">
                          <a:effectLst/>
                          <a:latin typeface="Times New Roman" panose="02020603050405020304" pitchFamily="18" charset="0"/>
                          <a:cs typeface="Times New Roman" panose="02020603050405020304" pitchFamily="18" charset="0"/>
                        </a:rPr>
                        <a:t>Rakeshbhai</a:t>
                      </a:r>
                      <a:r>
                        <a:rPr lang="en-IN" sz="1200" dirty="0">
                          <a:effectLst/>
                          <a:latin typeface="Times New Roman" panose="02020603050405020304" pitchFamily="18" charset="0"/>
                          <a:cs typeface="Times New Roman" panose="02020603050405020304" pitchFamily="18" charset="0"/>
                        </a:rPr>
                        <a:t> Patel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23545" indent="-6350" algn="l">
                        <a:lnSpc>
                          <a:spcPct val="107000"/>
                        </a:lnSpc>
                        <a:spcAft>
                          <a:spcPts val="0"/>
                        </a:spcAft>
                      </a:pPr>
                      <a:r>
                        <a:rPr lang="en-IN" sz="1200" dirty="0">
                          <a:solidFill>
                            <a:schemeClr val="bg1"/>
                          </a:solidFill>
                          <a:effectLst/>
                          <a:latin typeface="Times New Roman" panose="02020603050405020304" pitchFamily="18" charset="0"/>
                          <a:cs typeface="Times New Roman" panose="02020603050405020304" pitchFamily="18" charset="0"/>
                        </a:rPr>
                        <a:t>40239187</a:t>
                      </a:r>
                      <a:r>
                        <a:rPr lang="en-IN" sz="1200" dirty="0">
                          <a:effectLst/>
                          <a:latin typeface="Times New Roman" panose="02020603050405020304" pitchFamily="18"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10004"/>
                  </a:ext>
                </a:extLst>
              </a:tr>
              <a:tr h="237490">
                <a:tc>
                  <a:txBody>
                    <a:bodyPr/>
                    <a:lstStyle/>
                    <a:p>
                      <a:pPr marL="234950" marR="85090" indent="-6350" algn="l">
                        <a:lnSpc>
                          <a:spcPct val="107000"/>
                        </a:lnSpc>
                        <a:spcAft>
                          <a:spcPts val="0"/>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Rohan </a:t>
                      </a:r>
                      <a:r>
                        <a:rPr lang="en-US" sz="12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Yogeshkumar</a:t>
                      </a: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Modi</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p>
                      <a:pPr marL="423545" indent="-6350" algn="l">
                        <a:lnSpc>
                          <a:spcPct val="107000"/>
                        </a:lnSpc>
                        <a:spcAft>
                          <a:spcPts val="0"/>
                        </a:spcAft>
                      </a:pPr>
                      <a:r>
                        <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40255454</a:t>
                      </a:r>
                    </a:p>
                  </a:txBody>
                  <a:tcPr marL="68580" marR="73025" marT="7620" marB="0"/>
                </a:tc>
                <a:extLst>
                  <a:ext uri="{0D108BD9-81ED-4DB2-BD59-A6C34878D82A}">
                    <a16:rowId xmlns:a16="http://schemas.microsoft.com/office/drawing/2014/main" val="2043072728"/>
                  </a:ext>
                </a:extLst>
              </a:tr>
              <a:tr h="237490">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marL="234950" marR="85090" indent="-6350" algn="ctr">
                        <a:lnSpc>
                          <a:spcPct val="107000"/>
                        </a:lnSpc>
                        <a:spcAft>
                          <a:spcPts val="0"/>
                        </a:spcAft>
                      </a:pPr>
                      <a:r>
                        <a:rPr lang="en-IN" sz="1200" dirty="0" err="1">
                          <a:effectLst/>
                          <a:latin typeface="Times New Roman" panose="02020603050405020304" pitchFamily="18" charset="0"/>
                          <a:cs typeface="Times New Roman" panose="02020603050405020304" pitchFamily="18" charset="0"/>
                        </a:rPr>
                        <a:t>Pratiksha</a:t>
                      </a:r>
                      <a:r>
                        <a:rPr lang="en-IN" sz="1200" dirty="0">
                          <a:effectLst/>
                          <a:latin typeface="Times New Roman" panose="02020603050405020304" pitchFamily="18" charset="0"/>
                          <a:cs typeface="Times New Roman" panose="02020603050405020304" pitchFamily="18" charset="0"/>
                        </a:rPr>
                        <a:t> Ashok Kumar Pole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23545" indent="-6350" algn="l">
                        <a:lnSpc>
                          <a:spcPct val="107000"/>
                        </a:lnSpc>
                        <a:spcAft>
                          <a:spcPts val="0"/>
                        </a:spcAft>
                      </a:pPr>
                      <a:r>
                        <a:rPr lang="en-IN" sz="1200" dirty="0">
                          <a:solidFill>
                            <a:schemeClr val="bg1"/>
                          </a:solidFill>
                          <a:effectLst/>
                          <a:latin typeface="Times New Roman" panose="02020603050405020304" pitchFamily="18" charset="0"/>
                          <a:cs typeface="Times New Roman" panose="02020603050405020304" pitchFamily="18" charset="0"/>
                        </a:rPr>
                        <a:t>40230412</a:t>
                      </a:r>
                      <a:r>
                        <a:rPr lang="en-IN" sz="1200" dirty="0">
                          <a:effectLst/>
                          <a:latin typeface="Times New Roman" panose="02020603050405020304" pitchFamily="18"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10005"/>
                  </a:ext>
                </a:extLst>
              </a:tr>
              <a:tr h="178435">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marL="252730" indent="-6350" algn="l">
                        <a:lnSpc>
                          <a:spcPct val="107000"/>
                        </a:lnSpc>
                        <a:spcAft>
                          <a:spcPts val="0"/>
                        </a:spcAft>
                      </a:pPr>
                      <a:r>
                        <a:rPr lang="en-IN" sz="1200" dirty="0">
                          <a:effectLst/>
                          <a:latin typeface="Times New Roman" panose="02020603050405020304" pitchFamily="18" charset="0"/>
                          <a:cs typeface="Times New Roman" panose="02020603050405020304" pitchFamily="18" charset="0"/>
                        </a:rPr>
                        <a:t>Saket Suman</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23545" indent="-6350" algn="l">
                        <a:lnSpc>
                          <a:spcPct val="107000"/>
                        </a:lnSpc>
                        <a:spcAft>
                          <a:spcPts val="0"/>
                        </a:spcAft>
                      </a:pPr>
                      <a:r>
                        <a:rPr lang="en-IN" sz="1200" dirty="0">
                          <a:solidFill>
                            <a:schemeClr val="bg1"/>
                          </a:solidFill>
                          <a:effectLst/>
                          <a:latin typeface="Times New Roman" panose="02020603050405020304" pitchFamily="18" charset="0"/>
                          <a:cs typeface="Times New Roman" panose="02020603050405020304" pitchFamily="18" charset="0"/>
                        </a:rPr>
                        <a:t>40225128</a:t>
                      </a:r>
                      <a:r>
                        <a:rPr lang="en-IN" sz="1200" dirty="0">
                          <a:effectLst/>
                          <a:latin typeface="Times New Roman" panose="02020603050405020304" pitchFamily="18"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10006"/>
                  </a:ext>
                </a:extLst>
              </a:tr>
              <a:tr h="208915">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marL="252730" indent="-6350" algn="l">
                        <a:lnSpc>
                          <a:spcPct val="107000"/>
                        </a:lnSpc>
                        <a:spcAft>
                          <a:spcPts val="0"/>
                        </a:spcAft>
                      </a:pPr>
                      <a:r>
                        <a:rPr lang="en-IN" sz="1200" dirty="0">
                          <a:effectLst/>
                          <a:latin typeface="Times New Roman" panose="02020603050405020304" pitchFamily="18" charset="0"/>
                          <a:cs typeface="Times New Roman" panose="02020603050405020304" pitchFamily="18" charset="0"/>
                        </a:rPr>
                        <a:t>Simran Kaur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23545" indent="-6350" algn="l">
                        <a:lnSpc>
                          <a:spcPct val="107000"/>
                        </a:lnSpc>
                        <a:spcAft>
                          <a:spcPts val="0"/>
                        </a:spcAft>
                      </a:pPr>
                      <a:r>
                        <a:rPr lang="en-IN" sz="1200" dirty="0">
                          <a:solidFill>
                            <a:schemeClr val="bg1"/>
                          </a:solidFill>
                          <a:effectLst/>
                          <a:latin typeface="Times New Roman" panose="02020603050405020304" pitchFamily="18" charset="0"/>
                          <a:cs typeface="Times New Roman" panose="02020603050405020304" pitchFamily="18" charset="0"/>
                        </a:rPr>
                        <a:t>40241517</a:t>
                      </a:r>
                      <a:r>
                        <a:rPr lang="en-IN" sz="1200" dirty="0">
                          <a:effectLst/>
                          <a:latin typeface="Times New Roman" panose="02020603050405020304" pitchFamily="18"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10007"/>
                  </a:ext>
                </a:extLst>
              </a:tr>
              <a:tr h="239395">
                <a:tc>
                  <a:txBody>
                    <a:bodyPr/>
                    <a:lstStyle>
                      <a:defPPr>
                        <a:defRPr lang="en-US" b="1">
                          <a:solidFill>
                            <a:schemeClr val="lt1"/>
                          </a:solidFill>
                        </a:defRPr>
                      </a:defPPr>
                      <a:lvl1pPr marL="0" algn="l" defTabSz="914400" rtl="0" eaLnBrk="1" latinLnBrk="0" hangingPunct="1">
                        <a:defRPr sz="1800" b="1" kern="1200">
                          <a:solidFill>
                            <a:schemeClr val="lt1"/>
                          </a:solidFill>
                          <a:latin typeface="+mn-lt"/>
                          <a:ea typeface="+mn-ea"/>
                          <a:cs typeface="+mn-cs"/>
                        </a:defRPr>
                      </a:lvl1pPr>
                      <a:lvl2pPr marL="457200" algn="l" defTabSz="914400" rtl="0" eaLnBrk="1" latinLnBrk="0" hangingPunct="1">
                        <a:defRPr sz="1800" b="1" kern="1200">
                          <a:solidFill>
                            <a:schemeClr val="lt1"/>
                          </a:solidFill>
                          <a:latin typeface="+mn-lt"/>
                          <a:ea typeface="+mn-ea"/>
                          <a:cs typeface="+mn-cs"/>
                        </a:defRPr>
                      </a:lvl2pPr>
                      <a:lvl3pPr marL="914400" algn="l" defTabSz="914400" rtl="0" eaLnBrk="1" latinLnBrk="0" hangingPunct="1">
                        <a:defRPr sz="1800" b="1" kern="1200">
                          <a:solidFill>
                            <a:schemeClr val="lt1"/>
                          </a:solidFill>
                          <a:latin typeface="+mn-lt"/>
                          <a:ea typeface="+mn-ea"/>
                          <a:cs typeface="+mn-cs"/>
                        </a:defRPr>
                      </a:lvl3pPr>
                      <a:lvl4pPr marL="1371600" algn="l" defTabSz="914400" rtl="0" eaLnBrk="1" latinLnBrk="0" hangingPunct="1">
                        <a:defRPr sz="1800" b="1" kern="1200">
                          <a:solidFill>
                            <a:schemeClr val="lt1"/>
                          </a:solidFill>
                          <a:latin typeface="+mn-lt"/>
                          <a:ea typeface="+mn-ea"/>
                          <a:cs typeface="+mn-cs"/>
                        </a:defRPr>
                      </a:lvl4pPr>
                      <a:lvl5pPr marL="1828800" algn="l" defTabSz="914400" rtl="0" eaLnBrk="1" latinLnBrk="0" hangingPunct="1">
                        <a:defRPr sz="1800" b="1" kern="1200">
                          <a:solidFill>
                            <a:schemeClr val="lt1"/>
                          </a:solidFill>
                          <a:latin typeface="+mn-lt"/>
                          <a:ea typeface="+mn-ea"/>
                          <a:cs typeface="+mn-cs"/>
                        </a:defRPr>
                      </a:lvl5pPr>
                      <a:lvl6pPr marL="2286000" algn="l" defTabSz="914400" rtl="0" eaLnBrk="1" latinLnBrk="0" hangingPunct="1">
                        <a:defRPr sz="1800" b="1" kern="1200">
                          <a:solidFill>
                            <a:schemeClr val="lt1"/>
                          </a:solidFill>
                          <a:latin typeface="+mn-lt"/>
                          <a:ea typeface="+mn-ea"/>
                          <a:cs typeface="+mn-cs"/>
                        </a:defRPr>
                      </a:lvl6pPr>
                      <a:lvl7pPr marL="2743200" algn="l" defTabSz="914400" rtl="0" eaLnBrk="1" latinLnBrk="0" hangingPunct="1">
                        <a:defRPr sz="1800" b="1" kern="1200">
                          <a:solidFill>
                            <a:schemeClr val="lt1"/>
                          </a:solidFill>
                          <a:latin typeface="+mn-lt"/>
                          <a:ea typeface="+mn-ea"/>
                          <a:cs typeface="+mn-cs"/>
                        </a:defRPr>
                      </a:lvl7pPr>
                      <a:lvl8pPr marL="3200400" algn="l" defTabSz="914400" rtl="0" eaLnBrk="1" latinLnBrk="0" hangingPunct="1">
                        <a:defRPr sz="1800" b="1" kern="1200">
                          <a:solidFill>
                            <a:schemeClr val="lt1"/>
                          </a:solidFill>
                          <a:latin typeface="+mn-lt"/>
                          <a:ea typeface="+mn-ea"/>
                          <a:cs typeface="+mn-cs"/>
                        </a:defRPr>
                      </a:lvl8pPr>
                      <a:lvl9pPr marL="3657600" algn="l" defTabSz="914400" rtl="0" eaLnBrk="1" latinLnBrk="0" hangingPunct="1">
                        <a:defRPr sz="1800" b="1" kern="1200">
                          <a:solidFill>
                            <a:schemeClr val="lt1"/>
                          </a:solidFill>
                          <a:latin typeface="+mn-lt"/>
                          <a:ea typeface="+mn-ea"/>
                          <a:cs typeface="+mn-cs"/>
                        </a:defRPr>
                      </a:lvl9pPr>
                    </a:lstStyle>
                    <a:p>
                      <a:pPr marL="252730" indent="-6350" algn="l">
                        <a:lnSpc>
                          <a:spcPct val="107000"/>
                        </a:lnSpc>
                        <a:spcAft>
                          <a:spcPts val="0"/>
                        </a:spcAft>
                      </a:pPr>
                      <a:r>
                        <a:rPr lang="en-IN" sz="1200" dirty="0" err="1">
                          <a:effectLst/>
                          <a:latin typeface="Times New Roman" panose="02020603050405020304" pitchFamily="18" charset="0"/>
                          <a:cs typeface="Times New Roman" panose="02020603050405020304" pitchFamily="18" charset="0"/>
                        </a:rPr>
                        <a:t>Snehpreet</a:t>
                      </a:r>
                      <a:r>
                        <a:rPr lang="en-IN" sz="1200" dirty="0">
                          <a:effectLst/>
                          <a:latin typeface="Times New Roman" panose="02020603050405020304" pitchFamily="18" charset="0"/>
                          <a:cs typeface="Times New Roman" panose="02020603050405020304" pitchFamily="18" charset="0"/>
                        </a:rPr>
                        <a:t> Kaur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tc>
                  <a:txBody>
                    <a:bodyPr/>
                    <a:lstStyle>
                      <a:defPPr>
                        <a:defRPr lang="en-US">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423545" indent="-6350" algn="l">
                        <a:lnSpc>
                          <a:spcPct val="107000"/>
                        </a:lnSpc>
                        <a:spcAft>
                          <a:spcPts val="0"/>
                        </a:spcAft>
                      </a:pPr>
                      <a:r>
                        <a:rPr lang="en-IN" sz="1200" dirty="0">
                          <a:solidFill>
                            <a:schemeClr val="bg1"/>
                          </a:solidFill>
                          <a:effectLst/>
                          <a:latin typeface="Times New Roman" panose="02020603050405020304" pitchFamily="18" charset="0"/>
                          <a:cs typeface="Times New Roman" panose="02020603050405020304" pitchFamily="18" charset="0"/>
                        </a:rPr>
                        <a:t>40254443</a:t>
                      </a:r>
                      <a:r>
                        <a:rPr lang="en-IN" sz="1200" dirty="0">
                          <a:effectLst/>
                          <a:latin typeface="Times New Roman" panose="02020603050405020304" pitchFamily="18" charset="0"/>
                          <a:cs typeface="Times New Roman" panose="02020603050405020304" pitchFamily="18" charset="0"/>
                        </a:rPr>
                        <a:t> </a:t>
                      </a:r>
                      <a:endParaRPr lang="en-IN"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73025" marT="7620" marB="0"/>
                </a:tc>
                <a:extLst>
                  <a:ext uri="{0D108BD9-81ED-4DB2-BD59-A6C34878D82A}">
                    <a16:rowId xmlns:a16="http://schemas.microsoft.com/office/drawing/2014/main" val="10008"/>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2412001" y="318699"/>
            <a:ext cx="4254312" cy="112130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000" b="1" dirty="0">
                <a:solidFill>
                  <a:schemeClr val="dk1"/>
                </a:solidFill>
                <a:latin typeface="Times New Roman" panose="02020603050405020304" pitchFamily="18" charset="0"/>
                <a:cs typeface="Times New Roman" panose="02020603050405020304" pitchFamily="18" charset="0"/>
                <a:sym typeface="Century Gothic"/>
              </a:rPr>
              <a:t>Introduction</a:t>
            </a:r>
            <a:endParaRPr lang="en-CA" sz="3000" b="1" dirty="0">
              <a:latin typeface="Times New Roman" panose="02020603050405020304" pitchFamily="18" charset="0"/>
              <a:cs typeface="Times New Roman" panose="02020603050405020304" pitchFamily="18" charset="0"/>
            </a:endParaRPr>
          </a:p>
        </p:txBody>
      </p:sp>
      <p:sp>
        <p:nvSpPr>
          <p:cNvPr id="344" name="Google Shape;344;p12"/>
          <p:cNvSpPr txBox="1"/>
          <p:nvPr/>
        </p:nvSpPr>
        <p:spPr>
          <a:xfrm>
            <a:off x="184339" y="2426400"/>
            <a:ext cx="4101911" cy="2359125"/>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endParaRPr lang="en-US" dirty="0">
              <a:solidFill>
                <a:schemeClr val="tx1"/>
              </a:solidFill>
              <a:latin typeface="Times New Roman" panose="02020603050405020304" pitchFamily="18" charset="0"/>
              <a:ea typeface="Muli"/>
              <a:cs typeface="Times New Roman" panose="02020603050405020304" pitchFamily="18" charset="0"/>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2</a:t>
            </a:fld>
            <a:endParaRPr>
              <a:latin typeface="Times New Roman" panose="02020603050405020304" pitchFamily="18" charset="0"/>
              <a:cs typeface="Times New Roman" panose="02020603050405020304" pitchFamily="18" charset="0"/>
            </a:endParaRPr>
          </a:p>
        </p:txBody>
      </p:sp>
      <p:sp>
        <p:nvSpPr>
          <p:cNvPr id="3" name="Google Shape;344;p12">
            <a:extLst>
              <a:ext uri="{FF2B5EF4-FFF2-40B4-BE49-F238E27FC236}">
                <a16:creationId xmlns:a16="http://schemas.microsoft.com/office/drawing/2014/main" id="{6678D0FC-A5F6-6059-644F-B37B9F0282F7}"/>
              </a:ext>
            </a:extLst>
          </p:cNvPr>
          <p:cNvSpPr txBox="1"/>
          <p:nvPr/>
        </p:nvSpPr>
        <p:spPr>
          <a:xfrm>
            <a:off x="184339" y="2426400"/>
            <a:ext cx="4101911" cy="2359125"/>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en-US" dirty="0">
                <a:solidFill>
                  <a:schemeClr val="tx1"/>
                </a:solidFill>
                <a:latin typeface="Times New Roman" panose="02020603050405020304" pitchFamily="18" charset="0"/>
                <a:ea typeface="Muli"/>
                <a:cs typeface="Times New Roman" panose="02020603050405020304" pitchFamily="18" charset="0"/>
                <a:sym typeface="Muli"/>
              </a:rPr>
              <a:t>Automotive control networks are digitally connected systems in modern vehicles that oversee critical functions. As connectivity and automation increase, the security of in-vehicle control networks becomes a paramount concern. Potential cyber-attacks on these networks can compromise privacy and jeopardize vehicle safety. This survey analyzes recent attacks on automotive networks to identify vulnerabilities and quantify resource requirements.</a:t>
            </a:r>
          </a:p>
        </p:txBody>
      </p:sp>
      <p:pic>
        <p:nvPicPr>
          <p:cNvPr id="4" name="Picture 10" descr="Automotive In-Vehicle Network Test Solutions | Keysight">
            <a:extLst>
              <a:ext uri="{FF2B5EF4-FFF2-40B4-BE49-F238E27FC236}">
                <a16:creationId xmlns:a16="http://schemas.microsoft.com/office/drawing/2014/main" id="{CDD01E11-9EC0-36CC-DF7F-1D89B18FE4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829" t="31334" r="18950" b="7630"/>
          <a:stretch/>
        </p:blipFill>
        <p:spPr bwMode="auto">
          <a:xfrm>
            <a:off x="4705350" y="2042061"/>
            <a:ext cx="4254311" cy="2616201"/>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61627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2412000" y="318699"/>
            <a:ext cx="6602603" cy="112130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000" b="1" dirty="0">
                <a:solidFill>
                  <a:schemeClr val="dk1"/>
                </a:solidFill>
                <a:latin typeface="Times New Roman" panose="02020603050405020304" pitchFamily="18" charset="0"/>
                <a:ea typeface="Century Gothic"/>
                <a:cs typeface="Times New Roman" panose="02020603050405020304" pitchFamily="18" charset="0"/>
                <a:sym typeface="Century Gothic"/>
              </a:rPr>
              <a:t>Overview of Automotive Networks</a:t>
            </a:r>
            <a:endParaRPr lang="en-CA" sz="3000" b="1" dirty="0">
              <a:latin typeface="Times New Roman" panose="02020603050405020304" pitchFamily="18" charset="0"/>
              <a:cs typeface="Times New Roman" panose="02020603050405020304" pitchFamily="18" charset="0"/>
            </a:endParaRPr>
          </a:p>
        </p:txBody>
      </p:sp>
      <p:sp>
        <p:nvSpPr>
          <p:cNvPr id="344" name="Google Shape;344;p12"/>
          <p:cNvSpPr txBox="1"/>
          <p:nvPr/>
        </p:nvSpPr>
        <p:spPr>
          <a:xfrm>
            <a:off x="184339" y="2426400"/>
            <a:ext cx="4101911" cy="2359125"/>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endParaRPr lang="en-US" dirty="0">
              <a:solidFill>
                <a:schemeClr val="tx1"/>
              </a:solidFill>
              <a:latin typeface="Times New Roman" panose="02020603050405020304" pitchFamily="18" charset="0"/>
              <a:ea typeface="Muli"/>
              <a:cs typeface="Times New Roman" panose="02020603050405020304" pitchFamily="18" charset="0"/>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3</a:t>
            </a:fld>
            <a:endParaRPr>
              <a:latin typeface="Times New Roman" panose="02020603050405020304" pitchFamily="18" charset="0"/>
              <a:cs typeface="Times New Roman" panose="02020603050405020304" pitchFamily="18" charset="0"/>
            </a:endParaRPr>
          </a:p>
        </p:txBody>
      </p:sp>
      <p:sp>
        <p:nvSpPr>
          <p:cNvPr id="2" name="Google Shape;352;p13">
            <a:extLst>
              <a:ext uri="{FF2B5EF4-FFF2-40B4-BE49-F238E27FC236}">
                <a16:creationId xmlns:a16="http://schemas.microsoft.com/office/drawing/2014/main" id="{504F051C-1DC0-A46A-121E-2D587C9FBE12}"/>
              </a:ext>
            </a:extLst>
          </p:cNvPr>
          <p:cNvSpPr txBox="1">
            <a:spLocks/>
          </p:cNvSpPr>
          <p:nvPr/>
        </p:nvSpPr>
        <p:spPr>
          <a:xfrm>
            <a:off x="1142250" y="2101800"/>
            <a:ext cx="7537450" cy="1451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60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1pPr>
            <a:lvl2pPr marL="914400" marR="0" lvl="1"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2pPr>
            <a:lvl3pPr marL="1371600" marR="0" lvl="2"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3pPr>
            <a:lvl4pPr marL="1828800" marR="0" lvl="3"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4pPr>
            <a:lvl5pPr marL="2286000" marR="0" lvl="4" indent="-317500" algn="l" rtl="0">
              <a:lnSpc>
                <a:spcPct val="100000"/>
              </a:lnSpc>
              <a:spcBef>
                <a:spcPts val="0"/>
              </a:spcBef>
              <a:spcAft>
                <a:spcPts val="0"/>
              </a:spcAft>
              <a:buClr>
                <a:srgbClr val="19BBD5"/>
              </a:buClr>
              <a:buSzPts val="1400"/>
              <a:buFont typeface="Muli"/>
              <a:buChar char="○"/>
              <a:defRPr sz="1400" b="0" i="0" u="none" strike="noStrike" cap="none">
                <a:solidFill>
                  <a:srgbClr val="C6DAEC"/>
                </a:solidFill>
                <a:latin typeface="Muli"/>
                <a:ea typeface="Muli"/>
                <a:cs typeface="Muli"/>
                <a:sym typeface="Muli"/>
              </a:defRPr>
            </a:lvl5pPr>
            <a:lvl6pPr marL="2743200" marR="0" lvl="5"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6pPr>
            <a:lvl7pPr marL="3200400" marR="0" lvl="6"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7pPr>
            <a:lvl8pPr marL="3657600" marR="0" lvl="7"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8pPr>
            <a:lvl9pPr marL="4114800" marR="0" lvl="8" indent="-317500" algn="l" rtl="0">
              <a:lnSpc>
                <a:spcPct val="100000"/>
              </a:lnSpc>
              <a:spcBef>
                <a:spcPts val="0"/>
              </a:spcBef>
              <a:spcAft>
                <a:spcPts val="0"/>
              </a:spcAft>
              <a:buClr>
                <a:srgbClr val="C6DAEC"/>
              </a:buClr>
              <a:buSzPts val="1400"/>
              <a:buFont typeface="Muli"/>
              <a:buChar char="■"/>
              <a:defRPr sz="1400" b="0" i="0" u="none" strike="noStrike" cap="none">
                <a:solidFill>
                  <a:srgbClr val="C6DAEC"/>
                </a:solidFill>
                <a:latin typeface="Muli"/>
                <a:ea typeface="Muli"/>
                <a:cs typeface="Muli"/>
                <a:sym typeface="Muli"/>
              </a:defRPr>
            </a:lvl9pPr>
          </a:lstStyle>
          <a:p>
            <a:pPr marL="0" indent="0" algn="just">
              <a:buFont typeface="Muli"/>
              <a:buNone/>
            </a:pPr>
            <a:r>
              <a:rPr lang="en-US" dirty="0">
                <a:solidFill>
                  <a:schemeClr val="tx1"/>
                </a:solidFill>
                <a:latin typeface="Times New Roman" panose="02020603050405020304" pitchFamily="18" charset="0"/>
                <a:cs typeface="Times New Roman" panose="02020603050405020304" pitchFamily="18" charset="0"/>
              </a:rPr>
              <a:t>Automotive networks connect electronic control units (ECUs) within a vehicle. Controller Area Network (CAN) is the backbone, facilitating real-time data exchange for critical functions. Alternative protocols like Local Interconnect Network (LIN) and </a:t>
            </a:r>
            <a:r>
              <a:rPr lang="en-US" dirty="0" err="1">
                <a:solidFill>
                  <a:schemeClr val="tx1"/>
                </a:solidFill>
                <a:latin typeface="Times New Roman" panose="02020603050405020304" pitchFamily="18" charset="0"/>
                <a:cs typeface="Times New Roman" panose="02020603050405020304" pitchFamily="18" charset="0"/>
              </a:rPr>
              <a:t>FlexRay</a:t>
            </a:r>
            <a:r>
              <a:rPr lang="en-US" dirty="0">
                <a:solidFill>
                  <a:schemeClr val="tx1"/>
                </a:solidFill>
                <a:latin typeface="Times New Roman" panose="02020603050405020304" pitchFamily="18" charset="0"/>
                <a:cs typeface="Times New Roman" panose="02020603050405020304" pitchFamily="18" charset="0"/>
              </a:rPr>
              <a:t> cater to specific requirements. Securing these networks against cyber threats is a central challenge. Vulnerabilities could lead to unauthorized access, data manipulation, or system compromise.</a:t>
            </a:r>
          </a:p>
        </p:txBody>
      </p:sp>
    </p:spTree>
    <p:extLst>
      <p:ext uri="{BB962C8B-B14F-4D97-AF65-F5344CB8AC3E}">
        <p14:creationId xmlns:p14="http://schemas.microsoft.com/office/powerpoint/2010/main" val="1705248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2"/>
          <p:cNvSpPr txBox="1">
            <a:spLocks noGrp="1"/>
          </p:cNvSpPr>
          <p:nvPr>
            <p:ph type="title"/>
          </p:nvPr>
        </p:nvSpPr>
        <p:spPr>
          <a:xfrm>
            <a:off x="2412000" y="318699"/>
            <a:ext cx="6602603" cy="112130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dirty="0">
                <a:solidFill>
                  <a:schemeClr val="dk1"/>
                </a:solidFill>
                <a:latin typeface="Times New Roman" panose="02020603050405020304" pitchFamily="18" charset="0"/>
                <a:ea typeface="Century Gothic"/>
                <a:cs typeface="Times New Roman" panose="02020603050405020304" pitchFamily="18" charset="0"/>
                <a:sym typeface="Century Gothic"/>
              </a:rPr>
              <a:t>Overview of CAN,LIN and </a:t>
            </a:r>
            <a:r>
              <a:rPr lang="en-US" sz="3200" b="1" dirty="0" err="1">
                <a:solidFill>
                  <a:schemeClr val="dk1"/>
                </a:solidFill>
                <a:latin typeface="Times New Roman" panose="02020603050405020304" pitchFamily="18" charset="0"/>
                <a:ea typeface="Century Gothic"/>
                <a:cs typeface="Times New Roman" panose="02020603050405020304" pitchFamily="18" charset="0"/>
                <a:sym typeface="Century Gothic"/>
              </a:rPr>
              <a:t>FlexRay</a:t>
            </a:r>
            <a:r>
              <a:rPr lang="en-US" sz="3200" b="1" dirty="0">
                <a:solidFill>
                  <a:schemeClr val="dk1"/>
                </a:solidFill>
                <a:latin typeface="Times New Roman" panose="02020603050405020304" pitchFamily="18" charset="0"/>
                <a:ea typeface="Century Gothic"/>
                <a:cs typeface="Times New Roman" panose="02020603050405020304" pitchFamily="18" charset="0"/>
                <a:sym typeface="Century Gothic"/>
              </a:rPr>
              <a:t> Networks</a:t>
            </a:r>
            <a:endParaRPr lang="en-CA" sz="3000" b="1" dirty="0">
              <a:latin typeface="Times New Roman" panose="02020603050405020304" pitchFamily="18" charset="0"/>
              <a:cs typeface="Times New Roman" panose="02020603050405020304" pitchFamily="18" charset="0"/>
            </a:endParaRPr>
          </a:p>
        </p:txBody>
      </p:sp>
      <p:sp>
        <p:nvSpPr>
          <p:cNvPr id="344" name="Google Shape;344;p12"/>
          <p:cNvSpPr txBox="1"/>
          <p:nvPr/>
        </p:nvSpPr>
        <p:spPr>
          <a:xfrm>
            <a:off x="184339" y="2426400"/>
            <a:ext cx="4101911" cy="2359125"/>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endParaRPr lang="en-US" dirty="0">
              <a:solidFill>
                <a:schemeClr val="tx1"/>
              </a:solidFill>
              <a:latin typeface="Times New Roman" panose="02020603050405020304" pitchFamily="18" charset="0"/>
              <a:ea typeface="Muli"/>
              <a:cs typeface="Times New Roman" panose="02020603050405020304" pitchFamily="18" charset="0"/>
              <a:sym typeface="Muli"/>
            </a:endParaRPr>
          </a:p>
        </p:txBody>
      </p:sp>
      <p:sp>
        <p:nvSpPr>
          <p:cNvPr id="346" name="Google Shape;346;p12"/>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4</a:t>
            </a:fld>
            <a:endParaRPr>
              <a:latin typeface="Times New Roman" panose="02020603050405020304" pitchFamily="18" charset="0"/>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3CAED0F4-2E01-79EC-0741-B18E60AEFB15}"/>
              </a:ext>
            </a:extLst>
          </p:cNvPr>
          <p:cNvGraphicFramePr/>
          <p:nvPr>
            <p:extLst>
              <p:ext uri="{D42A27DB-BD31-4B8C-83A1-F6EECF244321}">
                <p14:modId xmlns:p14="http://schemas.microsoft.com/office/powerpoint/2010/main" val="378140967"/>
              </p:ext>
            </p:extLst>
          </p:nvPr>
        </p:nvGraphicFramePr>
        <p:xfrm>
          <a:off x="1512000" y="1671525"/>
          <a:ext cx="6836650" cy="311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30846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a:spLocks noGrp="1"/>
          </p:cNvSpPr>
          <p:nvPr>
            <p:ph type="title"/>
          </p:nvPr>
        </p:nvSpPr>
        <p:spPr>
          <a:xfrm>
            <a:off x="4945800" y="76199"/>
            <a:ext cx="3829900" cy="1028225"/>
          </a:xfrm>
          <a:prstGeom prst="rect">
            <a:avLst/>
          </a:prstGeom>
        </p:spPr>
        <p:txBody>
          <a:bodyPr spcFirstLastPara="1" wrap="square" lIns="91425" tIns="91425" rIns="91425" bIns="91425" anchor="b" anchorCtr="0">
            <a:noAutofit/>
          </a:bodyPr>
          <a:lstStyle/>
          <a:p>
            <a:pPr marL="0" marR="0" lvl="0" indent="0" algn="l" rtl="0">
              <a:spcBef>
                <a:spcPts val="0"/>
              </a:spcBef>
              <a:spcAft>
                <a:spcPts val="0"/>
              </a:spcAft>
              <a:buClr>
                <a:srgbClr val="FFFFFF"/>
              </a:buClr>
              <a:buSzPts val="2800"/>
              <a:buFont typeface="Century Gothic"/>
              <a:buNone/>
            </a:pPr>
            <a:r>
              <a:rPr lang="en-US" sz="2400" b="1" dirty="0">
                <a:solidFill>
                  <a:schemeClr val="dk1"/>
                </a:solidFill>
                <a:latin typeface="Times New Roman" panose="02020603050405020304" pitchFamily="18" charset="0"/>
                <a:ea typeface="Century Gothic"/>
                <a:cs typeface="Times New Roman" panose="02020603050405020304" pitchFamily="18" charset="0"/>
                <a:sym typeface="Century Gothic"/>
              </a:rPr>
              <a:t>Notable Attacks on Automotive Networks</a:t>
            </a:r>
            <a:endParaRPr lang="en-US" sz="2400" dirty="0">
              <a:solidFill>
                <a:schemeClr val="dk1"/>
              </a:solidFill>
              <a:latin typeface="Times New Roman" panose="02020603050405020304" pitchFamily="18" charset="0"/>
              <a:ea typeface="Century Gothic"/>
              <a:cs typeface="Times New Roman" panose="02020603050405020304" pitchFamily="18" charset="0"/>
              <a:sym typeface="Century Gothic"/>
            </a:endParaRPr>
          </a:p>
        </p:txBody>
      </p:sp>
      <p:sp>
        <p:nvSpPr>
          <p:cNvPr id="409" name="Google Shape;409;p19"/>
          <p:cNvSpPr txBox="1">
            <a:spLocks noGrp="1"/>
          </p:cNvSpPr>
          <p:nvPr>
            <p:ph type="body" idx="3"/>
          </p:nvPr>
        </p:nvSpPr>
        <p:spPr>
          <a:xfrm>
            <a:off x="4770995" y="1384225"/>
            <a:ext cx="4373005" cy="2935775"/>
          </a:xfrm>
          <a:prstGeom prst="rect">
            <a:avLst/>
          </a:prstGeom>
        </p:spPr>
        <p:txBody>
          <a:bodyPr spcFirstLastPara="1" wrap="square" lIns="91425" tIns="91425" rIns="91425" bIns="91425" anchor="t" anchorCtr="0">
            <a:noAutofit/>
          </a:bodyPr>
          <a:lstStyle/>
          <a:p>
            <a:pPr marL="285750" lvl="0" indent="-285750" algn="just" rtl="0">
              <a:spcBef>
                <a:spcPts val="600"/>
              </a:spcBef>
              <a:spcAft>
                <a:spcPts val="0"/>
              </a:spcAft>
              <a:buClr>
                <a:schemeClr val="tx1"/>
              </a:buCl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Real-world examples include lock picking attacks on keyless entry systems, TPMS exploitation, and road infrastructure attacks.</a:t>
            </a:r>
          </a:p>
          <a:p>
            <a:pPr marL="285750" lvl="0" indent="-285750" algn="just" rtl="0">
              <a:spcBef>
                <a:spcPts val="600"/>
              </a:spcBef>
              <a:spcAft>
                <a:spcPts val="0"/>
              </a:spcAft>
              <a:buClr>
                <a:schemeClr val="tx1"/>
              </a:buCl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Specific vulnerabilities in the CAN bus system, such as the Jeep hack via cellular network, highlight the dangers of remote attacks.</a:t>
            </a:r>
          </a:p>
          <a:p>
            <a:pPr marL="285750" lvl="0" indent="-285750" algn="just" rtl="0">
              <a:spcBef>
                <a:spcPts val="600"/>
              </a:spcBef>
              <a:spcAft>
                <a:spcPts val="0"/>
              </a:spcAft>
              <a:buClr>
                <a:schemeClr val="tx1"/>
              </a:buCl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Other attacks include manipulation via the OBD-II port, selective DoS attacks, and vulnerabilities in industry standards.</a:t>
            </a:r>
          </a:p>
          <a:p>
            <a:pPr marL="285750" lvl="0" indent="-285750" algn="just" rtl="0">
              <a:spcBef>
                <a:spcPts val="600"/>
              </a:spcBef>
              <a:spcAft>
                <a:spcPts val="0"/>
              </a:spcAft>
              <a:buClr>
                <a:schemeClr val="tx1"/>
              </a:buClr>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Enhanced security measures are critical to mitigate evolving attack surfaces and potential consequences.</a:t>
            </a:r>
            <a:endParaRPr dirty="0">
              <a:solidFill>
                <a:schemeClr val="tx1"/>
              </a:solidFill>
              <a:latin typeface="Times New Roman" panose="02020603050405020304" pitchFamily="18" charset="0"/>
              <a:cs typeface="Times New Roman" panose="02020603050405020304" pitchFamily="18" charset="0"/>
            </a:endParaRPr>
          </a:p>
        </p:txBody>
      </p:sp>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latin typeface="Times New Roman" panose="02020603050405020304" pitchFamily="18" charset="0"/>
                <a:cs typeface="Times New Roman" panose="02020603050405020304" pitchFamily="18" charset="0"/>
              </a:rPr>
              <a:t>5</a:t>
            </a:fld>
            <a:endParaRPr>
              <a:latin typeface="Times New Roman" panose="02020603050405020304" pitchFamily="18" charset="0"/>
              <a:cs typeface="Times New Roman" panose="02020603050405020304" pitchFamily="18" charset="0"/>
            </a:endParaRPr>
          </a:p>
        </p:txBody>
      </p:sp>
      <p:pic>
        <p:nvPicPr>
          <p:cNvPr id="6" name="Google Shape;138;p5">
            <a:extLst>
              <a:ext uri="{FF2B5EF4-FFF2-40B4-BE49-F238E27FC236}">
                <a16:creationId xmlns:a16="http://schemas.microsoft.com/office/drawing/2014/main" id="{462E79A3-DE4F-2376-BDE1-8AC5C8BC1FCC}"/>
              </a:ext>
            </a:extLst>
          </p:cNvPr>
          <p:cNvPicPr preferRelativeResize="0"/>
          <p:nvPr/>
        </p:nvPicPr>
        <p:blipFill rotWithShape="1">
          <a:blip r:embed="rId3">
            <a:alphaModFix/>
          </a:blip>
          <a:srcRect l="2378" b="5307"/>
          <a:stretch/>
        </p:blipFill>
        <p:spPr>
          <a:xfrm>
            <a:off x="1" y="0"/>
            <a:ext cx="4694884" cy="5143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a:spLocks noGrp="1"/>
          </p:cNvSpPr>
          <p:nvPr>
            <p:ph type="title"/>
          </p:nvPr>
        </p:nvSpPr>
        <p:spPr>
          <a:xfrm>
            <a:off x="2406650" y="810050"/>
            <a:ext cx="6934200" cy="645300"/>
          </a:xfrm>
          <a:prstGeom prst="rect">
            <a:avLst/>
          </a:prstGeom>
        </p:spPr>
        <p:txBody>
          <a:bodyPr spcFirstLastPara="1" wrap="square" lIns="91425" tIns="91425" rIns="91425" bIns="91425" anchor="b" anchorCtr="0">
            <a:noAutofit/>
          </a:bodyPr>
          <a:lstStyle/>
          <a:p>
            <a:pPr marL="0" marR="0" lvl="0" indent="0" algn="l" rtl="0">
              <a:spcBef>
                <a:spcPts val="0"/>
              </a:spcBef>
              <a:spcAft>
                <a:spcPts val="0"/>
              </a:spcAft>
              <a:buNone/>
            </a:pPr>
            <a:r>
              <a:rPr lang="en-US" sz="3200" dirty="0">
                <a:solidFill>
                  <a:schemeClr val="dk1"/>
                </a:solidFill>
                <a:latin typeface="Times New Roman" panose="02020603050405020304" pitchFamily="18" charset="0"/>
                <a:ea typeface="Century Gothic"/>
                <a:cs typeface="Times New Roman" panose="02020603050405020304" pitchFamily="18" charset="0"/>
                <a:sym typeface="Century Gothic"/>
              </a:rPr>
              <a:t>ATTACKS ON IN - VEHICLE NETWORK SYSTEM</a:t>
            </a:r>
          </a:p>
        </p:txBody>
      </p:sp>
      <p:sp>
        <p:nvSpPr>
          <p:cNvPr id="407" name="Google Shape;407;p19"/>
          <p:cNvSpPr txBox="1">
            <a:spLocks noGrp="1"/>
          </p:cNvSpPr>
          <p:nvPr>
            <p:ph type="body" idx="1"/>
          </p:nvPr>
        </p:nvSpPr>
        <p:spPr>
          <a:xfrm>
            <a:off x="326676" y="2149800"/>
            <a:ext cx="3034900" cy="1937750"/>
          </a:xfrm>
          <a:prstGeom prst="rect">
            <a:avLst/>
          </a:prstGeom>
        </p:spPr>
        <p:txBody>
          <a:bodyPr spcFirstLastPara="1" wrap="square" lIns="91425" tIns="91425" rIns="91425" bIns="91425" anchor="t" anchorCtr="0">
            <a:noAutofit/>
          </a:bodyPr>
          <a:lstStyle/>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Lock Picking Attack on Keyless Entry Systems</a:t>
            </a:r>
          </a:p>
          <a:p>
            <a:pPr marL="342900" indent="-342900">
              <a:buFont typeface="+mj-lt"/>
              <a:buAutoNum type="arabicPeriod"/>
            </a:pPr>
            <a:r>
              <a:rPr lang="en-CA" sz="1600" b="1" dirty="0">
                <a:latin typeface="Times New Roman" panose="02020603050405020304" pitchFamily="18" charset="0"/>
                <a:cs typeface="Times New Roman" panose="02020603050405020304" pitchFamily="18" charset="0"/>
              </a:rPr>
              <a:t>Replay Attack</a:t>
            </a:r>
          </a:p>
          <a:p>
            <a:pPr marL="342900" indent="-342900">
              <a:buFont typeface="+mj-lt"/>
              <a:buAutoNum type="arabicPeriod"/>
            </a:pPr>
            <a:r>
              <a:rPr lang="en-CA" sz="1600" b="1" dirty="0">
                <a:latin typeface="Times New Roman" panose="02020603050405020304" pitchFamily="18" charset="0"/>
                <a:cs typeface="Times New Roman" panose="02020603050405020304" pitchFamily="18" charset="0"/>
              </a:rPr>
              <a:t>Manipulation via OBD-II Port</a:t>
            </a:r>
          </a:p>
          <a:p>
            <a:pPr marL="0" lvl="0" indent="0" algn="l" rtl="0">
              <a:spcBef>
                <a:spcPts val="600"/>
              </a:spcBef>
              <a:spcAft>
                <a:spcPts val="0"/>
              </a:spcAft>
              <a:buNone/>
            </a:pPr>
            <a:endParaRPr lang="en-US" sz="1600" b="1" dirty="0">
              <a:latin typeface="Times New Roman" panose="02020603050405020304" pitchFamily="18" charset="0"/>
              <a:cs typeface="Times New Roman" panose="02020603050405020304" pitchFamily="18" charset="0"/>
            </a:endParaRPr>
          </a:p>
          <a:p>
            <a:pPr marL="0" indent="0">
              <a:buNone/>
            </a:pPr>
            <a:endParaRPr lang="en-CA" sz="1600" b="1" dirty="0">
              <a:latin typeface="Times New Roman" panose="02020603050405020304" pitchFamily="18" charset="0"/>
              <a:cs typeface="Times New Roman" panose="02020603050405020304" pitchFamily="18" charset="0"/>
            </a:endParaRPr>
          </a:p>
          <a:p>
            <a:pPr marL="0" lvl="0" indent="0" rtl="0">
              <a:spcBef>
                <a:spcPts val="600"/>
              </a:spcBef>
              <a:spcAft>
                <a:spcPts val="0"/>
              </a:spcAft>
              <a:buNone/>
            </a:pPr>
            <a:endParaRPr lang="en-US" sz="1600" b="1" dirty="0">
              <a:latin typeface="Times New Roman" panose="02020603050405020304" pitchFamily="18" charset="0"/>
              <a:cs typeface="Times New Roman" panose="02020603050405020304" pitchFamily="18" charset="0"/>
            </a:endParaRPr>
          </a:p>
          <a:p>
            <a:pPr marL="0" lvl="0" indent="0" rtl="0">
              <a:spcBef>
                <a:spcPts val="600"/>
              </a:spcBef>
              <a:spcAft>
                <a:spcPts val="0"/>
              </a:spcAft>
              <a:buNone/>
            </a:pPr>
            <a:endParaRPr lang="en-US" sz="1600" b="1" dirty="0">
              <a:latin typeface="Times New Roman" panose="02020603050405020304" pitchFamily="18" charset="0"/>
              <a:cs typeface="Times New Roman" panose="02020603050405020304" pitchFamily="18" charset="0"/>
            </a:endParaRPr>
          </a:p>
          <a:p>
            <a:pPr marL="0" lvl="0" indent="0" rtl="0">
              <a:spcBef>
                <a:spcPts val="600"/>
              </a:spcBef>
              <a:spcAft>
                <a:spcPts val="0"/>
              </a:spcAft>
              <a:buNone/>
            </a:pPr>
            <a:endParaRPr lang="en-US" b="1" dirty="0">
              <a:latin typeface="Times New Roman" panose="02020603050405020304" pitchFamily="18" charset="0"/>
              <a:cs typeface="Times New Roman" panose="02020603050405020304" pitchFamily="18" charset="0"/>
            </a:endParaRPr>
          </a:p>
        </p:txBody>
      </p:sp>
      <p:sp>
        <p:nvSpPr>
          <p:cNvPr id="408" name="Google Shape;408;p19"/>
          <p:cNvSpPr txBox="1">
            <a:spLocks noGrp="1"/>
          </p:cNvSpPr>
          <p:nvPr>
            <p:ph type="body" idx="2"/>
          </p:nvPr>
        </p:nvSpPr>
        <p:spPr>
          <a:xfrm>
            <a:off x="3438100" y="2149800"/>
            <a:ext cx="2707650" cy="2180900"/>
          </a:xfrm>
          <a:prstGeom prst="rect">
            <a:avLst/>
          </a:prstGeom>
        </p:spPr>
        <p:txBody>
          <a:bodyPr spcFirstLastPara="1" wrap="square" lIns="91425" tIns="91425" rIns="91425" bIns="91425" anchor="t" anchorCtr="0">
            <a:noAutofit/>
          </a:bodyPr>
          <a:lstStyle/>
          <a:p>
            <a:pPr marL="342900" indent="-342900">
              <a:buFont typeface="+mj-lt"/>
              <a:buAutoNum type="arabicPeriod" startAt="4"/>
            </a:pPr>
            <a:r>
              <a:rPr lang="en-US" b="1" dirty="0">
                <a:latin typeface="Times New Roman" panose="02020603050405020304" pitchFamily="18" charset="0"/>
                <a:cs typeface="Times New Roman" panose="02020603050405020304" pitchFamily="18" charset="0"/>
              </a:rPr>
              <a:t>TPMS (Tire Pressure Monitoring System) Exploitation</a:t>
            </a:r>
          </a:p>
          <a:p>
            <a:pPr marL="342900" indent="-342900">
              <a:buFont typeface="+mj-lt"/>
              <a:buAutoNum type="arabicPeriod" startAt="5"/>
            </a:pPr>
            <a:r>
              <a:rPr lang="en-CA" sz="1400" b="1" dirty="0">
                <a:latin typeface="Times New Roman" panose="02020603050405020304" pitchFamily="18" charset="0"/>
                <a:cs typeface="Times New Roman" panose="02020603050405020304" pitchFamily="18" charset="0"/>
              </a:rPr>
              <a:t>ECU Impersonation</a:t>
            </a:r>
          </a:p>
          <a:p>
            <a:pPr marL="342900" indent="-342900">
              <a:buFont typeface="+mj-lt"/>
              <a:buAutoNum type="arabicPeriod" startAt="5"/>
            </a:pPr>
            <a:r>
              <a:rPr lang="en-US" sz="1400" b="1" dirty="0">
                <a:latin typeface="Times New Roman" panose="02020603050405020304" pitchFamily="18" charset="0"/>
                <a:cs typeface="Times New Roman" panose="02020603050405020304" pitchFamily="18" charset="0"/>
              </a:rPr>
              <a:t>Attack through a Malicious App</a:t>
            </a: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endParaRPr lang="en-CA" sz="1400" b="1" dirty="0">
              <a:latin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endParaRPr lang="en-US" b="1" dirty="0">
              <a:latin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endParaRPr lang="en-US" b="1" dirty="0">
              <a:latin typeface="Times New Roman" panose="02020603050405020304" pitchFamily="18" charset="0"/>
              <a:cs typeface="Times New Roman" panose="02020603050405020304" pitchFamily="18" charset="0"/>
            </a:endParaRPr>
          </a:p>
          <a:p>
            <a:pPr marL="0" lvl="0" indent="0" algn="l" rtl="0">
              <a:spcBef>
                <a:spcPts val="600"/>
              </a:spcBef>
              <a:spcAft>
                <a:spcPts val="0"/>
              </a:spcAft>
              <a:buNone/>
            </a:pPr>
            <a:endParaRPr lang="en-US" b="1" dirty="0">
              <a:latin typeface="Times New Roman" panose="02020603050405020304" pitchFamily="18" charset="0"/>
              <a:cs typeface="Times New Roman" panose="02020603050405020304" pitchFamily="18" charset="0"/>
            </a:endParaRPr>
          </a:p>
        </p:txBody>
      </p:sp>
      <p:sp>
        <p:nvSpPr>
          <p:cNvPr id="409" name="Google Shape;409;p19"/>
          <p:cNvSpPr txBox="1">
            <a:spLocks noGrp="1"/>
          </p:cNvSpPr>
          <p:nvPr>
            <p:ph type="body" idx="3"/>
          </p:nvPr>
        </p:nvSpPr>
        <p:spPr>
          <a:xfrm>
            <a:off x="6205649" y="2149800"/>
            <a:ext cx="2621700" cy="1867925"/>
          </a:xfrm>
          <a:prstGeom prst="rect">
            <a:avLst/>
          </a:prstGeom>
        </p:spPr>
        <p:txBody>
          <a:bodyPr spcFirstLastPara="1" wrap="square" lIns="91425" tIns="91425" rIns="91425" bIns="91425" anchor="t" anchorCtr="0">
            <a:noAutofit/>
          </a:bodyPr>
          <a:lstStyle/>
          <a:p>
            <a:pPr marL="342900" indent="-342900">
              <a:buFont typeface="+mj-lt"/>
              <a:buAutoNum type="arabicPeriod" startAt="7"/>
            </a:pPr>
            <a:r>
              <a:rPr lang="en-CA" sz="1600" b="1" dirty="0">
                <a:latin typeface="Times New Roman" panose="02020603050405020304" pitchFamily="18" charset="0"/>
                <a:cs typeface="Times New Roman" panose="02020603050405020304" pitchFamily="18" charset="0"/>
              </a:rPr>
              <a:t>Road Infrastructure Attacks</a:t>
            </a:r>
          </a:p>
          <a:p>
            <a:pPr marL="342900" indent="-342900">
              <a:buFont typeface="+mj-lt"/>
              <a:buAutoNum type="arabicPeriod" startAt="7"/>
            </a:pPr>
            <a:r>
              <a:rPr lang="en-CA" sz="1600" b="1" dirty="0">
                <a:latin typeface="Times New Roman" panose="02020603050405020304" pitchFamily="18" charset="0"/>
                <a:cs typeface="Times New Roman" panose="02020603050405020304" pitchFamily="18" charset="0"/>
              </a:rPr>
              <a:t>Jeep Hack via Cellular Network</a:t>
            </a:r>
          </a:p>
          <a:p>
            <a:pPr marL="342900" indent="-342900">
              <a:buFont typeface="+mj-lt"/>
              <a:buAutoNum type="arabicPeriod" startAt="7"/>
            </a:pPr>
            <a:r>
              <a:rPr lang="en-CA" sz="1600" b="1" dirty="0">
                <a:latin typeface="Times New Roman" panose="02020603050405020304" pitchFamily="18" charset="0"/>
                <a:cs typeface="Times New Roman" panose="02020603050405020304" pitchFamily="18" charset="0"/>
              </a:rPr>
              <a:t>Selective Denial-of-Service (DoS) Attack</a:t>
            </a:r>
          </a:p>
          <a:p>
            <a:pPr marL="285750" indent="-285750"/>
            <a:endParaRPr lang="en-CA" sz="1600" b="1" dirty="0">
              <a:latin typeface="Times New Roman" panose="02020603050405020304" pitchFamily="18" charset="0"/>
              <a:cs typeface="Times New Roman" panose="02020603050405020304" pitchFamily="18" charset="0"/>
            </a:endParaRPr>
          </a:p>
        </p:txBody>
      </p:sp>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6</a:t>
            </a:fld>
            <a:endParaRPr/>
          </a:p>
        </p:txBody>
      </p:sp>
      <p:cxnSp>
        <p:nvCxnSpPr>
          <p:cNvPr id="3" name="Straight Connector 2">
            <a:extLst>
              <a:ext uri="{FF2B5EF4-FFF2-40B4-BE49-F238E27FC236}">
                <a16:creationId xmlns:a16="http://schemas.microsoft.com/office/drawing/2014/main" id="{2E17F3E2-B94E-B53D-7F51-AF91546D0936}"/>
              </a:ext>
            </a:extLst>
          </p:cNvPr>
          <p:cNvCxnSpPr>
            <a:cxnSpLocks/>
          </p:cNvCxnSpPr>
          <p:nvPr/>
        </p:nvCxnSpPr>
        <p:spPr>
          <a:xfrm>
            <a:off x="3378200" y="2149800"/>
            <a:ext cx="0" cy="2180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D71E6E6-938C-DD2A-C12A-B0D7F89312B6}"/>
              </a:ext>
            </a:extLst>
          </p:cNvPr>
          <p:cNvCxnSpPr>
            <a:cxnSpLocks/>
          </p:cNvCxnSpPr>
          <p:nvPr/>
        </p:nvCxnSpPr>
        <p:spPr>
          <a:xfrm>
            <a:off x="6191250" y="2149800"/>
            <a:ext cx="0" cy="21809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985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a:spLocks noGrp="1"/>
          </p:cNvSpPr>
          <p:nvPr>
            <p:ph type="title"/>
          </p:nvPr>
        </p:nvSpPr>
        <p:spPr>
          <a:xfrm>
            <a:off x="2459694" y="802150"/>
            <a:ext cx="6633505"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CA" dirty="0">
                <a:solidFill>
                  <a:schemeClr val="tx1"/>
                </a:solidFill>
                <a:latin typeface="Times New Roman" panose="02020603050405020304" pitchFamily="18" charset="0"/>
                <a:cs typeface="Times New Roman" panose="02020603050405020304" pitchFamily="18" charset="0"/>
              </a:rPr>
              <a:t>Computational and Communication Resources</a:t>
            </a:r>
            <a:endParaRPr dirty="0">
              <a:solidFill>
                <a:schemeClr val="tx1"/>
              </a:solidFill>
              <a:latin typeface="Times New Roman" panose="02020603050405020304" pitchFamily="18" charset="0"/>
              <a:cs typeface="Times New Roman" panose="02020603050405020304" pitchFamily="18" charset="0"/>
            </a:endParaRPr>
          </a:p>
        </p:txBody>
      </p:sp>
      <p:sp>
        <p:nvSpPr>
          <p:cNvPr id="407" name="Google Shape;407;p19"/>
          <p:cNvSpPr txBox="1">
            <a:spLocks noGrp="1"/>
          </p:cNvSpPr>
          <p:nvPr>
            <p:ph type="body" idx="1"/>
          </p:nvPr>
        </p:nvSpPr>
        <p:spPr>
          <a:xfrm>
            <a:off x="405975" y="1739550"/>
            <a:ext cx="8332050" cy="3169000"/>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None/>
            </a:pPr>
            <a:r>
              <a:rPr lang="en-IN" sz="1800" b="1" i="0" u="none" strike="noStrike" dirty="0">
                <a:solidFill>
                  <a:schemeClr val="tx1"/>
                </a:solidFill>
                <a:effectLst/>
                <a:latin typeface="Times New Roman" panose="02020603050405020304" pitchFamily="18" charset="0"/>
                <a:cs typeface="Times New Roman" panose="02020603050405020304" pitchFamily="18" charset="0"/>
              </a:rPr>
              <a:t>CAN bus dataset</a:t>
            </a:r>
            <a:endParaRPr lang="en-IN" sz="1800" b="1" dirty="0">
              <a:solidFill>
                <a:schemeClr val="tx1"/>
              </a:solidFill>
              <a:latin typeface="Times New Roman" panose="02020603050405020304" pitchFamily="18" charset="0"/>
              <a:cs typeface="Times New Roman" panose="02020603050405020304" pitchFamily="18" charset="0"/>
            </a:endParaRPr>
          </a:p>
          <a:p>
            <a:pPr algn="just" rtl="0" fontAlgn="base">
              <a:spcBef>
                <a:spcPts val="1200"/>
              </a:spcBef>
              <a:spcAft>
                <a:spcPts val="0"/>
              </a:spcAft>
              <a:buFont typeface="Arial" panose="020B0604020202020204" pitchFamily="34" charset="0"/>
              <a:buChar char="•"/>
            </a:pPr>
            <a:r>
              <a:rPr lang="en-US" b="0" i="0" u="none" strike="noStrike" dirty="0">
                <a:solidFill>
                  <a:schemeClr val="tx1"/>
                </a:solidFill>
                <a:effectLst/>
                <a:latin typeface="Times New Roman" panose="02020603050405020304" pitchFamily="18" charset="0"/>
                <a:cs typeface="Times New Roman" panose="02020603050405020304" pitchFamily="18" charset="0"/>
              </a:rPr>
              <a:t>Test data were collected from a branded vehicle's CAN network using Vehicle Spy simulation test software.</a:t>
            </a:r>
          </a:p>
          <a:p>
            <a:pPr algn="just" rtl="0" fontAlgn="base">
              <a:spcBef>
                <a:spcPts val="0"/>
              </a:spcBef>
              <a:spcAft>
                <a:spcPts val="0"/>
              </a:spcAft>
              <a:buFont typeface="Arial" panose="020B0604020202020204" pitchFamily="34" charset="0"/>
              <a:buChar char="•"/>
            </a:pPr>
            <a:r>
              <a:rPr lang="en-US" b="0" i="0" u="none" strike="noStrike" dirty="0">
                <a:solidFill>
                  <a:schemeClr val="tx1"/>
                </a:solidFill>
                <a:effectLst/>
                <a:latin typeface="Times New Roman" panose="02020603050405020304" pitchFamily="18" charset="0"/>
                <a:cs typeface="Times New Roman" panose="02020603050405020304" pitchFamily="18" charset="0"/>
              </a:rPr>
              <a:t>Data were captured from the On-Board Diagnostics (OBD) port to construct a dataset, ensuring no adverse effects from packet loss.</a:t>
            </a:r>
          </a:p>
          <a:p>
            <a:pPr algn="just" rtl="0" fontAlgn="base">
              <a:spcBef>
                <a:spcPts val="0"/>
              </a:spcBef>
              <a:spcAft>
                <a:spcPts val="0"/>
              </a:spcAft>
              <a:buFont typeface="Arial" panose="020B0604020202020204" pitchFamily="34" charset="0"/>
              <a:buChar char="•"/>
            </a:pPr>
            <a:r>
              <a:rPr lang="en-US" b="0" i="0" u="none" strike="noStrike" dirty="0">
                <a:solidFill>
                  <a:schemeClr val="tx1"/>
                </a:solidFill>
                <a:effectLst/>
                <a:latin typeface="Times New Roman" panose="02020603050405020304" pitchFamily="18" charset="0"/>
                <a:cs typeface="Times New Roman" panose="02020603050405020304" pitchFamily="18" charset="0"/>
              </a:rPr>
              <a:t>44 datasets were created, each with one million messages, and sorted based on CAN IDs.</a:t>
            </a:r>
          </a:p>
          <a:p>
            <a:pPr algn="just" rtl="0" fontAlgn="base">
              <a:spcBef>
                <a:spcPts val="0"/>
              </a:spcBef>
              <a:spcAft>
                <a:spcPts val="0"/>
              </a:spcAft>
              <a:buFont typeface="Arial" panose="020B0604020202020204" pitchFamily="34" charset="0"/>
              <a:buChar char="•"/>
            </a:pPr>
            <a:r>
              <a:rPr lang="en-US" b="0" i="0" u="none" strike="noStrike" dirty="0">
                <a:solidFill>
                  <a:schemeClr val="tx1"/>
                </a:solidFill>
                <a:effectLst/>
                <a:latin typeface="Times New Roman" panose="02020603050405020304" pitchFamily="18" charset="0"/>
                <a:cs typeface="Times New Roman" panose="02020603050405020304" pitchFamily="18" charset="0"/>
              </a:rPr>
              <a:t>Messages' hexadecimal values were converted to a uniform length data field for analysis.</a:t>
            </a:r>
          </a:p>
          <a:p>
            <a:pPr algn="just" rtl="0" fontAlgn="base">
              <a:spcBef>
                <a:spcPts val="0"/>
              </a:spcBef>
              <a:spcAft>
                <a:spcPts val="1800"/>
              </a:spcAft>
              <a:buFont typeface="Arial" panose="020B0604020202020204" pitchFamily="34" charset="0"/>
              <a:buChar char="•"/>
            </a:pPr>
            <a:r>
              <a:rPr lang="en-US" b="0" i="0" u="none" strike="noStrike" dirty="0">
                <a:solidFill>
                  <a:schemeClr val="tx1"/>
                </a:solidFill>
                <a:effectLst/>
                <a:latin typeface="Times New Roman" panose="02020603050405020304" pitchFamily="18" charset="0"/>
                <a:cs typeface="Times New Roman" panose="02020603050405020304" pitchFamily="18" charset="0"/>
              </a:rPr>
              <a:t>An anomaly detection algorithm was applied separately to each CAN ID's message stream to identify potential tampering.</a:t>
            </a:r>
          </a:p>
        </p:txBody>
      </p:sp>
      <p:sp>
        <p:nvSpPr>
          <p:cNvPr id="410" name="Google Shape;410;p19"/>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19719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05ED-7069-916B-BA17-B3F9DBA30C73}"/>
              </a:ext>
            </a:extLst>
          </p:cNvPr>
          <p:cNvSpPr>
            <a:spLocks noGrp="1"/>
          </p:cNvSpPr>
          <p:nvPr>
            <p:ph type="title"/>
          </p:nvPr>
        </p:nvSpPr>
        <p:spPr>
          <a:xfrm>
            <a:off x="2351900" y="599300"/>
            <a:ext cx="4944300" cy="645300"/>
          </a:xfrm>
        </p:spPr>
        <p:txBody>
          <a:bodyPr/>
          <a:lstStyle/>
          <a:p>
            <a:r>
              <a:rPr lang="en-US" dirty="0">
                <a:solidFill>
                  <a:schemeClr val="tx1"/>
                </a:solidFill>
                <a:latin typeface="Times New Roman" panose="02020603050405020304" pitchFamily="18" charset="0"/>
                <a:cs typeface="Times New Roman" panose="02020603050405020304" pitchFamily="18" charset="0"/>
              </a:rPr>
              <a:t>Continued…</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1976C70-971E-08F6-8520-B65381EA0051}"/>
              </a:ext>
            </a:extLst>
          </p:cNvPr>
          <p:cNvSpPr>
            <a:spLocks noGrp="1"/>
          </p:cNvSpPr>
          <p:nvPr>
            <p:ph type="body" idx="1"/>
          </p:nvPr>
        </p:nvSpPr>
        <p:spPr>
          <a:xfrm>
            <a:off x="1495100" y="1492900"/>
            <a:ext cx="7216900" cy="3104200"/>
          </a:xfrm>
        </p:spPr>
        <p:txBody>
          <a:bodyPr/>
          <a:lstStyle/>
          <a:p>
            <a:pPr algn="just"/>
            <a:r>
              <a:rPr lang="en-US" b="0" i="0" u="none" strike="noStrike" dirty="0">
                <a:solidFill>
                  <a:schemeClr val="tx1"/>
                </a:solidFill>
                <a:effectLst/>
                <a:latin typeface="Times New Roman" panose="02020603050405020304" pitchFamily="18" charset="0"/>
                <a:cs typeface="Times New Roman" panose="02020603050405020304" pitchFamily="18" charset="0"/>
              </a:rPr>
              <a:t>Various connectivity interfaces in modern vehicles, such as Bluetooth, Wi-Fi, cellular networks, OBD-2, GPS, CD players, sensors, LiDAR, cameras, and keyless entry systems, pose potential cybersecurity risks. Bluetooth connections, often with legacy and vulnerable versions, can lead to security vulnerabilities. Wi-Fi in connected cars has vulnerabilities, as demonstrated through attacks on Wi-Fi hotspots in vehicles. Cellular networks in cars can be exploited for data retrieval, but they are also susceptible to attacks, as shown in instances where the cellular network interface in a Jeep was hacked.</a:t>
            </a:r>
          </a:p>
          <a:p>
            <a:pPr algn="just"/>
            <a:r>
              <a:rPr lang="en-US" b="0" i="0" u="none" strike="noStrike" dirty="0">
                <a:solidFill>
                  <a:schemeClr val="tx1"/>
                </a:solidFill>
                <a:effectLst/>
                <a:latin typeface="Times New Roman" panose="02020603050405020304" pitchFamily="18" charset="0"/>
                <a:cs typeface="Times New Roman" panose="02020603050405020304" pitchFamily="18" charset="0"/>
              </a:rPr>
              <a:t>OBD-2 ports, used for diagnostics, are vulnerable to attacks, including those initiated through aftermarket OBD dongles, leading to potential safety risks. GPS interfaces, vital for driving assistance and fleet management, can serve as entry points for attackers, allowing data injection and sniffing. CD players, connected to a vehicle's internal data network, are susceptible to cyberattacks.</a:t>
            </a:r>
          </a:p>
          <a:p>
            <a:pPr algn="just"/>
            <a:endParaRPr lang="en-IN" sz="11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C5F2826-A8BA-D03E-B173-A7E5B41B2CC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8</a:t>
            </a:fld>
            <a:endParaRPr lang="en"/>
          </a:p>
        </p:txBody>
      </p:sp>
    </p:spTree>
    <p:extLst>
      <p:ext uri="{BB962C8B-B14F-4D97-AF65-F5344CB8AC3E}">
        <p14:creationId xmlns:p14="http://schemas.microsoft.com/office/powerpoint/2010/main" val="1308512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605ED-7069-916B-BA17-B3F9DBA30C73}"/>
              </a:ext>
            </a:extLst>
          </p:cNvPr>
          <p:cNvSpPr>
            <a:spLocks noGrp="1"/>
          </p:cNvSpPr>
          <p:nvPr>
            <p:ph type="title"/>
          </p:nvPr>
        </p:nvSpPr>
        <p:spPr>
          <a:xfrm>
            <a:off x="2351900" y="599300"/>
            <a:ext cx="4944300" cy="645300"/>
          </a:xfrm>
        </p:spPr>
        <p:txBody>
          <a:bodyPr/>
          <a:lstStyle/>
          <a:p>
            <a:r>
              <a:rPr lang="en-US" dirty="0">
                <a:solidFill>
                  <a:schemeClr val="tx1"/>
                </a:solidFill>
                <a:latin typeface="Times New Roman" panose="02020603050405020304" pitchFamily="18" charset="0"/>
                <a:cs typeface="Times New Roman" panose="02020603050405020304" pitchFamily="18" charset="0"/>
              </a:rPr>
              <a:t>Continued…</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1976C70-971E-08F6-8520-B65381EA0051}"/>
              </a:ext>
            </a:extLst>
          </p:cNvPr>
          <p:cNvSpPr>
            <a:spLocks noGrp="1"/>
          </p:cNvSpPr>
          <p:nvPr>
            <p:ph type="body" idx="1"/>
          </p:nvPr>
        </p:nvSpPr>
        <p:spPr>
          <a:xfrm>
            <a:off x="1495100" y="1492900"/>
            <a:ext cx="7216900" cy="3104200"/>
          </a:xfrm>
        </p:spPr>
        <p:txBody>
          <a:bodyPr/>
          <a:lstStyle/>
          <a:p>
            <a:pPr algn="just"/>
            <a:r>
              <a:rPr lang="en-US" b="0" i="0" u="none" strike="noStrike" dirty="0">
                <a:solidFill>
                  <a:schemeClr val="tx1"/>
                </a:solidFill>
                <a:effectLst/>
                <a:latin typeface="Times New Roman" panose="02020603050405020304" pitchFamily="18" charset="0"/>
                <a:cs typeface="Times New Roman" panose="02020603050405020304" pitchFamily="18" charset="0"/>
              </a:rPr>
              <a:t>Sensors and actuators, crucial for various vehicle functions, can be targeted through physical availability attacks such as signal jamming, leading to potential manipulation of sensor data. Specific sensors, like those for Tire Pressure System Monitoring (TPSM), have been exploited through eavesdropping attacks.</a:t>
            </a:r>
          </a:p>
          <a:p>
            <a:pPr algn="just"/>
            <a:r>
              <a:rPr lang="en-US" b="0" i="0" u="none" strike="noStrike" dirty="0">
                <a:solidFill>
                  <a:schemeClr val="tx1"/>
                </a:solidFill>
                <a:effectLst/>
                <a:latin typeface="Times New Roman" panose="02020603050405020304" pitchFamily="18" charset="0"/>
                <a:cs typeface="Times New Roman" panose="02020603050405020304" pitchFamily="18" charset="0"/>
              </a:rPr>
              <a:t>LiDAR and camera systems, designed for safety and driving assistance, are vulnerable to signal jamming attacks. Keyless entry systems, responsible for remotely locking/unlocking vehicle doors, have been a common target. Attacks on keyless entry involve signal jamming, capturing key fob signals, and relay signal attacks. These attacks can result in unauthorized access to vehicles, posing a significant security threat. </a:t>
            </a:r>
            <a:endParaRPr lang="en-US" dirty="0">
              <a:solidFill>
                <a:schemeClr val="tx1"/>
              </a:solidFill>
              <a:effectLst/>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4C5F2826-A8BA-D03E-B173-A7E5B41B2CC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977668944"/>
      </p:ext>
    </p:extLst>
  </p:cSld>
  <p:clrMapOvr>
    <a:masterClrMapping/>
  </p:clrMapOvr>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TotalTime>
  <Words>1112</Words>
  <Application>Microsoft Office PowerPoint</Application>
  <PresentationFormat>On-screen Show (16:9)</PresentationFormat>
  <Paragraphs>101</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Century Gothic</vt:lpstr>
      <vt:lpstr>Helvetica Neue</vt:lpstr>
      <vt:lpstr>Muli</vt:lpstr>
      <vt:lpstr>Nixie One</vt:lpstr>
      <vt:lpstr>Times New Roman</vt:lpstr>
      <vt:lpstr>Wingdings</vt:lpstr>
      <vt:lpstr>Imogen template</vt:lpstr>
      <vt:lpstr>INSE 6120 Cryptographic Protocols and Network Security  Cybersecurity Assessment of CAN Networks and Alternatives: A Comprehensive Survey on Recent Attacks and Resource Requirement </vt:lpstr>
      <vt:lpstr>Introduction</vt:lpstr>
      <vt:lpstr>Overview of Automotive Networks</vt:lpstr>
      <vt:lpstr>Overview of CAN,LIN and FlexRay Networks</vt:lpstr>
      <vt:lpstr>Notable Attacks on Automotive Networks</vt:lpstr>
      <vt:lpstr>ATTACKS ON IN - VEHICLE NETWORK SYSTEM</vt:lpstr>
      <vt:lpstr>Computational and Communication Resources</vt:lpstr>
      <vt:lpstr>Continued…</vt:lpstr>
      <vt:lpstr>Continued…</vt:lpstr>
      <vt:lpstr>Advanced Automotive Security Measures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Automotive Control Networks</dc:title>
  <cp:lastModifiedBy>Deep Gajiwala</cp:lastModifiedBy>
  <cp:revision>13</cp:revision>
  <dcterms:modified xsi:type="dcterms:W3CDTF">2023-11-28T23:14:26Z</dcterms:modified>
</cp:coreProperties>
</file>