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59" r:id="rId7"/>
    <p:sldId id="260" r:id="rId8"/>
    <p:sldId id="261" r:id="rId9"/>
  </p:sldIdLst>
  <p:sldSz cx="9144000" cy="5143500" type="screen16x9"/>
  <p:notesSz cx="6858000" cy="9144000"/>
  <p:embeddedFontLst>
    <p:embeddedFont>
      <p:font typeface="Roboto Slab"/>
      <p:regular r:id="rId13"/>
    </p:embeddedFont>
    <p:embeddedFont>
      <p:font typeface="Roboto" panose="0200000000000000000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 showGuides="1">
      <p:cViewPr varScale="1">
        <p:scale>
          <a:sx n="132" d="100"/>
          <a:sy n="132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  <a:endParaRPr lang="en-GB" dirty="0"/>
          </a:p>
          <a:p>
            <a:pPr>
              <a:buFont typeface="Arial" panose="020B060402020209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Leveraging Agentic AI for Scalable, Fair, and Effective Debt Management at Geldium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 System Works</a:t>
            </a:r>
            <a:endParaRPr lang="en-GB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Title: End-to-End Workflow of the AI-Powered Collections System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Content (visual or list):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1.	Input Layer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•	Customer demographics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•	Credit utilization &amp; missed payments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•	Real-time transaction &amp; payment behavior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2.	Decision Engine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•	Combines rule-based filters &amp; predictive risk scores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•	Selects best action (reminder, support, deferment)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3.	Action Layer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•	Triggers personalized SMS/email, financial coaching invites, or hardship offer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•	Adjusts outreach cadence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4.	Learning Loop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•	Tracks repayment outcomes &amp; engagement</a:t>
            </a:r>
            <a:endParaRPr lang="en-US" altLang="en-US" sz="1000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000" dirty="0"/>
              <a:t>	•	Continuously refines actions using success data</a:t>
            </a:r>
            <a:endParaRPr lang="en-US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System Flow 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Inputs → Decision Logic → Action → Feedback Loop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of Agentic AI</a:t>
            </a:r>
            <a:endParaRPr lang="en-GB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US" altLang="en-US" sz="1000" dirty="0"/>
              <a:t>Title: Autonomous Intelligence with Human Oversight</a:t>
            </a:r>
            <a:endParaRPr lang="en-US" altLang="en-US" sz="1000" dirty="0"/>
          </a:p>
          <a:p>
            <a:pPr>
              <a:buNone/>
            </a:pPr>
            <a:endParaRPr lang="en-US" altLang="en-US" sz="1000" dirty="0"/>
          </a:p>
          <a:p>
            <a:pPr>
              <a:buNone/>
            </a:pPr>
            <a:r>
              <a:rPr lang="en-US" altLang="en-US" sz="1000" dirty="0"/>
              <a:t>Table format:</a:t>
            </a:r>
            <a:endParaRPr lang="en-US" altLang="en-US" sz="1000" dirty="0"/>
          </a:p>
        </p:txBody>
      </p:sp>
      <p:pic>
        <p:nvPicPr>
          <p:cNvPr id="2" name="Picture 1" descr="Screenshot 2025-07-17 at 1.57.05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2390775"/>
            <a:ext cx="8675370" cy="2178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Responsible AI Guardrails</a:t>
            </a:r>
            <a:endParaRPr lang="en-GB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en-US" sz="1600" dirty="0"/>
              <a:t>Title: Ethical &amp; Compliant AI Framework</a:t>
            </a:r>
            <a:endParaRPr lang="en-US" altLang="en-US" sz="1600" dirty="0"/>
          </a:p>
          <a:p>
            <a:pPr>
              <a:buNone/>
            </a:pPr>
            <a:endParaRPr lang="en-US" altLang="en-US" sz="1600" dirty="0"/>
          </a:p>
          <a:p>
            <a:pPr>
              <a:buNone/>
            </a:pPr>
            <a:r>
              <a:rPr lang="en-US" altLang="en-US" sz="1600" dirty="0"/>
              <a:t>Bullet Points:</a:t>
            </a:r>
            <a:endParaRPr lang="en-US" altLang="en-US" sz="1600" dirty="0"/>
          </a:p>
          <a:p>
            <a:pPr>
              <a:buNone/>
            </a:pPr>
            <a:r>
              <a:rPr lang="en-US" altLang="en-US" sz="1600" dirty="0"/>
              <a:t>	•	Bias Monitoring: Regular audits for demographic fairness (age, income, geography)</a:t>
            </a:r>
            <a:endParaRPr lang="en-US" altLang="en-US" sz="1600" dirty="0"/>
          </a:p>
          <a:p>
            <a:pPr>
              <a:buNone/>
            </a:pPr>
            <a:r>
              <a:rPr lang="en-US" altLang="en-US" sz="1600" dirty="0"/>
              <a:t>	•	Explainability: Use interpretable models or SHAP to explain decisions</a:t>
            </a:r>
            <a:endParaRPr lang="en-US" altLang="en-US" sz="1600" dirty="0"/>
          </a:p>
          <a:p>
            <a:pPr>
              <a:buNone/>
            </a:pPr>
            <a:r>
              <a:rPr lang="en-US" altLang="en-US" sz="1600" dirty="0"/>
              <a:t>	•	Human-in-the-Loop: Manual review of sensitive decisions (e.g., hardship denial)</a:t>
            </a:r>
            <a:endParaRPr lang="en-US" altLang="en-US" sz="1600" dirty="0"/>
          </a:p>
          <a:p>
            <a:pPr>
              <a:buNone/>
            </a:pPr>
            <a:r>
              <a:rPr lang="en-US" altLang="en-US" sz="1600" dirty="0"/>
              <a:t>	•	Regulatory Compliance: ECOA, GDPR, FCRA adherence with audit trails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Business Impact</a:t>
            </a:r>
            <a:endParaRPr lang="en-GB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en-US" sz="1200" dirty="0"/>
              <a:t>Title: Anticipated Impact for Geldium</a:t>
            </a:r>
            <a:endParaRPr lang="en-US" altLang="en-US" sz="1200" dirty="0"/>
          </a:p>
          <a:p>
            <a:pPr>
              <a:buNone/>
            </a:pP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– Business KPIs</a:t>
            </a: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	•	12–18% reduction in 30+ day delinquency</a:t>
            </a: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	•	25% improvement in repayment engagement rate</a:t>
            </a: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	•	Lower operational cost via automation</a:t>
            </a: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	•	Scalable collections strategy across cohorts</a:t>
            </a:r>
            <a:endParaRPr lang="en-US" altLang="en-US" sz="1200" dirty="0"/>
          </a:p>
          <a:p>
            <a:pPr>
              <a:buNone/>
            </a:pP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– Customer Outcomes</a:t>
            </a: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	•	Fair, consistent, and timely communication</a:t>
            </a: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	•	Improved financial health through coaching</a:t>
            </a: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	•	Increased satisfaction and trust in Geldium</a:t>
            </a:r>
            <a:endParaRPr lang="en-US" altLang="en-US" sz="1200" dirty="0"/>
          </a:p>
          <a:p>
            <a:pPr>
              <a:buNone/>
            </a:pPr>
            <a:r>
              <a:rPr lang="en-US" altLang="en-US" sz="1200" dirty="0"/>
              <a:t>	•	Reduced friction in collections process</a:t>
            </a:r>
            <a:endParaRPr lang="en-US" altLang="en-US" sz="1200" dirty="0"/>
          </a:p>
          <a:p>
            <a:pPr>
              <a:buNone/>
            </a:pPr>
            <a:endParaRPr lang="en-US" alt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WPS Slides</Application>
  <PresentationFormat>On-screen Show (16:9)</PresentationFormat>
  <Paragraphs>60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Roboto Slab</vt:lpstr>
      <vt:lpstr>Roboto</vt:lpstr>
      <vt:lpstr>Microsoft YaHei</vt:lpstr>
      <vt:lpstr>汉仪旗黑</vt:lpstr>
      <vt:lpstr>Arial Unicode MS</vt:lpstr>
      <vt:lpstr>宋体-简</vt:lpstr>
      <vt:lpstr>Marina</vt:lpstr>
      <vt:lpstr>AI-Powered Collections Strategy</vt:lpstr>
      <vt:lpstr>How the System Works</vt:lpstr>
      <vt:lpstr>PowerPoint 演示文稿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Deep</cp:lastModifiedBy>
  <cp:revision>4</cp:revision>
  <dcterms:created xsi:type="dcterms:W3CDTF">2025-07-17T08:29:08Z</dcterms:created>
  <dcterms:modified xsi:type="dcterms:W3CDTF">2025-07-17T08:29:08Z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A00695C6302C42AEC0B378686C8E41EC_42</vt:lpwstr>
  </property>
  <property fmtid="{D5CDD505-2E9C-101B-9397-08002B2CF9AE}" pid="3" name="KSOProductBuildVer">
    <vt:lpwstr>1033-6.13.1.8710</vt:lpwstr>
  </property>
</Properties>
</file>