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Maven Pro Medium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Medium-bold.fntdata"/><Relationship Id="rId6" Type="http://schemas.openxmlformats.org/officeDocument/2006/relationships/slide" Target="slides/slide1.xml"/><Relationship Id="rId18" Type="http://schemas.openxmlformats.org/officeDocument/2006/relationships/font" Target="fonts/Maven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8b9e65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8b9e65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ecdf2ab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ecdf2ab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8b9e65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8b9e65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8b9e650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8b9e65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8b9e650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8b9e65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8b9e650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b8b9e650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8b9e65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8b9e65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161bc90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161bc90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8b9e650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8b9e650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ol.gov/agencies/eta/foreign-labor/performance" TargetMode="External"/><Relationship Id="rId4" Type="http://schemas.openxmlformats.org/officeDocument/2006/relationships/hyperlink" Target="https://www.glassdoor.com/Salaries/us-data-analyst-salary-SRCH_IL.0,2_IN1_KO3,15.htm" TargetMode="External"/><Relationship Id="rId5" Type="http://schemas.openxmlformats.org/officeDocument/2006/relationships/hyperlink" Target="https://www.glassdoor.com/Salaries/us-data-scientist-salary-SRCH_IL.0,2_IN1_KO3,17.htm" TargetMode="External"/><Relationship Id="rId6" Type="http://schemas.openxmlformats.org/officeDocument/2006/relationships/hyperlink" Target="https://h1bdata.info/index.php?em=&amp;job=data+analyst&amp;city=&amp;year=All+Years" TargetMode="External"/><Relationship Id="rId7" Type="http://schemas.openxmlformats.org/officeDocument/2006/relationships/hyperlink" Target="https://h1bdata.info/index.php?em=&amp;job=Data+Scientist&amp;city=&amp;year=All+Yea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47700" y="1333275"/>
            <a:ext cx="63699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H-1B visa data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23400" y="4231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70">
                <a:latin typeface="Maven Pro Medium"/>
                <a:ea typeface="Maven Pro Medium"/>
                <a:cs typeface="Maven Pro Medium"/>
                <a:sym typeface="Maven Pro Medium"/>
              </a:rPr>
              <a:t>Deep Arvind Bambharoliya							</a:t>
            </a:r>
            <a:r>
              <a:rPr lang="en" sz="1370">
                <a:latin typeface="Maven Pro Medium"/>
                <a:ea typeface="Maven Pro Medium"/>
                <a:cs typeface="Maven Pro Medium"/>
                <a:sym typeface="Maven Pro Medium"/>
              </a:rPr>
              <a:t>Department of Applied Data Science</a:t>
            </a:r>
            <a:endParaRPr sz="137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70">
                <a:latin typeface="Maven Pro Medium"/>
                <a:ea typeface="Maven Pro Medium"/>
                <a:cs typeface="Maven Pro Medium"/>
                <a:sym typeface="Maven Pro Medium"/>
              </a:rPr>
              <a:t>015935777										  	         San Jose State University</a:t>
            </a:r>
            <a:endParaRPr sz="137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70">
                <a:latin typeface="Maven Pro Medium"/>
                <a:ea typeface="Maven Pro Medium"/>
                <a:cs typeface="Maven Pro Medium"/>
                <a:sym typeface="Maven Pro Medium"/>
              </a:rPr>
              <a:t>                                                                                                                 Professor: Andrew H. Bond</a:t>
            </a:r>
            <a:endParaRPr sz="137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6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https://www.dol.gov/agencies/eta/foreign-labor/performance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https://www.glassdoor.com/Salaries/us-data-analyst-salary-SRCH_IL.0,2_IN1_KO3,15.htm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https://www.glassdoor.com/Salaries/us-data-scientist-salary-SRCH_IL.0,2_IN1_KO3,17.htm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https://h1bdata.info/index.php?em=&amp;job=data+analyst&amp;city=&amp;year=All+Years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https://h1bdata.info/index.php?em=&amp;job=Data+Scientist&amp;city=&amp;year=All+Years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1025" y="172850"/>
            <a:ext cx="7030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1025" y="890550"/>
            <a:ext cx="8571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H-1B visas are a category of employment-based, non-immigrant visas for temporary foreign workers in the United States. 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For a foreign national to apply for H-1B visa, a US employer must offer them a job and submit a petition for a H-1B visa to the US immigration department. 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This is also the most common visa status applied for and held by international students once they complete college or higher education and begin working in a full-time position.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can include occupations in fields such as IT, finance, engineering, architecture or more.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322A2A"/>
                </a:solidFill>
              </a:rPr>
              <a:t>According to USCIS, foreign workers with H-1B visas can stay in the US for up to six years, as an H-1B visa is initially valid for three years and can be extended for another three years.</a:t>
            </a:r>
            <a:endParaRPr sz="1300">
              <a:solidFill>
                <a:srgbClr val="322A2A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The Office of Foreign Labor Certification (OFLC) generates program data, including data about H1-B visas. The disclosure data updated annually and is available online.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The dataset contains four years of H-1B petition records from 2018 to 2022 with approximately 2.5 million of records overall.(2,534,222)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22A2A"/>
                </a:solidFill>
              </a:rPr>
              <a:t>The dataset contains following fields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Case Number </a:t>
            </a:r>
            <a:r>
              <a:rPr lang="en" sz="1400">
                <a:solidFill>
                  <a:srgbClr val="322A2A"/>
                </a:solidFill>
              </a:rPr>
              <a:t>- Unique identifier assigned to each application submitted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Case Status</a:t>
            </a:r>
            <a:r>
              <a:rPr lang="en" sz="1400">
                <a:solidFill>
                  <a:srgbClr val="322A2A"/>
                </a:solidFill>
              </a:rPr>
              <a:t> - Status associated with the last significant event or decision. Valid values include       “Certified”, “Certified-Withdrawn”, Denied”, and “Withdrawn”. 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Case Submitted</a:t>
            </a:r>
            <a:r>
              <a:rPr lang="en" sz="1400">
                <a:solidFill>
                  <a:srgbClr val="322A2A"/>
                </a:solidFill>
              </a:rPr>
              <a:t> - Date the application was submitted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Visa Class</a:t>
            </a:r>
            <a:r>
              <a:rPr lang="en" sz="1400">
                <a:solidFill>
                  <a:srgbClr val="322A2A"/>
                </a:solidFill>
              </a:rPr>
              <a:t> - Indicates the type of temporary application submitted for processing. Values include H-1B, E-3 Australian, H-1B1 Chile, and H1B1 Singapore. 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Employer Name </a:t>
            </a:r>
            <a:r>
              <a:rPr lang="en" sz="1400">
                <a:solidFill>
                  <a:srgbClr val="322A2A"/>
                </a:solidFill>
              </a:rPr>
              <a:t>- Legal business name of the employer submitting the Application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Employer Address - </a:t>
            </a:r>
            <a:r>
              <a:rPr lang="en" sz="1400">
                <a:solidFill>
                  <a:srgbClr val="322A2A"/>
                </a:solidFill>
              </a:rPr>
              <a:t>Employer street address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Employer City</a:t>
            </a:r>
            <a:r>
              <a:rPr lang="en" sz="1400">
                <a:solidFill>
                  <a:srgbClr val="322A2A"/>
                </a:solidFill>
              </a:rPr>
              <a:t> - Employer city name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Employer State</a:t>
            </a:r>
            <a:r>
              <a:rPr lang="en" sz="1400">
                <a:solidFill>
                  <a:srgbClr val="322A2A"/>
                </a:solidFill>
              </a:rPr>
              <a:t> - Employer state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Employer Postal Code </a:t>
            </a:r>
            <a:r>
              <a:rPr lang="en" sz="1400">
                <a:solidFill>
                  <a:srgbClr val="322A2A"/>
                </a:solidFill>
              </a:rPr>
              <a:t>- Employer postal code</a:t>
            </a:r>
            <a:endParaRPr sz="1400">
              <a:solidFill>
                <a:srgbClr val="322A2A"/>
              </a:solidFill>
            </a:endParaRPr>
          </a:p>
          <a:p>
            <a:pPr indent="-3041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Job Title </a:t>
            </a:r>
            <a:r>
              <a:rPr lang="en" sz="1400">
                <a:solidFill>
                  <a:srgbClr val="322A2A"/>
                </a:solidFill>
              </a:rPr>
              <a:t>- Title of the job</a:t>
            </a:r>
            <a:endParaRPr>
              <a:solidFill>
                <a:srgbClr val="322A2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SOC Code </a:t>
            </a:r>
            <a:r>
              <a:rPr lang="en" sz="1400">
                <a:solidFill>
                  <a:srgbClr val="322A2A"/>
                </a:solidFill>
              </a:rPr>
              <a:t>- Occupational code associated with the job as classified by the Standard Occupational Classification (SOC) System.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SOC Title </a:t>
            </a:r>
            <a:r>
              <a:rPr lang="en" sz="1400">
                <a:solidFill>
                  <a:srgbClr val="322A2A"/>
                </a:solidFill>
              </a:rPr>
              <a:t>- Occupational title associated with the SOC code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NAICS Code </a:t>
            </a:r>
            <a:r>
              <a:rPr lang="en" sz="1400">
                <a:solidFill>
                  <a:srgbClr val="322A2A"/>
                </a:solidFill>
              </a:rPr>
              <a:t>- Industry code associated with the employer, as classified by the North American Industrial Classification System (NAICS).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Full Time Position </a:t>
            </a:r>
            <a:r>
              <a:rPr lang="en" sz="1400">
                <a:solidFill>
                  <a:srgbClr val="322A2A"/>
                </a:solidFill>
              </a:rPr>
              <a:t>- Y = Full Time Position; N = Part Time Position.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Prevailing Wage</a:t>
            </a:r>
            <a:r>
              <a:rPr lang="en" sz="1400">
                <a:solidFill>
                  <a:srgbClr val="322A2A"/>
                </a:solidFill>
              </a:rPr>
              <a:t> - Prevailing Wage for the job being requested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PW Unit of Pay </a:t>
            </a:r>
            <a:r>
              <a:rPr lang="en" sz="1400">
                <a:solidFill>
                  <a:srgbClr val="322A2A"/>
                </a:solidFill>
              </a:rPr>
              <a:t>- Unit of Prevailing Wage Pay. Valid values include “Hour”, “Bi-weekly”, “Week”, “Month”, and “Year”.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PW Wage Level </a:t>
            </a:r>
            <a:r>
              <a:rPr lang="en" sz="1400">
                <a:solidFill>
                  <a:srgbClr val="322A2A"/>
                </a:solidFill>
              </a:rPr>
              <a:t>- OES Wage Level. Variables include "I", "II", "III", "IV" or "N/A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Wage Rate of Pay From </a:t>
            </a:r>
            <a:r>
              <a:rPr lang="en" sz="1400">
                <a:solidFill>
                  <a:srgbClr val="322A2A"/>
                </a:solidFill>
              </a:rPr>
              <a:t>-Wage paid to nonimmigrant worker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Wage Unit of Pay </a:t>
            </a:r>
            <a:r>
              <a:rPr lang="en" sz="1400">
                <a:solidFill>
                  <a:srgbClr val="322A2A"/>
                </a:solidFill>
              </a:rPr>
              <a:t>-  Unit of Wage Pay. Valid values include “Hour”, “Bi-weekly”, “Week”, “Month”, and “Year”.</a:t>
            </a:r>
            <a:endParaRPr sz="1400">
              <a:solidFill>
                <a:srgbClr val="322A2A"/>
              </a:solidFill>
            </a:endParaRPr>
          </a:p>
          <a:p>
            <a:pPr indent="-2974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2A2A"/>
              </a:buClr>
              <a:buSzPct val="100000"/>
              <a:buChar char="●"/>
            </a:pPr>
            <a:r>
              <a:rPr b="1" lang="en" sz="1400">
                <a:solidFill>
                  <a:srgbClr val="322A2A"/>
                </a:solidFill>
              </a:rPr>
              <a:t>H1B Dependent </a:t>
            </a:r>
            <a:r>
              <a:rPr lang="en" sz="1400">
                <a:solidFill>
                  <a:srgbClr val="322A2A"/>
                </a:solidFill>
              </a:rPr>
              <a:t>- Y = Employer is H-1B Dependent; N = Employer is not H-1B Dependent.</a:t>
            </a:r>
            <a:endParaRPr sz="1400">
              <a:solidFill>
                <a:srgbClr val="32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22A2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Data preparation has been done using the tableau prep builder.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Geographical role for employer city field has been changed to city.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Geographical role for employer state field has been changed to state/province.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Geographical role for employer postal code field has been changed to zipcode/postcode.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Converted wage and prevailing wage to uniform units(Year).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Removed outliers and set max wage to $1,000,000.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Performed cleaning  and grouping operations on text data.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Char char="●"/>
            </a:pPr>
            <a:r>
              <a:rPr lang="en" sz="1200">
                <a:solidFill>
                  <a:srgbClr val="233A44"/>
                </a:solidFill>
              </a:rPr>
              <a:t>Created calculated fields as required for the analysis</a:t>
            </a:r>
            <a:endParaRPr sz="1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49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csv files using tableau prep builder and further cleaned and merged the files using python.</a:t>
            </a:r>
            <a:endParaRPr sz="1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109152"/>
            <a:ext cx="5274424" cy="27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Created for the project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Types of H-1B and filings in each years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Status of cases for each year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Total numbers of filing by each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Number of filings by each industries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Top employers by number of petition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Wage distribution by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Top job titles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Visualizations Created for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IX. </a:t>
            </a:r>
            <a:r>
              <a:rPr lang="en"/>
              <a:t>Number of jobs for data scientist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X. Number of jobs for data analyst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XI. Salary comparison between DA and 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XII. In-depth analysis of salary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XIII. DA and DS job distribution by State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XIV. Top cities for DA and 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XV. Top companies for DA and 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on Tableau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664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