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5" r:id="rId3"/>
    <p:sldId id="270" r:id="rId4"/>
    <p:sldId id="332" r:id="rId5"/>
    <p:sldId id="331" r:id="rId6"/>
    <p:sldId id="324" r:id="rId7"/>
    <p:sldId id="317" r:id="rId8"/>
    <p:sldId id="325" r:id="rId9"/>
    <p:sldId id="327" r:id="rId10"/>
    <p:sldId id="315" r:id="rId11"/>
    <p:sldId id="318" r:id="rId12"/>
    <p:sldId id="323" r:id="rId13"/>
    <p:sldId id="321" r:id="rId14"/>
    <p:sldId id="322" r:id="rId15"/>
    <p:sldId id="292" r:id="rId16"/>
    <p:sldId id="319" r:id="rId17"/>
    <p:sldId id="269" r:id="rId18"/>
    <p:sldId id="336" r:id="rId19"/>
    <p:sldId id="334" r:id="rId20"/>
    <p:sldId id="335" r:id="rId21"/>
    <p:sldId id="338" r:id="rId22"/>
    <p:sldId id="339" r:id="rId23"/>
    <p:sldId id="337" r:id="rId24"/>
    <p:sldId id="333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DDD8"/>
    <a:srgbClr val="FFC4BA"/>
    <a:srgbClr val="BEBC00"/>
    <a:srgbClr val="D9D700"/>
    <a:srgbClr val="FFFC00"/>
    <a:srgbClr val="CEF6FF"/>
    <a:srgbClr val="D5F4C8"/>
    <a:srgbClr val="B3D0A9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3" autoAdjust="0"/>
    <p:restoredTop sz="94875" autoAdjust="0"/>
  </p:normalViewPr>
  <p:slideViewPr>
    <p:cSldViewPr>
      <p:cViewPr>
        <p:scale>
          <a:sx n="150" d="100"/>
          <a:sy n="150" d="100"/>
        </p:scale>
        <p:origin x="1344" y="8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2400" y="-2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NUL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18394" r="9882" b="27831"/>
          <a:stretch/>
        </p:blipFill>
        <p:spPr>
          <a:xfrm>
            <a:off x="5489785" y="35496"/>
            <a:ext cx="131225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NUL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18394" r="9882" b="27831"/>
          <a:stretch/>
        </p:blipFill>
        <p:spPr>
          <a:xfrm>
            <a:off x="5489785" y="35496"/>
            <a:ext cx="131225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decentralized problem with limited resourced might not have a *pure strategy*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1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7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7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432FF"/>
              </a:buClr>
            </a:pPr>
            <a:r>
              <a:rPr lang="en-US" sz="1600"/>
              <a:t>Focus on a completely </a:t>
            </a:r>
            <a:r>
              <a:rPr lang="en-US" sz="1600" b="1"/>
              <a:t>decentralized</a:t>
            </a:r>
            <a:r>
              <a:rPr lang="en-US" sz="1600"/>
              <a:t> scenario:</a:t>
            </a:r>
            <a:r>
              <a:rPr lang="en-US" sz="1600" baseline="0"/>
              <a:t> </a:t>
            </a:r>
            <a:r>
              <a:rPr lang="en-US" sz="1400"/>
              <a:t>Described by the set of actions and rewards </a:t>
            </a:r>
            <a:endParaRPr lang="en-US" sz="14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Tx/>
              <a:buFont typeface="Arial" charset="0"/>
              <a:buChar char="•"/>
              <a:tabLst/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(as opposed to supervised learning where the system is told which the correct action was).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Tx/>
              <a:buFont typeface="Arial" charset="0"/>
              <a:buChar char="•"/>
              <a:tabLst/>
              <a:defRPr/>
            </a:pPr>
            <a:r>
              <a:rPr lang="en-US" sz="1400" dirty="0"/>
              <a:t>Choose action with maximum </a:t>
            </a:r>
            <a:r>
              <a:rPr lang="en-US" sz="1400" i="1" dirty="0"/>
              <a:t>“Q”</a:t>
            </a:r>
            <a:r>
              <a:rPr lang="en-US" sz="1400" dirty="0"/>
              <a:t> with probability 1 </a:t>
            </a:r>
            <a:r>
              <a:rPr lang="mr-IN" sz="1400" dirty="0"/>
              <a:t>–</a:t>
            </a:r>
            <a:r>
              <a:rPr lang="en-US" sz="1400" dirty="0"/>
              <a:t> </a:t>
            </a:r>
            <a:r>
              <a:rPr lang="en-US" sz="1400"/>
              <a:t>𝜀. </a:t>
            </a:r>
            <a:r>
              <a:rPr lang="en-US" sz="1400" dirty="0"/>
              <a:t>Otherwise, choose a random action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Tx/>
              <a:buFont typeface="Arial" charset="0"/>
              <a:buChar char="•"/>
              <a:tabLst/>
              <a:defRPr/>
            </a:pPr>
            <a:r>
              <a:rPr lang="en-US" sz="1400"/>
              <a:t>𝜀</a:t>
            </a:r>
            <a:r>
              <a:rPr lang="en-US" sz="1400" dirty="0"/>
              <a:t>0 decreases quadratically with the time</a:t>
            </a:r>
            <a:endParaRPr lang="en-US" sz="14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7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13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10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3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/>
              <a:t>Mention</a:t>
            </a:r>
            <a:r>
              <a:rPr lang="en-US" baseline="0"/>
              <a:t> optimal configurations briefly</a:t>
            </a:r>
            <a:endParaRPr lang="en-US"/>
          </a:p>
          <a:p>
            <a:pPr marL="171450" indent="-171450">
              <a:buFont typeface="Arial" charset="0"/>
              <a:buChar char="•"/>
            </a:pPr>
            <a:r>
              <a:rPr lang="en-US"/>
              <a:t>Mention that optimal solution (agg.</a:t>
            </a:r>
            <a:r>
              <a:rPr lang="en-US" baseline="0"/>
              <a:t> Tpt) requires centralization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/>
              <a:t>Mention that some configurations allow reaching the optimal fairness, and exploring not enough lead to variable results (from good to bad performacne)</a:t>
            </a:r>
          </a:p>
          <a:p>
            <a:pPr marL="171450" indent="-171450">
              <a:buFont typeface="Arial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6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Mention</a:t>
            </a:r>
            <a:r>
              <a:rPr lang="en-US" baseline="0"/>
              <a:t> that we now look into individual performance, and that we use different values of epsilon, alpha and gamma to see the networks behavior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In figure 1, mention that maximum exploration leads</a:t>
            </a:r>
            <a:r>
              <a:rPr lang="en-US" baseline="0"/>
              <a:t> to channel swapping, as well as the individual reward is greedy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Previous phenomena is soften in Figure 2, where alpha and gamma are lower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Remark fast convergence in Figures 3 and 4, which does not lead to fair configurations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Fairness is achieved when enough exploration is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6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Only mention that a higher exploration incurs into a higher temporal throughput</a:t>
            </a:r>
            <a:r>
              <a:rPr lang="en-US" baseline="0"/>
              <a:t> variability, which may have side effects on the networks performance, as it may affect to higher protocols levels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600" b="1" baseline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2931" y="3169300"/>
            <a:ext cx="18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October 12</a:t>
            </a:r>
            <a:r>
              <a:rPr lang="nl-NL" sz="1600" b="0" baseline="30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lang="nl-NL" sz="1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 2017</a:t>
            </a:r>
            <a:endParaRPr lang="nl-NL" sz="1200" b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186330" y="2272114"/>
            <a:ext cx="8562134" cy="947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2800" b="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Authors:</a:t>
            </a:r>
            <a:r>
              <a:rPr lang="nl-NL" sz="20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0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Francesc Wilhelmi</a:t>
            </a:r>
            <a:r>
              <a:rPr lang="nl-NL" sz="2000" baseline="30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nl-NL" sz="20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Boris</a:t>
            </a:r>
            <a:r>
              <a:rPr lang="nl-NL" sz="20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Bellalta</a:t>
            </a:r>
            <a:r>
              <a:rPr lang="nl-NL" sz="2000" baseline="30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nl-NL" sz="20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Cristina</a:t>
            </a:r>
            <a:r>
              <a:rPr lang="nl-NL" sz="20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Cano</a:t>
            </a:r>
            <a:r>
              <a:rPr lang="nl-NL" sz="2000" baseline="30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nl-NL" sz="20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&amp; Anders 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Jonsson</a:t>
            </a:r>
            <a:r>
              <a:rPr lang="nl-NL" sz="2000" baseline="30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nl-NL" sz="2000" baseline="0" dirty="0" err="1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nl-NL" sz="2000" baseline="30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Universitat Pompeu Fabra (UPF), </a:t>
            </a:r>
            <a:r>
              <a:rPr lang="nl-NL" sz="2000" baseline="30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Universitat Oberta de Catalunya (UOC)</a:t>
            </a:r>
            <a:endParaRPr lang="nl-NL" sz="32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79477"/>
            <a:ext cx="3460737" cy="880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39" b="44717"/>
          <a:stretch/>
        </p:blipFill>
        <p:spPr>
          <a:xfrm>
            <a:off x="4811934" y="3450474"/>
            <a:ext cx="3936530" cy="13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600" b="1" baseline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edit the title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63440"/>
            <a:ext cx="3460737" cy="880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158728"/>
            <a:ext cx="3672408" cy="14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724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1194146"/>
            <a:ext cx="8748000" cy="346583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 sz="20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000"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000"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sz="2000"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31990"/>
            <a:ext cx="443268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6056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867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04" y="4787877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Click to edit the header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19728" r="79767" b="12479"/>
          <a:stretch/>
        </p:blipFill>
        <p:spPr>
          <a:xfrm>
            <a:off x="8604448" y="4640294"/>
            <a:ext cx="411836" cy="4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rgbClr val="FF0000"/>
        </a:buClr>
        <a:buFont typeface="Lucida Sans Unicode" pitchFamily="34" charset="0"/>
        <a:buChar char="▶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rgbClr val="FF0000"/>
        </a:buClr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8" y="987574"/>
            <a:ext cx="8604693" cy="1102519"/>
          </a:xfrm>
        </p:spPr>
        <p:txBody>
          <a:bodyPr/>
          <a:lstStyle/>
          <a:p>
            <a:r>
              <a:rPr lang="en-US"/>
              <a:t>Implications of Decentralized Q-learning Resource Allocation in Wireless Networks </a:t>
            </a:r>
          </a:p>
        </p:txBody>
      </p:sp>
    </p:spTree>
    <p:extLst>
      <p:ext uri="{BB962C8B-B14F-4D97-AF65-F5344CB8AC3E}">
        <p14:creationId xmlns:p14="http://schemas.microsoft.com/office/powerpoint/2010/main" val="365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995686"/>
            <a:ext cx="5904656" cy="1080120"/>
          </a:xfrm>
        </p:spPr>
        <p:txBody>
          <a:bodyPr/>
          <a:lstStyle/>
          <a:p>
            <a:r>
              <a:rPr lang="en-US" sz="4400" dirty="0"/>
              <a:t>Simulation </a:t>
            </a:r>
            <a:br>
              <a:rPr lang="en-US" sz="4400" dirty="0"/>
            </a:br>
            <a:r>
              <a:rPr lang="en-US" sz="4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814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Input Parameters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776924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Some combinations of {</a:t>
            </a:r>
            <a:r>
              <a:rPr lang="en-US"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𝛼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𝛾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𝜀</a:t>
            </a:r>
            <a:r>
              <a:rPr lang="en-US" sz="2000" baseline="-25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} show results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close to the throughput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resulting from the optimal proportional fairness.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17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15306" y="4043223"/>
            <a:ext cx="4104456" cy="520970"/>
          </a:xfrm>
        </p:spPr>
        <p:txBody>
          <a:bodyPr/>
          <a:lstStyle/>
          <a:p>
            <a:r>
              <a:rPr lang="en-US" sz="1800"/>
              <a:t>100 repetitions of 10,000 iterations*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9484" y="4850007"/>
            <a:ext cx="63820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latin typeface="Times New Roman" charset="0"/>
                <a:ea typeface="Times New Roman" charset="0"/>
                <a:cs typeface="Times New Roman" charset="0"/>
              </a:rPr>
              <a:t>* The last 5000 iterations are considered for plotting results (avoid the instability during the transitory regime)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2" y="1394616"/>
            <a:ext cx="4758826" cy="26764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94" y="2586865"/>
            <a:ext cx="1893211" cy="13468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40" y="2586865"/>
            <a:ext cx="1893211" cy="13468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74132" y="1563638"/>
            <a:ext cx="3919619" cy="280076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There is a 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strong relationship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between the discount factor (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𝛾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) and the learning rate (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𝛼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). For good performance,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𝛼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&gt;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𝛾</a:t>
            </a:r>
          </a:p>
          <a:p>
            <a:pPr algn="ctr"/>
            <a:endParaRPr lang="en-US" sz="160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Probability in each WN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18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16488" y="3267837"/>
            <a:ext cx="3204315" cy="1392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More actions are explored as 𝜀</a:t>
            </a:r>
            <a:r>
              <a:rPr lang="en-US" sz="1800" baseline="-25000"/>
              <a:t>0</a:t>
            </a:r>
            <a:r>
              <a:rPr lang="en-US" sz="1800"/>
              <a:t> </a:t>
            </a:r>
            <a:r>
              <a:rPr lang="en-US" sz="1800" dirty="0"/>
              <a:t>increases</a:t>
            </a:r>
            <a:endParaRPr lang="en-US" sz="1800"/>
          </a:p>
          <a:p>
            <a:r>
              <a:rPr lang="en-US" sz="1800"/>
              <a:t>High {𝛼, 𝛾} also entails more exploration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59" y="1349335"/>
            <a:ext cx="3077572" cy="1882849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79859" y="707433"/>
            <a:ext cx="3137042" cy="520970"/>
          </a:xfrm>
        </p:spPr>
        <p:txBody>
          <a:bodyPr/>
          <a:lstStyle/>
          <a:p>
            <a:r>
              <a:rPr lang="en-US" sz="1800"/>
              <a:t>Single simulation of 10,000 iterations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97149" y="701029"/>
            <a:ext cx="2497691" cy="2000548"/>
            <a:chOff x="3497149" y="701029"/>
            <a:chExt cx="2497691" cy="200054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878" y="737010"/>
              <a:ext cx="2425962" cy="16381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497149" y="701029"/>
              <a:ext cx="2420951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0.95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8348" y="701029"/>
            <a:ext cx="2426038" cy="2000548"/>
            <a:chOff x="5998348" y="701029"/>
            <a:chExt cx="2426038" cy="20005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424" y="747561"/>
              <a:ext cx="2425962" cy="16381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998348" y="701029"/>
              <a:ext cx="2420856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0.1,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0.95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359" y="2777567"/>
            <a:ext cx="2426741" cy="2000548"/>
            <a:chOff x="3491359" y="2777567"/>
            <a:chExt cx="2426741" cy="200054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138" y="2811452"/>
              <a:ext cx="2425962" cy="163812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91359" y="2777567"/>
              <a:ext cx="2426741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0.1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0.05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94840" y="2777567"/>
            <a:ext cx="2427963" cy="2000548"/>
            <a:chOff x="5994840" y="2777567"/>
            <a:chExt cx="2427963" cy="200054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40" y="2824740"/>
              <a:ext cx="2425963" cy="163812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994840" y="2777567"/>
              <a:ext cx="2420856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0.1,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0.1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0.05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7710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Throughput experienced per WN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>
                <a:latin typeface="Times New Roman" charset="0"/>
                <a:ea typeface="Times New Roman" charset="0"/>
                <a:cs typeface="Times New Roman" charset="0"/>
              </a:rPr>
              <a:t>20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10725" y="2427534"/>
            <a:ext cx="3204315" cy="1499582"/>
          </a:xfrm>
        </p:spPr>
        <p:txBody>
          <a:bodyPr/>
          <a:lstStyle/>
          <a:p>
            <a:r>
              <a:rPr lang="en-US" sz="1800"/>
              <a:t>A higher fairness is noticed as 𝜀</a:t>
            </a:r>
            <a:r>
              <a:rPr lang="en-US" sz="1800" baseline="-25000"/>
              <a:t>0</a:t>
            </a:r>
            <a:r>
              <a:rPr lang="en-US" sz="1800"/>
              <a:t> </a:t>
            </a:r>
            <a:r>
              <a:rPr lang="en-US" sz="1800" dirty="0"/>
              <a:t>increases</a:t>
            </a:r>
            <a:endParaRPr lang="en-US" sz="1800"/>
          </a:p>
          <a:p>
            <a:r>
              <a:rPr lang="en-US" sz="1800"/>
              <a:t>A high {𝛼, 𝛾} pair entails a higher aggregate throughput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16488" y="1851670"/>
            <a:ext cx="3137042" cy="672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Single simulation of 10,000 iterations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05389" y="632325"/>
            <a:ext cx="2463887" cy="2074043"/>
            <a:chOff x="3505389" y="632325"/>
            <a:chExt cx="2463887" cy="207404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076" y="632325"/>
              <a:ext cx="2419200" cy="17993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505389" y="705820"/>
              <a:ext cx="2420951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0.95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98348" y="627534"/>
            <a:ext cx="2462084" cy="2074043"/>
            <a:chOff x="5998348" y="627534"/>
            <a:chExt cx="2462084" cy="207404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336" y="627534"/>
              <a:ext cx="2420096" cy="1800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998348" y="701029"/>
              <a:ext cx="2420856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0.1,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0.95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8348" y="2717344"/>
            <a:ext cx="2462084" cy="2060935"/>
            <a:chOff x="5998348" y="2717344"/>
            <a:chExt cx="2462084" cy="206093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337" y="2717344"/>
              <a:ext cx="2420095" cy="180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998348" y="2777731"/>
              <a:ext cx="2420856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0.1,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0.1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0.05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99599" y="2717344"/>
            <a:ext cx="2469677" cy="2060935"/>
            <a:chOff x="3499599" y="2717344"/>
            <a:chExt cx="2469677" cy="206093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181" y="2717344"/>
              <a:ext cx="2420095" cy="1800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99599" y="2777731"/>
              <a:ext cx="2426741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0.1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0.05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9117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Throughput experienced per WN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19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0641" y="2440320"/>
            <a:ext cx="3204315" cy="1499582"/>
          </a:xfrm>
        </p:spPr>
        <p:txBody>
          <a:bodyPr/>
          <a:lstStyle/>
          <a:p>
            <a:r>
              <a:rPr lang="en-US" sz="1800"/>
              <a:t>A higher variability is noticed as 𝜀</a:t>
            </a:r>
            <a:r>
              <a:rPr lang="en-US" sz="1800" baseline="-25000"/>
              <a:t>0</a:t>
            </a:r>
            <a:r>
              <a:rPr lang="en-US" sz="1800"/>
              <a:t> </a:t>
            </a:r>
            <a:r>
              <a:rPr lang="en-US" sz="1800" dirty="0"/>
              <a:t>increases</a:t>
            </a:r>
            <a:endParaRPr lang="en-US" sz="1800"/>
          </a:p>
          <a:p>
            <a:r>
              <a:rPr lang="en-US" sz="1800"/>
              <a:t>A high {𝛼, 𝛾} pair entails more variability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488" y="1851670"/>
            <a:ext cx="3137042" cy="672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Single simulation of 10,000 iterations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97149" y="701029"/>
            <a:ext cx="2420951" cy="2000548"/>
            <a:chOff x="3497149" y="701029"/>
            <a:chExt cx="2420951" cy="2000548"/>
          </a:xfrm>
        </p:grpSpPr>
        <p:sp>
          <p:nvSpPr>
            <p:cNvPr id="9" name="Rectangle 8"/>
            <p:cNvSpPr/>
            <p:nvPr/>
          </p:nvSpPr>
          <p:spPr>
            <a:xfrm>
              <a:off x="3497149" y="701029"/>
              <a:ext cx="2420951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0.95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953" y="766468"/>
              <a:ext cx="2211551" cy="161948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5998348" y="701029"/>
            <a:ext cx="2420856" cy="2000548"/>
            <a:chOff x="5998348" y="701029"/>
            <a:chExt cx="2420856" cy="2000548"/>
          </a:xfrm>
        </p:grpSpPr>
        <p:sp>
          <p:nvSpPr>
            <p:cNvPr id="10" name="Rectangle 9"/>
            <p:cNvSpPr/>
            <p:nvPr/>
          </p:nvSpPr>
          <p:spPr>
            <a:xfrm>
              <a:off x="5998348" y="701029"/>
              <a:ext cx="2420856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0.1,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0.95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999" y="757716"/>
              <a:ext cx="2211551" cy="161948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3491359" y="2777567"/>
            <a:ext cx="2426741" cy="2000548"/>
            <a:chOff x="3491359" y="2777567"/>
            <a:chExt cx="2426741" cy="2000548"/>
          </a:xfrm>
        </p:grpSpPr>
        <p:sp>
          <p:nvSpPr>
            <p:cNvPr id="11" name="Rectangle 10"/>
            <p:cNvSpPr/>
            <p:nvPr/>
          </p:nvSpPr>
          <p:spPr>
            <a:xfrm>
              <a:off x="3491359" y="2777567"/>
              <a:ext cx="2426741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0.1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0.05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952" y="2836364"/>
              <a:ext cx="2211551" cy="161948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998346" y="2774617"/>
            <a:ext cx="2420856" cy="2000548"/>
            <a:chOff x="5998346" y="2774617"/>
            <a:chExt cx="2420856" cy="2000548"/>
          </a:xfrm>
        </p:grpSpPr>
        <p:sp>
          <p:nvSpPr>
            <p:cNvPr id="12" name="Rectangle 11"/>
            <p:cNvSpPr/>
            <p:nvPr/>
          </p:nvSpPr>
          <p:spPr>
            <a:xfrm>
              <a:off x="5998346" y="2774617"/>
              <a:ext cx="2420856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0.1,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0.1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0.05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3000" y="2788034"/>
              <a:ext cx="2211551" cy="1619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4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85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11" y="3282293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22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9" y="1799089"/>
            <a:ext cx="7260325" cy="400110"/>
          </a:xfrm>
          <a:prstGeom prst="rect">
            <a:avLst/>
          </a:prstGeom>
          <a:solidFill>
            <a:srgbClr val="0432FF">
              <a:alpha val="7000"/>
            </a:srgbClr>
          </a:solidFill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Spatial Reuse can be improved in dense WNs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1372622"/>
            <a:ext cx="7260325" cy="400110"/>
          </a:xfrm>
          <a:prstGeom prst="rect">
            <a:avLst/>
          </a:prstGeom>
          <a:solidFill>
            <a:srgbClr val="0432FF">
              <a:alpha val="13000"/>
            </a:srgbClr>
          </a:solidFill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Decentralized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3607" y="2222839"/>
            <a:ext cx="7260325" cy="400110"/>
          </a:xfrm>
          <a:prstGeom prst="rect">
            <a:avLst/>
          </a:prstGeom>
          <a:solidFill>
            <a:srgbClr val="0432FF">
              <a:alpha val="7000"/>
            </a:srgbClr>
          </a:solidFill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Entails competitiveness, becomes worse if a NE does not exist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2792567"/>
            <a:ext cx="7260325" cy="40011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Q-learning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774" y="3236126"/>
            <a:ext cx="7260325" cy="400110"/>
          </a:xfrm>
          <a:prstGeom prst="rect">
            <a:avLst/>
          </a:prstGeom>
          <a:solidFill>
            <a:srgbClr val="00B050">
              <a:alpha val="7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Allows finding close-to-optimal configurations in terms of fairness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5773" y="3692912"/>
            <a:ext cx="7260325" cy="400110"/>
          </a:xfrm>
          <a:prstGeom prst="rect">
            <a:avLst/>
          </a:prstGeom>
          <a:solidFill>
            <a:srgbClr val="00B050">
              <a:alpha val="7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Trade-off between the individual throughput and the variability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7187" y="1373278"/>
            <a:ext cx="398472" cy="400110"/>
          </a:xfrm>
          <a:prstGeom prst="rect">
            <a:avLst/>
          </a:prstGeom>
          <a:solidFill>
            <a:srgbClr val="0432FF">
              <a:alpha val="13000"/>
            </a:srgbClr>
          </a:solidFill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742" y="2792567"/>
            <a:ext cx="398472" cy="40011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75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8" y="1203598"/>
            <a:ext cx="8460678" cy="1102519"/>
          </a:xfrm>
        </p:spPr>
        <p:txBody>
          <a:bodyPr/>
          <a:lstStyle/>
          <a:p>
            <a:r>
              <a:rPr lang="en-US"/>
              <a:t>Implications of Decentralized Q-learning Resource Allocation in Wireless Networks </a:t>
            </a:r>
          </a:p>
        </p:txBody>
      </p:sp>
    </p:spTree>
    <p:extLst>
      <p:ext uri="{BB962C8B-B14F-4D97-AF65-F5344CB8AC3E}">
        <p14:creationId xmlns:p14="http://schemas.microsoft.com/office/powerpoint/2010/main" val="11614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towards Artificial Intelligence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AI may satisfy the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high-demanding requirements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 next-generation scenarios. There is an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upward trend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 combining AI with Wireless Communications.</a:t>
            </a: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 rot="5400000">
            <a:off x="7185202" y="494189"/>
            <a:ext cx="467080" cy="2627321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432FF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2400" dirty="0" smtClean="0"/>
              <a:t>Previous Work</a:t>
            </a:r>
          </a:p>
        </p:txBody>
      </p:sp>
      <p:sp>
        <p:nvSpPr>
          <p:cNvPr id="29" name="Content Placeholder 1"/>
          <p:cNvSpPr txBox="1">
            <a:spLocks/>
          </p:cNvSpPr>
          <p:nvPr/>
        </p:nvSpPr>
        <p:spPr>
          <a:xfrm>
            <a:off x="6099456" y="2099378"/>
            <a:ext cx="278676" cy="917188"/>
          </a:xfrm>
          <a:prstGeom prst="rect">
            <a:avLst/>
          </a:prstGeom>
          <a:solidFill>
            <a:srgbClr val="0432FF">
              <a:alpha val="12000"/>
            </a:srgbClr>
          </a:solidFill>
          <a:ln>
            <a:solidFill>
              <a:srgbClr val="0432FF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400" dirty="0" smtClean="0"/>
              <a:t>Q-learning</a:t>
            </a: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6430757" y="2099378"/>
            <a:ext cx="2299428" cy="91718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32FF"/>
              </a:buClr>
            </a:pPr>
            <a:r>
              <a:rPr lang="en-US" sz="1500" dirty="0"/>
              <a:t>Packet routing [2]</a:t>
            </a:r>
          </a:p>
          <a:p>
            <a:pPr>
              <a:buClr>
                <a:srgbClr val="0432FF"/>
              </a:buClr>
            </a:pPr>
            <a:r>
              <a:rPr lang="en-US" sz="1500" dirty="0"/>
              <a:t>Energy harvesting [3]</a:t>
            </a:r>
            <a:endParaRPr lang="en-US" sz="1500" dirty="0" smtClean="0"/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6099456" y="3052570"/>
            <a:ext cx="278676" cy="720079"/>
          </a:xfrm>
          <a:prstGeom prst="rect">
            <a:avLst/>
          </a:prstGeom>
          <a:solidFill>
            <a:srgbClr val="0432FF">
              <a:alpha val="12000"/>
            </a:srgbClr>
          </a:solidFill>
          <a:ln>
            <a:solidFill>
              <a:srgbClr val="0432FF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800" dirty="0" smtClean="0"/>
              <a:t>MABs</a:t>
            </a:r>
          </a:p>
        </p:txBody>
      </p:sp>
      <p:sp>
        <p:nvSpPr>
          <p:cNvPr id="32" name="Content Placeholder 1"/>
          <p:cNvSpPr txBox="1">
            <a:spLocks/>
          </p:cNvSpPr>
          <p:nvPr/>
        </p:nvSpPr>
        <p:spPr>
          <a:xfrm>
            <a:off x="6425483" y="3052570"/>
            <a:ext cx="2304702" cy="720079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32FF"/>
              </a:buClr>
            </a:pPr>
            <a:r>
              <a:rPr lang="en-US" sz="1500" dirty="0"/>
              <a:t>Rate sampling [4]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>
          <a:xfrm>
            <a:off x="6099456" y="3808654"/>
            <a:ext cx="278676" cy="720079"/>
          </a:xfrm>
          <a:prstGeom prst="rect">
            <a:avLst/>
          </a:prstGeom>
          <a:solidFill>
            <a:srgbClr val="0432FF">
              <a:alpha val="12000"/>
            </a:srgbClr>
          </a:solidFill>
          <a:ln>
            <a:solidFill>
              <a:srgbClr val="0432FF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800" dirty="0" smtClean="0"/>
              <a:t>ANNs</a:t>
            </a:r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6420020" y="3809536"/>
            <a:ext cx="2310165" cy="719197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32FF"/>
              </a:buClr>
            </a:pPr>
            <a:r>
              <a:rPr lang="es-ES" sz="1500" dirty="0"/>
              <a:t>AP selection [5, 6]</a:t>
            </a:r>
            <a:endParaRPr lang="en-US" sz="1500" dirty="0" smtClean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 rot="5400000">
            <a:off x="2866375" y="-892250"/>
            <a:ext cx="467080" cy="54087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rgbClr val="D9D700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Challenges in WNs vs ML features</a:t>
            </a:r>
            <a:endParaRPr lang="en-US" sz="2400" dirty="0" smtClean="0"/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96482" y="2387084"/>
            <a:ext cx="222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dirty="0">
                <a:latin typeface="Times New Roman" charset="0"/>
                <a:ea typeface="Times New Roman" charset="0"/>
                <a:cs typeface="Times New Roman" charset="0"/>
              </a:rPr>
              <a:t>Adversarial setting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2167128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WNs strongly interact with the environment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3035228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High variability (channel, users, traffic</a:t>
            </a:r>
            <a:r>
              <a:rPr lang="mr-IN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s-ES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96482" y="3035228"/>
            <a:ext cx="219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dirty="0">
                <a:latin typeface="Times New Roman" charset="0"/>
                <a:ea typeface="Times New Roman" charset="0"/>
                <a:cs typeface="Times New Roman" charset="0"/>
              </a:rPr>
              <a:t>Observations-based learning 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536" y="3886941"/>
            <a:ext cx="2705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Training a system may be infeasible and not practical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21377" y="3886941"/>
            <a:ext cx="2145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dirty="0">
                <a:latin typeface="Times New Roman" charset="0"/>
                <a:ea typeface="Times New Roman" charset="0"/>
                <a:cs typeface="Times New Roman" charset="0"/>
              </a:rPr>
              <a:t>Optimal solution or an approximation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61337" y="2571750"/>
            <a:ext cx="360040" cy="0"/>
          </a:xfrm>
          <a:prstGeom prst="straightConnector1">
            <a:avLst/>
          </a:prstGeom>
          <a:ln w="57150">
            <a:solidFill>
              <a:srgbClr val="BEB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61337" y="3382445"/>
            <a:ext cx="360040" cy="0"/>
          </a:xfrm>
          <a:prstGeom prst="straightConnector1">
            <a:avLst/>
          </a:prstGeom>
          <a:ln w="57150">
            <a:solidFill>
              <a:srgbClr val="BEB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61337" y="4227934"/>
            <a:ext cx="360040" cy="0"/>
          </a:xfrm>
          <a:prstGeom prst="straightConnector1">
            <a:avLst/>
          </a:prstGeom>
          <a:ln w="57150">
            <a:solidFill>
              <a:srgbClr val="BEB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4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3019731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 agent attempts to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learn a policy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given the observations it does. The goal is to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maximize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the expected future cumulative reward.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95536" y="1637223"/>
            <a:ext cx="4194952" cy="1569660"/>
            <a:chOff x="-258650" y="1413770"/>
            <a:chExt cx="4194952" cy="1569660"/>
          </a:xfrm>
        </p:grpSpPr>
        <p:grpSp>
          <p:nvGrpSpPr>
            <p:cNvPr id="19" name="Group 18"/>
            <p:cNvGrpSpPr/>
            <p:nvPr/>
          </p:nvGrpSpPr>
          <p:grpSpPr>
            <a:xfrm>
              <a:off x="-258650" y="1413770"/>
              <a:ext cx="4194952" cy="1569660"/>
              <a:chOff x="2848914" y="2006554"/>
              <a:chExt cx="4194952" cy="156966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848914" y="2242487"/>
                <a:ext cx="195242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Times New Roman" charset="0"/>
                    <a:ea typeface="Times New Roman" charset="0"/>
                    <a:cs typeface="Times New Roman" charset="0"/>
                  </a:rPr>
                  <a:t>   MDP formulation:</a:t>
                </a:r>
                <a:endParaRPr lang="en-US" sz="1600" dirty="0" err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17765" y="2006554"/>
                <a:ext cx="2126101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S: set of states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A: set of actions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  <a:r>
                  <a:rPr lang="en-US" sz="1600" baseline="-25000" dirty="0" err="1">
                    <a:latin typeface="Times New Roman" charset="0"/>
                    <a:ea typeface="Times New Roman" charset="0"/>
                    <a:cs typeface="Times New Roman" charset="0"/>
                  </a:rPr>
                  <a:t>a,s</a:t>
                </a:r>
                <a:r>
                  <a:rPr lang="en-U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: reward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T(s, a, s</a:t>
                </a:r>
                <a:r>
                  <a:rPr lang="es-E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’</a:t>
                </a:r>
                <a:r>
                  <a:rPr lang="en-U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): transition probability</a:t>
                </a:r>
              </a:p>
            </p:txBody>
          </p:sp>
        </p:grpSp>
        <p:sp>
          <p:nvSpPr>
            <p:cNvPr id="22" name="Left Brace 21"/>
            <p:cNvSpPr/>
            <p:nvPr/>
          </p:nvSpPr>
          <p:spPr>
            <a:xfrm>
              <a:off x="1649901" y="1436893"/>
              <a:ext cx="239610" cy="124124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ontent Placeholder 1"/>
          <p:cNvSpPr txBox="1">
            <a:spLocks/>
          </p:cNvSpPr>
          <p:nvPr/>
        </p:nvSpPr>
        <p:spPr>
          <a:xfrm>
            <a:off x="573210" y="3317277"/>
            <a:ext cx="4395843" cy="1029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No supervisor (only reward signal)</a:t>
            </a:r>
          </a:p>
          <a:p>
            <a:r>
              <a:rPr lang="en-US" sz="1800"/>
              <a:t>Delayed feedback &amp; sequentiality</a:t>
            </a:r>
          </a:p>
          <a:p>
            <a:r>
              <a:rPr lang="en-US" sz="1800"/>
              <a:t>Actions affect the environment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52971" y="3594877"/>
            <a:ext cx="3350191" cy="646331"/>
          </a:xfrm>
          <a:prstGeom prst="rect">
            <a:avLst/>
          </a:prstGeom>
          <a:solidFill>
            <a:srgbClr val="00B0F0">
              <a:alpha val="27000"/>
            </a:srgbClr>
          </a:solidFill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Times New Roman" charset="0"/>
                <a:ea typeface="Times New Roman" charset="0"/>
                <a:cs typeface="Times New Roman" charset="0"/>
              </a:rPr>
              <a:t>Examples: </a:t>
            </a:r>
          </a:p>
          <a:p>
            <a:pPr algn="ctr"/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Q-learning, SARSA, TD-learning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46" y="1761696"/>
            <a:ext cx="3577278" cy="14424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90" y="2324840"/>
            <a:ext cx="1618057" cy="2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Reinforcement Learning in Wireless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Scenario &amp; 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Simulation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Conclusions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</a:t>
            </a:r>
            <a:r>
              <a:rPr lang="en-US"/>
              <a:t> [7]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776924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Agents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maintain an estimate of the expected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long-term discounted reward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each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state-action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pair. The goal is to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maximize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the long-term reward. 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16488" y="1526656"/>
            <a:ext cx="8748000" cy="2808312"/>
          </a:xfrm>
        </p:spPr>
        <p:txBody>
          <a:bodyPr/>
          <a:lstStyle/>
          <a:p>
            <a:r>
              <a:rPr lang="es-ES"/>
              <a:t>Update rule: 	</a:t>
            </a:r>
          </a:p>
          <a:p>
            <a:pPr lvl="1"/>
            <a:r>
              <a:rPr lang="es-ES"/>
              <a:t>r</a:t>
            </a:r>
            <a:r>
              <a:rPr lang="es-ES" baseline="-25000"/>
              <a:t>t</a:t>
            </a:r>
            <a:r>
              <a:rPr lang="es-ES"/>
              <a:t> = obtained reward</a:t>
            </a:r>
          </a:p>
          <a:p>
            <a:pPr lvl="1"/>
            <a:r>
              <a:rPr lang="es-ES"/>
              <a:t>𝛼</a:t>
            </a:r>
            <a:r>
              <a:rPr lang="es-ES" baseline="-25000"/>
              <a:t>t</a:t>
            </a:r>
            <a:r>
              <a:rPr lang="es-ES"/>
              <a:t> = learning rate</a:t>
            </a:r>
          </a:p>
          <a:p>
            <a:pPr lvl="1"/>
            <a:r>
              <a:rPr lang="es-ES"/>
              <a:t>𝛾 = discount factor</a:t>
            </a:r>
          </a:p>
          <a:p>
            <a:r>
              <a:rPr lang="es-ES"/>
              <a:t>𝜀-greedy policy (select the most rewarding action with probability 1 - 𝜀)</a:t>
            </a:r>
          </a:p>
          <a:p>
            <a:r>
              <a:rPr lang="en-US"/>
              <a:t>Previous work:</a:t>
            </a:r>
          </a:p>
          <a:p>
            <a:pPr lvl="1"/>
            <a:r>
              <a:rPr lang="en-US" sz="1800"/>
              <a:t>Real-time Q-learning for DCA [8]</a:t>
            </a:r>
          </a:p>
          <a:p>
            <a:pPr lvl="1"/>
            <a:r>
              <a:rPr lang="en-US" sz="1800"/>
              <a:t>Q-learning for channel selection in mobile communications [9, 10]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573166"/>
            <a:ext cx="4896544" cy="3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Q-learning Algorithm </a:t>
            </a:r>
            <a:endParaRPr lang="en-US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11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826873"/>
            <a:ext cx="4292914" cy="39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9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776924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Throughput calculation is done through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interference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so that performance enhancement can be achieved through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interference minimization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14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6488" y="1598664"/>
            <a:ext cx="3851456" cy="2664296"/>
          </a:xfrm>
        </p:spPr>
        <p:txBody>
          <a:bodyPr/>
          <a:lstStyle/>
          <a:p>
            <a:r>
              <a:rPr lang="en-US"/>
              <a:t>Throughput computed according to the Shannon’s capacity</a:t>
            </a:r>
          </a:p>
          <a:p>
            <a:r>
              <a:rPr lang="en-US"/>
              <a:t>Indoor path-loss model</a:t>
            </a:r>
          </a:p>
          <a:p>
            <a:r>
              <a:rPr lang="en-US"/>
              <a:t>Possible actions:</a:t>
            </a:r>
          </a:p>
          <a:p>
            <a:pPr lvl="1"/>
            <a:r>
              <a:rPr lang="en-US" sz="1800"/>
              <a:t>Channels: 1 and 2 (with co-channel interference)</a:t>
            </a:r>
          </a:p>
          <a:p>
            <a:pPr lvl="1"/>
            <a:r>
              <a:rPr lang="en-US" sz="1800"/>
              <a:t>TX power levels: 5, 10, 15 and 20 dBm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731795"/>
            <a:ext cx="4608512" cy="27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Configuration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776924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comparison purposes, we compute the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optimal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configurations that maximize the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aggregate throughput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and the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proportional fairness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respectively.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488" y="1640665"/>
            <a:ext cx="4034172" cy="1231106"/>
          </a:xfrm>
          <a:prstGeom prst="rect">
            <a:avLst/>
          </a:prstGeom>
          <a:solidFill>
            <a:srgbClr val="0432FF">
              <a:alpha val="13000"/>
            </a:srgbClr>
          </a:solidFill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Aggregate throughput </a:t>
            </a:r>
          </a:p>
          <a:p>
            <a:pPr marL="342900" indent="-342900">
              <a:buFont typeface="Arial" charset="0"/>
              <a:buChar char="•"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One combination is {a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, 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, 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, 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}*</a:t>
            </a:r>
          </a:p>
          <a:p>
            <a:pPr marL="342900" indent="-342900">
              <a:buFont typeface="Arial" charset="0"/>
              <a:buChar char="•"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Two WNs sacrifice their individual performance for the </a:t>
            </a:r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“common good”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978" y="2985795"/>
            <a:ext cx="4036682" cy="954107"/>
          </a:xfrm>
          <a:prstGeom prst="rect">
            <a:avLst/>
          </a:prstGeom>
          <a:solidFill>
            <a:srgbClr val="00B050">
              <a:alpha val="17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Proportional fairness</a:t>
            </a:r>
          </a:p>
          <a:p>
            <a:pPr marL="342900" indent="-342900">
              <a:buFont typeface="Arial" charset="0"/>
              <a:buChar char="•"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One combination is {a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, 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, 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, 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pPr marL="342900" indent="-342900">
              <a:buFont typeface="Arial" charset="0"/>
              <a:buChar char="•"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Aggressive configurations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978" y="3959851"/>
            <a:ext cx="4502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effectLst/>
                <a:latin typeface="Times New Roman" charset="0"/>
                <a:ea typeface="Times New Roman" charset="0"/>
                <a:cs typeface="Times New Roman" charset="0"/>
              </a:rPr>
              <a:t>*Actions indexes are mapped to {channel number, tx power (dBm)}: </a:t>
            </a:r>
          </a:p>
          <a:p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={1,5}, 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={2,5}, 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={1,10}, 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={2,10}, </a:t>
            </a:r>
          </a:p>
          <a:p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={1,15}, 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={2,15}, 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={1,20}, 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 ={2,20}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03" y="1713210"/>
            <a:ext cx="4487042" cy="27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488" y="771550"/>
            <a:ext cx="8603984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0" i="0">
                <a:effectLst/>
                <a:latin typeface="Times New Roman" charset="0"/>
                <a:ea typeface="Times New Roman" charset="0"/>
                <a:cs typeface="Times New Roman" charset="0"/>
              </a:rPr>
              <a:t>[1] 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Afaqui, M. S., Garcia-Villegas, E., Lopez-Aguilera, E., &amp; Camps-Mur, D. (2016, May). Dynamic sensitivity control of access points for IEEE 802.11 ax. In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Communications (ICC), 2016 IEEE International Conference on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(pp. 1-7). IEEE. </a:t>
            </a:r>
          </a:p>
          <a:p>
            <a:r>
              <a:rPr lang="en-US" sz="1300" b="0" i="0">
                <a:effectLst/>
                <a:latin typeface="Times New Roman" charset="0"/>
                <a:ea typeface="Times New Roman" charset="0"/>
                <a:cs typeface="Times New Roman" charset="0"/>
              </a:rPr>
              <a:t>[2] Littman, M., &amp; Boyan, J. (1993, July). A distributed reinforcement learning scheme for network routing. In </a:t>
            </a:r>
            <a:r>
              <a:rPr lang="en-US" sz="1300" b="0" i="1">
                <a:effectLst/>
                <a:latin typeface="Times New Roman" charset="0"/>
                <a:ea typeface="Times New Roman" charset="0"/>
                <a:cs typeface="Times New Roman" charset="0"/>
              </a:rPr>
              <a:t>Proceedings of the international workshop on applications of neural networks to telecommunications</a:t>
            </a:r>
            <a:r>
              <a:rPr lang="en-US" sz="1300" b="0" i="0">
                <a:effectLst/>
                <a:latin typeface="Times New Roman" charset="0"/>
                <a:ea typeface="Times New Roman" charset="0"/>
                <a:cs typeface="Times New Roman" charset="0"/>
              </a:rPr>
              <a:t> (pp. 45-51). Psychology Press.</a:t>
            </a: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[3] Miozzo, M., Giupponi, L., Rossi, M., &amp; Dini, P. (2015, June). Distributed Q-learning for energy harvesting Heterogeneous Networks. In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Communication Workshop (ICCW), 2015 IEEE International Conference on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(pp. 2006-2011). IEEE.</a:t>
            </a: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[4] Combes, R., Proutiere, A., Yun, D., Ok, J., &amp; Yi, Y. (2014, April). Optimal rate sampling in 802.11 systems. In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INFOCOM, 2014 Proceedings IEEE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(pp. 2760-2767). IEEE.</a:t>
            </a: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[5] Bojovic, B., Baldo, N., Nin-Guerrero, J., &amp; Dini, P. (2011, December). A supervised learning approach to cognitive access point selection. In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GLOBECOM Workshops (GC Wkshps), 2011 IEEE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(pp. 1100-1105). IEEE.</a:t>
            </a: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[6] Bojovic, B., Baldo, N., &amp; Dini, P. (2012, January). A neural network based cognitive engine for IEEE 802.11 WLAN access point selection. In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Consumer Communications and Networking Conference (CCNC), 2012 IEEE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(pp. 864-868). IEEE.</a:t>
            </a: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[7] Sutton, Richard S. "Learning to predict by the methods of temporal differences."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Machine learning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3.1 (1988): 9-44.</a:t>
            </a: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s-ES" sz="1300">
                <a:latin typeface="Times New Roman" charset="0"/>
                <a:ea typeface="Times New Roman" charset="0"/>
                <a:cs typeface="Times New Roman" charset="0"/>
              </a:rPr>
              <a:t>8] Nie, J., &amp; Haykin, S. (1999). A Q-learning-based dynamic channel assignment technique for mobile communication systems. </a:t>
            </a:r>
            <a:r>
              <a:rPr lang="es-ES" sz="1300" i="1">
                <a:latin typeface="Times New Roman" charset="0"/>
                <a:ea typeface="Times New Roman" charset="0"/>
                <a:cs typeface="Times New Roman" charset="0"/>
              </a:rPr>
              <a:t>IEEE Transactions on Vehicular Technology</a:t>
            </a:r>
            <a:r>
              <a:rPr lang="es-ES" sz="1300">
                <a:latin typeface="Times New Roman" charset="0"/>
                <a:ea typeface="Times New Roman" charset="0"/>
                <a:cs typeface="Times New Roman" charset="0"/>
              </a:rPr>
              <a:t>, </a:t>
            </a:r>
            <a:r>
              <a:rPr lang="es-ES" sz="1300" i="1">
                <a:latin typeface="Times New Roman" charset="0"/>
                <a:ea typeface="Times New Roman" charset="0"/>
                <a:cs typeface="Times New Roman" charset="0"/>
              </a:rPr>
              <a:t>48</a:t>
            </a:r>
            <a:r>
              <a:rPr lang="es-ES" sz="1300">
                <a:latin typeface="Times New Roman" charset="0"/>
                <a:ea typeface="Times New Roman" charset="0"/>
                <a:cs typeface="Times New Roman" charset="0"/>
              </a:rPr>
              <a:t>(5), 1676-1687.</a:t>
            </a:r>
          </a:p>
          <a:p>
            <a:r>
              <a:rPr lang="es-ES" sz="1300">
                <a:latin typeface="Times New Roman" charset="0"/>
                <a:ea typeface="Times New Roman" charset="0"/>
                <a:cs typeface="Times New Roman" charset="0"/>
              </a:rPr>
              <a:t>[9] Li, H. (2009, October). Multi-agent Q-learning of channel selection in multi-user cognitive radio systems: A two by two case. In </a:t>
            </a:r>
            <a:r>
              <a:rPr lang="es-ES" sz="1300" i="1">
                <a:latin typeface="Times New Roman" charset="0"/>
                <a:ea typeface="Times New Roman" charset="0"/>
                <a:cs typeface="Times New Roman" charset="0"/>
              </a:rPr>
              <a:t>Systems, Man and Cybernetics, 2009. SMC 2009. IEEE International Conference on</a:t>
            </a:r>
            <a:r>
              <a:rPr lang="es-ES" sz="1300">
                <a:latin typeface="Times New Roman" charset="0"/>
                <a:ea typeface="Times New Roman" charset="0"/>
                <a:cs typeface="Times New Roman" charset="0"/>
              </a:rPr>
              <a:t> (pp. 1893-1898). IEEE.</a:t>
            </a:r>
            <a:endParaRPr lang="en-US" sz="130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[10] Bennis, M., &amp; Niyato, D. (2010, December). A Q-learning based approach to interference avoidance in self-organized femtocell networks. In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GLOBECOM Workshops (GC Wkshps), 2010 IEEE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(pp. 706-710). IEEE.</a:t>
            </a:r>
          </a:p>
          <a:p>
            <a:endParaRPr lang="en-US" sz="95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23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Motivation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88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Goal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67744" y="812956"/>
            <a:ext cx="5566074" cy="1165434"/>
            <a:chOff x="2267744" y="812956"/>
            <a:chExt cx="5566074" cy="1165434"/>
          </a:xfrm>
        </p:grpSpPr>
        <p:sp>
          <p:nvSpPr>
            <p:cNvPr id="14" name="Rectangle 13"/>
            <p:cNvSpPr/>
            <p:nvPr/>
          </p:nvSpPr>
          <p:spPr>
            <a:xfrm>
              <a:off x="2267744" y="812956"/>
              <a:ext cx="5566074" cy="1165434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8178" y="929755"/>
              <a:ext cx="462519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charset="0"/>
                  <a:ea typeface="Times New Roman" charset="0"/>
                  <a:cs typeface="Times New Roman" charset="0"/>
                </a:rPr>
                <a:t>Study the feasibility of achieving fair configurations that enhance the overall throughput in a decentralized way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67743" y="2110442"/>
            <a:ext cx="5566075" cy="1174275"/>
            <a:chOff x="2267743" y="2110442"/>
            <a:chExt cx="5566075" cy="1174275"/>
          </a:xfrm>
        </p:grpSpPr>
        <p:sp>
          <p:nvSpPr>
            <p:cNvPr id="16" name="Rectangle 15"/>
            <p:cNvSpPr/>
            <p:nvPr/>
          </p:nvSpPr>
          <p:spPr>
            <a:xfrm>
              <a:off x="2267743" y="2110442"/>
              <a:ext cx="5566075" cy="1174275"/>
            </a:xfrm>
            <a:prstGeom prst="rect">
              <a:avLst/>
            </a:prstGeom>
            <a:noFill/>
            <a:ln w="317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0085" y="2409371"/>
              <a:ext cx="49613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>
                  <a:latin typeface="Times New Roman" charset="0"/>
                  <a:ea typeface="Times New Roman" charset="0"/>
                  <a:cs typeface="Times New Roman" charset="0"/>
                </a:rPr>
                <a:t>Uncoordinated Wireless Networks (WNs) that  compete for the same resources</a:t>
              </a:r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8651" y="3425128"/>
            <a:ext cx="5565167" cy="1184384"/>
            <a:chOff x="2268651" y="3425128"/>
            <a:chExt cx="5565167" cy="1184384"/>
          </a:xfrm>
        </p:grpSpPr>
        <p:sp>
          <p:nvSpPr>
            <p:cNvPr id="17" name="Rectangle 16"/>
            <p:cNvSpPr/>
            <p:nvPr/>
          </p:nvSpPr>
          <p:spPr>
            <a:xfrm>
              <a:off x="2268651" y="3425128"/>
              <a:ext cx="5565167" cy="1184384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6148" y="3659034"/>
              <a:ext cx="51438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>
                  <a:latin typeface="Times New Roman" charset="0"/>
                  <a:ea typeface="Times New Roman" charset="0"/>
                  <a:cs typeface="Times New Roman" charset="0"/>
                </a:rPr>
                <a:t>Reinforcement Learning (RL),</a:t>
              </a:r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s-ES">
                  <a:latin typeface="Times New Roman" charset="0"/>
                  <a:ea typeface="Times New Roman" charset="0"/>
                  <a:cs typeface="Times New Roman" charset="0"/>
                </a:rPr>
                <a:t>more precisely a stateless variation  of Q-learning</a:t>
              </a:r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8" y="1195618"/>
            <a:ext cx="1290532" cy="400110"/>
          </a:xfrm>
          <a:prstGeom prst="rect">
            <a:avLst/>
          </a:prstGeom>
          <a:solidFill>
            <a:srgbClr val="FFC4BA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What?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7" y="2347816"/>
            <a:ext cx="1290531" cy="707886"/>
          </a:xfrm>
          <a:prstGeom prst="rect">
            <a:avLst/>
          </a:prstGeom>
          <a:solidFill>
            <a:srgbClr val="CEF6FF"/>
          </a:solidFill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In which context?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0565" y="3694154"/>
            <a:ext cx="1290532" cy="646331"/>
          </a:xfrm>
          <a:prstGeom prst="rect">
            <a:avLst/>
          </a:prstGeom>
          <a:solidFill>
            <a:srgbClr val="D5F4C8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With which tools?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Next-generation </a:t>
            </a:r>
            <a:r>
              <a:rPr lang="en-US" dirty="0" smtClean="0"/>
              <a:t>WNs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Future WNs will be characterized by high-density and chaotic deployments</a:t>
            </a:r>
            <a:endParaRPr lang="en-US" sz="2000" b="1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 rot="5400000">
            <a:off x="1493762" y="222024"/>
            <a:ext cx="256737" cy="2813434"/>
          </a:xfrm>
          <a:prstGeom prst="rect">
            <a:avLst/>
          </a:prstGeom>
          <a:solidFill>
            <a:srgbClr val="FFC6C5"/>
          </a:solidFill>
          <a:ln>
            <a:solidFill>
              <a:srgbClr val="FF0000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800" dirty="0" smtClean="0"/>
              <a:t>Dense scenarios</a:t>
            </a:r>
          </a:p>
        </p:txBody>
      </p:sp>
      <p:sp>
        <p:nvSpPr>
          <p:cNvPr id="51" name="Content Placeholder 1"/>
          <p:cNvSpPr txBox="1">
            <a:spLocks/>
          </p:cNvSpPr>
          <p:nvPr/>
        </p:nvSpPr>
        <p:spPr>
          <a:xfrm>
            <a:off x="210204" y="1792194"/>
            <a:ext cx="2818644" cy="24666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High amount of devices </a:t>
            </a:r>
            <a:r>
              <a:rPr lang="en-US" sz="1600" dirty="0"/>
              <a:t>that coexist (e.g., 1 user/m</a:t>
            </a:r>
            <a:r>
              <a:rPr lang="en-US" sz="1600" baseline="30000" dirty="0"/>
              <a:t>2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Coexistence derives into </a:t>
            </a:r>
            <a:r>
              <a:rPr lang="en-US" sz="1600" b="1" dirty="0"/>
              <a:t>performance issues</a:t>
            </a:r>
          </a:p>
          <a:p>
            <a:pPr lvl="1"/>
            <a:r>
              <a:rPr lang="en-US" sz="1400"/>
              <a:t>Limited resources</a:t>
            </a:r>
          </a:p>
          <a:p>
            <a:pPr lvl="1"/>
            <a:r>
              <a:rPr lang="en-US" sz="1400"/>
              <a:t>Weaknesses in protocols</a:t>
            </a:r>
          </a:p>
        </p:txBody>
      </p:sp>
      <p:sp>
        <p:nvSpPr>
          <p:cNvPr id="52" name="Content Placeholder 1"/>
          <p:cNvSpPr txBox="1">
            <a:spLocks/>
          </p:cNvSpPr>
          <p:nvPr/>
        </p:nvSpPr>
        <p:spPr>
          <a:xfrm>
            <a:off x="3180893" y="1790392"/>
            <a:ext cx="2818114" cy="26186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32FF"/>
              </a:buClr>
            </a:pPr>
            <a:r>
              <a:rPr lang="en-US" sz="1600" dirty="0"/>
              <a:t>Centralization is often </a:t>
            </a:r>
            <a:r>
              <a:rPr lang="en-US" sz="1600" b="1" dirty="0"/>
              <a:t>unfeasible</a:t>
            </a:r>
            <a:endParaRPr lang="en-US" sz="1600" dirty="0"/>
          </a:p>
          <a:p>
            <a:pPr>
              <a:buClr>
                <a:srgbClr val="0432FF"/>
              </a:buClr>
            </a:pPr>
            <a:r>
              <a:rPr lang="en-US" sz="1600"/>
              <a:t>Only local information</a:t>
            </a:r>
          </a:p>
          <a:p>
            <a:pPr>
              <a:buClr>
                <a:srgbClr val="0432FF"/>
              </a:buClr>
            </a:pPr>
            <a:r>
              <a:rPr lang="en-US" sz="1600"/>
              <a:t>No extra overhead </a:t>
            </a:r>
          </a:p>
          <a:p>
            <a:pPr>
              <a:buClr>
                <a:srgbClr val="0432FF"/>
              </a:buClr>
            </a:pPr>
            <a:r>
              <a:rPr lang="en-US" sz="1600" i="1"/>
              <a:t>“Survive in the crowd” </a:t>
            </a:r>
            <a:r>
              <a:rPr lang="en-US" sz="1600"/>
              <a:t>vs being fair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>
          <a:xfrm rot="5400000">
            <a:off x="4461581" y="219682"/>
            <a:ext cx="256738" cy="281811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0432FF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800" dirty="0" smtClean="0"/>
              <a:t>Decentralization</a:t>
            </a:r>
          </a:p>
        </p:txBody>
      </p:sp>
      <p:sp>
        <p:nvSpPr>
          <p:cNvPr id="54" name="Content Placeholder 1"/>
          <p:cNvSpPr txBox="1">
            <a:spLocks/>
          </p:cNvSpPr>
          <p:nvPr/>
        </p:nvSpPr>
        <p:spPr>
          <a:xfrm rot="5400000">
            <a:off x="7429402" y="222021"/>
            <a:ext cx="256737" cy="2813434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solidFill>
              <a:srgbClr val="00B050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800" dirty="0" smtClean="0"/>
              <a:t>Potential Solutions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22465" y="2822735"/>
            <a:ext cx="50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[1]</a:t>
            </a:r>
          </a:p>
        </p:txBody>
      </p:sp>
      <p:sp>
        <p:nvSpPr>
          <p:cNvPr id="83" name="Content Placeholder 1"/>
          <p:cNvSpPr txBox="1">
            <a:spLocks/>
          </p:cNvSpPr>
          <p:nvPr/>
        </p:nvSpPr>
        <p:spPr>
          <a:xfrm>
            <a:off x="6146374" y="1790393"/>
            <a:ext cx="2818114" cy="2618681"/>
          </a:xfrm>
          <a:prstGeom prst="rect">
            <a:avLst/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</a:pPr>
            <a:r>
              <a:rPr lang="en-US" sz="1600" dirty="0"/>
              <a:t>Time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Scheduling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CW adaptation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Frequency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DSA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DCB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Space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TPC and CST adjustment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Directional transmissions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Interference cancellation</a:t>
            </a:r>
          </a:p>
        </p:txBody>
      </p:sp>
      <p:sp>
        <p:nvSpPr>
          <p:cNvPr id="7" name="Oval 6"/>
          <p:cNvSpPr/>
          <p:nvPr/>
        </p:nvSpPr>
        <p:spPr>
          <a:xfrm>
            <a:off x="6660232" y="2896829"/>
            <a:ext cx="504056" cy="32299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660232" y="3708923"/>
            <a:ext cx="504056" cy="32299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3332196" y="3579863"/>
            <a:ext cx="1440160" cy="1250056"/>
            <a:chOff x="3782145" y="1923679"/>
            <a:chExt cx="2224081" cy="2016112"/>
          </a:xfrm>
        </p:grpSpPr>
        <p:sp>
          <p:nvSpPr>
            <p:cNvPr id="110" name="Rectangle 109"/>
            <p:cNvSpPr/>
            <p:nvPr/>
          </p:nvSpPr>
          <p:spPr>
            <a:xfrm>
              <a:off x="4139952" y="1923679"/>
              <a:ext cx="1508468" cy="1359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895887" y="2346706"/>
              <a:ext cx="216024" cy="216024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391831" y="2706746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3" name="Oval 112"/>
            <p:cNvSpPr/>
            <p:nvPr/>
          </p:nvSpPr>
          <p:spPr>
            <a:xfrm>
              <a:off x="4898020" y="2971015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30271" y="2717784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419447" y="2108067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292080" y="2000055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4603835" y="2292455"/>
              <a:ext cx="292052" cy="162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607855" y="2531094"/>
              <a:ext cx="319668" cy="283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003899" y="2562730"/>
              <a:ext cx="2133" cy="4082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080275" y="2531094"/>
              <a:ext cx="181632" cy="218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080275" y="2184443"/>
              <a:ext cx="243441" cy="1938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3782145" y="3443403"/>
              <a:ext cx="2224081" cy="496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charset="0"/>
                  <a:ea typeface="Times New Roman" charset="0"/>
                  <a:cs typeface="Times New Roman" charset="0"/>
                </a:rPr>
                <a:t>Coordinated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688042" y="3579862"/>
            <a:ext cx="1354998" cy="1249745"/>
            <a:chOff x="5541793" y="1923678"/>
            <a:chExt cx="2092562" cy="2015610"/>
          </a:xfrm>
        </p:grpSpPr>
        <p:sp>
          <p:nvSpPr>
            <p:cNvPr id="124" name="Rectangle 123"/>
            <p:cNvSpPr/>
            <p:nvPr/>
          </p:nvSpPr>
          <p:spPr>
            <a:xfrm>
              <a:off x="5759002" y="1923678"/>
              <a:ext cx="1508468" cy="1359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6480063" y="2370469"/>
              <a:ext cx="216024" cy="216024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6" name="Oval 125"/>
            <p:cNvSpPr/>
            <p:nvPr/>
          </p:nvSpPr>
          <p:spPr>
            <a:xfrm>
              <a:off x="5976007" y="2730509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7" name="Oval 126"/>
            <p:cNvSpPr/>
            <p:nvPr/>
          </p:nvSpPr>
          <p:spPr>
            <a:xfrm>
              <a:off x="6482196" y="2994778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8" name="Oval 127"/>
            <p:cNvSpPr/>
            <p:nvPr/>
          </p:nvSpPr>
          <p:spPr>
            <a:xfrm>
              <a:off x="6814447" y="2741547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9" name="Oval 128"/>
            <p:cNvSpPr/>
            <p:nvPr/>
          </p:nvSpPr>
          <p:spPr>
            <a:xfrm>
              <a:off x="6003623" y="2131830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0" name="Oval 129"/>
            <p:cNvSpPr/>
            <p:nvPr/>
          </p:nvSpPr>
          <p:spPr>
            <a:xfrm>
              <a:off x="6876256" y="2023818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541793" y="3442900"/>
              <a:ext cx="2092562" cy="496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charset="0"/>
                  <a:ea typeface="Times New Roman" charset="0"/>
                  <a:cs typeface="Times New Roman" charset="0"/>
                </a:rPr>
                <a:t>Uncoordinated</a:t>
              </a: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3" y="2387060"/>
            <a:ext cx="1912578" cy="8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1" grpId="0"/>
      <p:bldP spid="52" grpId="0"/>
      <p:bldP spid="53" grpId="0" animBg="1"/>
      <p:bldP spid="54" grpId="0" animBg="1"/>
      <p:bldP spid="56" grpId="0"/>
      <p:bldP spid="83" grpId="0"/>
      <p:bldP spid="7" grpId="0" animBg="1"/>
      <p:bldP spid="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2355726"/>
            <a:ext cx="5472608" cy="1080120"/>
          </a:xfrm>
        </p:spPr>
        <p:txBody>
          <a:bodyPr/>
          <a:lstStyle/>
          <a:p>
            <a:r>
              <a:rPr lang="en-US" sz="4400" dirty="0"/>
              <a:t>Stateless Q-learning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604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Q-learning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776924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States in WNs are very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complex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to be defined. Each WN implements Stateless Q-learning by only considering actions.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11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180892" y="1780159"/>
            <a:ext cx="2818115" cy="2995007"/>
          </a:xfrm>
        </p:spPr>
        <p:txBody>
          <a:bodyPr anchor="t"/>
          <a:lstStyle/>
          <a:p>
            <a:pPr>
              <a:buClr>
                <a:srgbClr val="0432FF"/>
              </a:buClr>
            </a:pPr>
            <a:r>
              <a:rPr lang="en-US" sz="1600"/>
              <a:t>Q(s,a) is updated through the reward and the tuning</a:t>
            </a:r>
            <a:r>
              <a:rPr lang="en-US" sz="1600"/>
              <a:t> parameters:</a:t>
            </a:r>
          </a:p>
          <a:p>
            <a:pPr lvl="1">
              <a:buClr>
                <a:srgbClr val="0432FF"/>
              </a:buClr>
            </a:pPr>
            <a:r>
              <a:rPr lang="en-US" sz="1400"/>
              <a:t>𝛼</a:t>
            </a:r>
            <a:r>
              <a:rPr lang="en-US" sz="1400" dirty="0"/>
              <a:t>: learning rate</a:t>
            </a:r>
          </a:p>
          <a:p>
            <a:pPr lvl="1">
              <a:buClr>
                <a:srgbClr val="0432FF"/>
              </a:buClr>
            </a:pPr>
            <a:r>
              <a:rPr lang="en-US" sz="1400"/>
              <a:t>𝛾: discount factor</a:t>
            </a:r>
            <a:endParaRPr lang="en-US" sz="1400"/>
          </a:p>
          <a:p>
            <a:pPr>
              <a:buClr>
                <a:srgbClr val="0432FF"/>
              </a:buClr>
            </a:pPr>
            <a:r>
              <a:rPr lang="en-US" sz="1600"/>
              <a:t>The 𝜀-greedy</a:t>
            </a:r>
            <a:r>
              <a:rPr lang="en-US" sz="1600" b="1"/>
              <a:t> </a:t>
            </a:r>
            <a:r>
              <a:rPr lang="en-US" sz="1600" dirty="0"/>
              <a:t>policy is used to frame the </a:t>
            </a:r>
            <a:r>
              <a:rPr lang="en-US" sz="1600" b="1" dirty="0"/>
              <a:t>exploration-explotaition</a:t>
            </a:r>
            <a:r>
              <a:rPr lang="en-US" sz="1600" dirty="0"/>
              <a:t> trade-off</a:t>
            </a:r>
          </a:p>
          <a:p>
            <a:pPr lvl="1">
              <a:buClr>
                <a:srgbClr val="0432FF"/>
              </a:buClr>
            </a:pPr>
            <a:r>
              <a:rPr lang="en-US" sz="1400"/>
              <a:t>𝜀</a:t>
            </a:r>
            <a:r>
              <a:rPr lang="en-US" sz="1400" baseline="-25000" dirty="0"/>
              <a:t>0</a:t>
            </a:r>
            <a:r>
              <a:rPr lang="en-US" sz="1400" dirty="0"/>
              <a:t>: initial exploration coefficient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 rot="5400000">
            <a:off x="1493762" y="222024"/>
            <a:ext cx="256737" cy="2813434"/>
          </a:xfrm>
          <a:prstGeom prst="rect">
            <a:avLst/>
          </a:prstGeom>
          <a:solidFill>
            <a:srgbClr val="FFC6C5"/>
          </a:solidFill>
          <a:ln>
            <a:solidFill>
              <a:srgbClr val="FF0000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800" dirty="0" smtClean="0"/>
              <a:t>Reinforcement Learning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 rot="5400000">
            <a:off x="4461581" y="219682"/>
            <a:ext cx="256738" cy="281811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0432FF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Stateless Q-learning</a:t>
            </a:r>
            <a:endParaRPr lang="en-US" sz="1800" dirty="0" smtClean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 rot="5400000">
            <a:off x="7429402" y="222021"/>
            <a:ext cx="256737" cy="2813434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solidFill>
              <a:srgbClr val="00B050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Mapping to WNs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6146373" y="1780159"/>
                <a:ext cx="2818115" cy="27358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70000" indent="-270000" algn="l" defTabSz="914400" rtl="0" eaLnBrk="1" latinLnBrk="0" hangingPunct="1">
                  <a:spcBef>
                    <a:spcPct val="20000"/>
                  </a:spcBef>
                  <a:buClr>
                    <a:srgbClr val="FF0000"/>
                  </a:buClr>
                  <a:buFont typeface="Lucida Sans Unicode" pitchFamily="34" charset="0"/>
                  <a:buChar char="▶"/>
                  <a:defRPr sz="2000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540000" indent="-270000" algn="l" defTabSz="914400" rtl="0" eaLnBrk="1" latinLnBrk="0" hangingPunct="1">
                  <a:spcBef>
                    <a:spcPts val="384"/>
                  </a:spcBef>
                  <a:buClr>
                    <a:srgbClr val="FF0000"/>
                  </a:buClr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810000" indent="-270000" algn="l" defTabSz="914400" rtl="0" eaLnBrk="1" latinLnBrk="0" hangingPunct="1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080000" indent="-270000" algn="l" defTabSz="914400" rtl="0" eaLnBrk="1" latinLnBrk="0" hangingPunct="1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1350000" indent="-270000" algn="l" defTabSz="914400" rtl="0" eaLnBrk="1" latinLnBrk="0" hangingPunct="1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B050"/>
                  </a:buClr>
                </a:pPr>
                <a:r>
                  <a:rPr lang="es-ES" sz="1600"/>
                  <a:t>Actions </a:t>
                </a:r>
                <a:r>
                  <a:rPr lang="en-US" sz="1600"/>
                  <a:t>are pairs of {Channel, Tx Power}</a:t>
                </a:r>
              </a:p>
              <a:p>
                <a:pPr>
                  <a:buClr>
                    <a:srgbClr val="00B050"/>
                  </a:buClr>
                </a:pPr>
                <a:r>
                  <a:rPr lang="en-US" sz="1600"/>
                  <a:t>The reward </a:t>
                </a:r>
                <a:r>
                  <a:rPr lang="en-US" sz="1600" b="1"/>
                  <a:t>r</a:t>
                </a:r>
                <a:r>
                  <a:rPr lang="en-US" sz="1600" b="1" baseline="-25000"/>
                  <a:t>i</a:t>
                </a:r>
                <a:r>
                  <a:rPr lang="en-US" sz="1600" b="1"/>
                  <a:t>(t)</a:t>
                </a:r>
                <a:r>
                  <a:rPr lang="en-US" sz="1600"/>
                  <a:t> after</a:t>
                </a:r>
                <a14:m>
                  <m:oMath xmlns:m="http://schemas.openxmlformats.org/officeDocument/2006/math">
                    <m:r>
                      <a:rPr lang="es-ES" sz="1600" b="0" i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b="1"/>
                  <a:t>WN</a:t>
                </a:r>
                <a:r>
                  <a:rPr lang="en-US" sz="1600" b="1" baseline="-25000"/>
                  <a:t>i</a:t>
                </a:r>
                <a:r>
                  <a:rPr lang="en-US" sz="1600"/>
                  <a:t> plays an action is given by </a:t>
                </a:r>
              </a:p>
              <a:p>
                <a:pPr>
                  <a:buClr>
                    <a:srgbClr val="00B050"/>
                  </a:buClr>
                </a:pPr>
                <a:endParaRPr lang="en-US" sz="1600"/>
              </a:p>
              <a:p>
                <a:pPr>
                  <a:buClr>
                    <a:srgbClr val="00B050"/>
                  </a:buClr>
                </a:pPr>
                <a:endParaRPr lang="en-US" sz="1600"/>
              </a:p>
              <a:p>
                <a:pPr>
                  <a:buClr>
                    <a:srgbClr val="00B050"/>
                  </a:buClr>
                </a:pPr>
                <a:endParaRPr lang="en-US" sz="1600"/>
              </a:p>
              <a:p>
                <a:pPr>
                  <a:buClr>
                    <a:srgbClr val="00B050"/>
                  </a:buClr>
                </a:pPr>
                <a:endParaRPr lang="en-US" sz="1600"/>
              </a:p>
            </p:txBody>
          </p:sp>
        </mc:Choice>
        <mc:Fallback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73" y="1780159"/>
                <a:ext cx="2818115" cy="2735807"/>
              </a:xfrm>
              <a:prstGeom prst="rect">
                <a:avLst/>
              </a:prstGeom>
              <a:blipFill rotWithShape="0">
                <a:blip r:embed="rId3"/>
                <a:stretch>
                  <a:fillRect l="-2376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458" y="3018699"/>
            <a:ext cx="1491943" cy="662240"/>
          </a:xfrm>
          <a:prstGeom prst="rect">
            <a:avLst/>
          </a:prstGeom>
        </p:spPr>
      </p:pic>
      <p:pic>
        <p:nvPicPr>
          <p:cNvPr id="19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3" y="3423334"/>
            <a:ext cx="2826824" cy="1139849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213072" y="1823771"/>
            <a:ext cx="2818115" cy="18133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00000"/>
                </a:solidFill>
              </a:rPr>
              <a:t>RL is a ML technique that aims at </a:t>
            </a:r>
            <a:r>
              <a:rPr lang="en-US" sz="1600" b="1">
                <a:solidFill>
                  <a:srgbClr val="000000"/>
                </a:solidFill>
              </a:rPr>
              <a:t>optimizing</a:t>
            </a:r>
            <a:r>
              <a:rPr lang="en-US" sz="1600">
                <a:solidFill>
                  <a:srgbClr val="000000"/>
                </a:solidFill>
              </a:rPr>
              <a:t> action selection</a:t>
            </a:r>
          </a:p>
          <a:p>
            <a:r>
              <a:rPr lang="en-US" sz="1600">
                <a:solidFill>
                  <a:srgbClr val="000000"/>
                </a:solidFill>
              </a:rPr>
              <a:t>Feedback received by the system is a </a:t>
            </a:r>
            <a:r>
              <a:rPr lang="en-US" sz="1600" b="1">
                <a:solidFill>
                  <a:srgbClr val="000000"/>
                </a:solidFill>
              </a:rPr>
              <a:t>scalar reward signal*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8503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animBg="1"/>
      <p:bldP spid="13" grpId="0" animBg="1"/>
      <p:bldP spid="15" grpId="0" animBg="1"/>
      <p:bldP spid="17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Scenario and </a:t>
            </a:r>
            <a:br>
              <a:rPr lang="en-US" sz="4400" dirty="0"/>
            </a:br>
            <a:r>
              <a:rPr lang="en-US" sz="4400" dirty="0"/>
              <a:t>System Model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54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and System Model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776924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We consider a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symmetric grid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scenario containing 4 WNs. STAs are located to the most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conservative position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regarding the overlapping interference.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13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9680" y="1661040"/>
            <a:ext cx="4084288" cy="2854926"/>
          </a:xfrm>
        </p:spPr>
        <p:txBody>
          <a:bodyPr/>
          <a:lstStyle/>
          <a:p>
            <a:r>
              <a:rPr lang="en-US"/>
              <a:t>Dense deployment: 0.008 AP/m</a:t>
            </a:r>
            <a:r>
              <a:rPr lang="en-US" baseline="30000"/>
              <a:t>3</a:t>
            </a:r>
          </a:p>
          <a:p>
            <a:r>
              <a:rPr lang="en-US" b="1"/>
              <a:t>Limited resources: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Allows studying the adversarial setting on</a:t>
            </a:r>
            <a:r>
              <a:rPr lang="en-US" b="1"/>
              <a:t> equal terms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43183"/>
            <a:ext cx="1760984" cy="4402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2458" y="3917408"/>
            <a:ext cx="3512089" cy="58477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600" b="1">
                <a:latin typeface="Times New Roman" charset="0"/>
                <a:ea typeface="Times New Roman" charset="0"/>
                <a:cs typeface="Times New Roman" charset="0"/>
              </a:rPr>
              <a:t>Channels: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1 and 2</a:t>
            </a:r>
          </a:p>
          <a:p>
            <a:pPr marL="0" lvl="1"/>
            <a:r>
              <a:rPr lang="en-US" sz="1600" b="1">
                <a:latin typeface="Times New Roman" charset="0"/>
                <a:ea typeface="Times New Roman" charset="0"/>
                <a:cs typeface="Times New Roman" charset="0"/>
              </a:rPr>
              <a:t>TX power levels: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5, 10, 15 and 20 dBm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94" y="1459359"/>
            <a:ext cx="4575415" cy="24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3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Atos v4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8905</TotalTime>
  <Words>1365</Words>
  <Application>Microsoft Macintosh PowerPoint</Application>
  <PresentationFormat>On-screen Show (16:9)</PresentationFormat>
  <Paragraphs>303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Cambria Math</vt:lpstr>
      <vt:lpstr>Lucida Sans Unicode</vt:lpstr>
      <vt:lpstr>Mangal</vt:lpstr>
      <vt:lpstr>Times New Roman</vt:lpstr>
      <vt:lpstr>Verdana</vt:lpstr>
      <vt:lpstr>Arial</vt:lpstr>
      <vt:lpstr>Atos v4.0</vt:lpstr>
      <vt:lpstr>Implications of Decentralized Q-learning Resource Allocation in Wireless Networks </vt:lpstr>
      <vt:lpstr>Outline</vt:lpstr>
      <vt:lpstr>Motivation</vt:lpstr>
      <vt:lpstr>Main Goal</vt:lpstr>
      <vt:lpstr>Next-generation WNs</vt:lpstr>
      <vt:lpstr>Stateless Q-learning</vt:lpstr>
      <vt:lpstr>Stateless Q-learning</vt:lpstr>
      <vt:lpstr>Scenario and  System Model</vt:lpstr>
      <vt:lpstr>Scenario and System Model</vt:lpstr>
      <vt:lpstr>Simulation  Results</vt:lpstr>
      <vt:lpstr>Analysis of the Input Parameters</vt:lpstr>
      <vt:lpstr>Actions Probability in each WN</vt:lpstr>
      <vt:lpstr>Average Throughput experienced per WN</vt:lpstr>
      <vt:lpstr>Temporal Throughput experienced per WN</vt:lpstr>
      <vt:lpstr>Conclusions</vt:lpstr>
      <vt:lpstr>Conclusions</vt:lpstr>
      <vt:lpstr>Implications of Decentralized Q-learning Resource Allocation in Wireless Networks </vt:lpstr>
      <vt:lpstr>Moving towards Artificial Intelligence</vt:lpstr>
      <vt:lpstr>Reinforcement Learning</vt:lpstr>
      <vt:lpstr>Q-learning [7]</vt:lpstr>
      <vt:lpstr>Stateless Q-learning Algorithm </vt:lpstr>
      <vt:lpstr>System Model</vt:lpstr>
      <vt:lpstr>Optimal Configuration</vt:lpstr>
      <vt:lpstr>References</vt:lpstr>
    </vt:vector>
  </TitlesOfParts>
  <Company>Atos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Katoen, Ronald</dc:creator>
  <cp:lastModifiedBy>francesc wilhelmi roca</cp:lastModifiedBy>
  <cp:revision>946</cp:revision>
  <cp:lastPrinted>2017-10-03T13:07:42Z</cp:lastPrinted>
  <dcterms:created xsi:type="dcterms:W3CDTF">2016-04-04T15:49:24Z</dcterms:created>
  <dcterms:modified xsi:type="dcterms:W3CDTF">2017-10-05T10:34:04Z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>Author</vt:lpwstr>
  </property>
  <property fmtid="{D5CDD505-2E9C-101B-9397-08002B2CF9AE}" pid="4" name="GBU">
    <vt:lpwstr>GBU</vt:lpwstr>
  </property>
  <property fmtid="{D5CDD505-2E9C-101B-9397-08002B2CF9AE}" pid="5" name="Division">
    <vt:lpwstr>Division</vt:lpwstr>
  </property>
  <property fmtid="{D5CDD505-2E9C-101B-9397-08002B2CF9AE}" pid="6" name="Department">
    <vt:lpwstr>Department</vt:lpwstr>
  </property>
  <property fmtid="{D5CDD505-2E9C-101B-9397-08002B2CF9AE}" pid="7" name="Classification">
    <vt:lpwstr>© Atos - For internal use</vt:lpwstr>
  </property>
  <property fmtid="{D5CDD505-2E9C-101B-9397-08002B2CF9AE}" pid="8" name="_AdHocReviewCycleID">
    <vt:i4>-1842009930</vt:i4>
  </property>
  <property fmtid="{D5CDD505-2E9C-101B-9397-08002B2CF9AE}" pid="9" name="_NewReviewCycle">
    <vt:lpwstr/>
  </property>
  <property fmtid="{D5CDD505-2E9C-101B-9397-08002B2CF9AE}" pid="10" name="_EmailSubject">
    <vt:lpwstr>Templates oficiales ofertas y presentaciones </vt:lpwstr>
  </property>
  <property fmtid="{D5CDD505-2E9C-101B-9397-08002B2CF9AE}" pid="11" name="_AuthorEmail">
    <vt:lpwstr>jose.lopezg@worldline.com</vt:lpwstr>
  </property>
  <property fmtid="{D5CDD505-2E9C-101B-9397-08002B2CF9AE}" pid="12" name="_AuthorEmailDisplayName">
    <vt:lpwstr>Lopez, Jose Maria</vt:lpwstr>
  </property>
</Properties>
</file>