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1"/>
  </p:sldMasterIdLst>
  <p:notesMasterIdLst>
    <p:notesMasterId r:id="rId15"/>
  </p:notesMasterIdLst>
  <p:handoutMasterIdLst>
    <p:handoutMasterId r:id="rId16"/>
  </p:handoutMasterIdLst>
  <p:sldIdLst>
    <p:sldId id="367" r:id="rId2"/>
    <p:sldId id="413" r:id="rId3"/>
    <p:sldId id="416" r:id="rId4"/>
    <p:sldId id="417" r:id="rId5"/>
    <p:sldId id="420" r:id="rId6"/>
    <p:sldId id="422" r:id="rId7"/>
    <p:sldId id="421" r:id="rId8"/>
    <p:sldId id="423" r:id="rId9"/>
    <p:sldId id="424" r:id="rId10"/>
    <p:sldId id="426" r:id="rId11"/>
    <p:sldId id="428" r:id="rId12"/>
    <p:sldId id="430" r:id="rId13"/>
    <p:sldId id="429" r:id="rId1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568">
          <p15:clr>
            <a:srgbClr val="A4A3A4"/>
          </p15:clr>
        </p15:guide>
        <p15:guide id="2" pos="43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8C134"/>
    <a:srgbClr val="FF6600"/>
    <a:srgbClr val="F9CEB1"/>
    <a:srgbClr val="FFE38B"/>
    <a:srgbClr val="F5B487"/>
    <a:srgbClr val="0033CC"/>
    <a:srgbClr val="ECAA90"/>
    <a:srgbClr val="ECCD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50" autoAdjust="0"/>
    <p:restoredTop sz="95488" autoAdjust="0"/>
  </p:normalViewPr>
  <p:slideViewPr>
    <p:cSldViewPr>
      <p:cViewPr varScale="1">
        <p:scale>
          <a:sx n="90" d="100"/>
          <a:sy n="90" d="100"/>
        </p:scale>
        <p:origin x="1062" y="90"/>
      </p:cViewPr>
      <p:guideLst>
        <p:guide orient="horz" pos="2568"/>
        <p:guide pos="433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4072718-7386-46F0-B913-2BFCF0100E2E}" type="datetimeFigureOut">
              <a:rPr lang="zh-CN" altLang="en-US"/>
              <a:pPr>
                <a:defRPr/>
              </a:pPr>
              <a:t>2022/3/25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671F2646-D62E-4FA2-82C3-43FC20363161}" type="slidenum">
              <a:rPr lang="zh-CN" altLang="en-US"/>
              <a:pPr>
                <a:defRPr/>
              </a:pPr>
              <a:t>‹#›</a:t>
            </a:fld>
            <a:endParaRPr lang="zh-CN" altLang="en-US"/>
          </a:p>
        </p:txBody>
      </p:sp>
    </p:spTree>
    <p:extLst>
      <p:ext uri="{BB962C8B-B14F-4D97-AF65-F5344CB8AC3E}">
        <p14:creationId xmlns:p14="http://schemas.microsoft.com/office/powerpoint/2010/main" val="141833219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1269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69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1269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760D7FA3-2B13-4E77-B5C8-E2D4A41ABCFD}" type="slidenum">
              <a:rPr lang="en-US" altLang="zh-CN"/>
              <a:pPr>
                <a:defRPr/>
              </a:pPr>
              <a:t>‹#›</a:t>
            </a:fld>
            <a:endParaRPr lang="en-US" altLang="zh-CN"/>
          </a:p>
        </p:txBody>
      </p:sp>
    </p:spTree>
    <p:extLst>
      <p:ext uri="{BB962C8B-B14F-4D97-AF65-F5344CB8AC3E}">
        <p14:creationId xmlns:p14="http://schemas.microsoft.com/office/powerpoint/2010/main" val="40572083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427934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680904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947448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653851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50208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974552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163733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61145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00003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79159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684887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308344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059182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pic>
        <p:nvPicPr>
          <p:cNvPr id="4" name="图片 3"/>
          <p:cNvPicPr>
            <a:picLocks noChangeAspect="1"/>
          </p:cNvPicPr>
          <p:nvPr userDrawn="1"/>
        </p:nvPicPr>
        <p:blipFill>
          <a:blip r:embed="rId2"/>
          <a:stretch>
            <a:fillRect/>
          </a:stretch>
        </p:blipFill>
        <p:spPr>
          <a:xfrm>
            <a:off x="-10541" y="-27384"/>
            <a:ext cx="809625" cy="828675"/>
          </a:xfrm>
          <a:prstGeom prst="rect">
            <a:avLst/>
          </a:prstGeom>
        </p:spPr>
      </p:pic>
    </p:spTree>
    <p:extLst>
      <p:ext uri="{BB962C8B-B14F-4D97-AF65-F5344CB8AC3E}">
        <p14:creationId xmlns:p14="http://schemas.microsoft.com/office/powerpoint/2010/main" val="424465861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内容占位符 2"/>
          <p:cNvSpPr>
            <a:spLocks noGrp="1"/>
          </p:cNvSpPr>
          <p:nvPr>
            <p:ph idx="1"/>
          </p:nvPr>
        </p:nvSpPr>
        <p:spPr>
          <a:xfrm>
            <a:off x="457200" y="980728"/>
            <a:ext cx="8229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7" name="图片 16"/>
          <p:cNvPicPr>
            <a:picLocks noChangeAspect="1"/>
          </p:cNvPicPr>
          <p:nvPr userDrawn="1"/>
        </p:nvPicPr>
        <p:blipFill>
          <a:blip r:embed="rId2"/>
          <a:stretch>
            <a:fillRect/>
          </a:stretch>
        </p:blipFill>
        <p:spPr>
          <a:xfrm>
            <a:off x="-10541" y="-27384"/>
            <a:ext cx="809625" cy="828675"/>
          </a:xfrm>
          <a:prstGeom prst="rect">
            <a:avLst/>
          </a:prstGeom>
        </p:spPr>
      </p:pic>
      <p:sp>
        <p:nvSpPr>
          <p:cNvPr id="19" name="文本框 18"/>
          <p:cNvSpPr txBox="1"/>
          <p:nvPr userDrawn="1"/>
        </p:nvSpPr>
        <p:spPr>
          <a:xfrm>
            <a:off x="395536" y="6444044"/>
            <a:ext cx="466794" cy="369332"/>
          </a:xfrm>
          <a:prstGeom prst="rect">
            <a:avLst/>
          </a:prstGeom>
          <a:noFill/>
        </p:spPr>
        <p:txBody>
          <a:bodyPr wrap="none" rtlCol="0">
            <a:spAutoFit/>
          </a:bodyPr>
          <a:lstStyle/>
          <a:p>
            <a:fld id="{509461ED-D9CE-4999-80A6-BFC1444AA647}" type="slidenum">
              <a:rPr lang="en-US" altLang="zh-CN" smtClean="0">
                <a:solidFill>
                  <a:srgbClr val="002060"/>
                </a:solidFill>
              </a:rPr>
              <a:t>‹#›</a:t>
            </a:fld>
            <a:endParaRPr lang="zh-CN" altLang="en-US" dirty="0">
              <a:solidFill>
                <a:srgbClr val="002060"/>
              </a:solidFill>
            </a:endParaRPr>
          </a:p>
        </p:txBody>
      </p:sp>
    </p:spTree>
    <p:extLst>
      <p:ext uri="{BB962C8B-B14F-4D97-AF65-F5344CB8AC3E}">
        <p14:creationId xmlns:p14="http://schemas.microsoft.com/office/powerpoint/2010/main" val="752847759"/>
      </p:ext>
    </p:extLst>
  </p:cSld>
  <p:clrMapOvr>
    <a:masterClrMapping/>
  </p:clrMapOvr>
  <p:transition>
    <p:blinds dir="vert"/>
  </p:transition>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8FE"/>
        </a:solidFill>
        <a:effectLst/>
      </p:bgPr>
    </p:bg>
    <p:spTree>
      <p:nvGrpSpPr>
        <p:cNvPr id="1" name=""/>
        <p:cNvGrpSpPr/>
        <p:nvPr/>
      </p:nvGrpSpPr>
      <p:grpSpPr>
        <a:xfrm>
          <a:off x="0" y="0"/>
          <a:ext cx="0" cy="0"/>
          <a:chOff x="0" y="0"/>
          <a:chExt cx="0" cy="0"/>
        </a:xfrm>
      </p:grpSpPr>
      <p:sp>
        <p:nvSpPr>
          <p:cNvPr id="1026" name="Rectangle 2" descr="Light horizontal"/>
          <p:cNvSpPr>
            <a:spLocks noChangeArrowheads="1"/>
          </p:cNvSpPr>
          <p:nvPr/>
        </p:nvSpPr>
        <p:spPr bwMode="gray">
          <a:xfrm>
            <a:off x="0" y="0"/>
            <a:ext cx="468313" cy="6858000"/>
          </a:xfrm>
          <a:prstGeom prst="rect">
            <a:avLst/>
          </a:prstGeom>
          <a:pattFill prst="ltHorz">
            <a:fgClr>
              <a:schemeClr val="bg2"/>
            </a:fgClr>
            <a:bgClr>
              <a:srgbClr val="FFFFFF"/>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defRPr/>
            </a:pPr>
            <a:endParaRPr lang="zh-CN" altLang="en-US"/>
          </a:p>
        </p:txBody>
      </p:sp>
      <p:sp>
        <p:nvSpPr>
          <p:cNvPr id="1027" name="Rectangle 3"/>
          <p:cNvSpPr>
            <a:spLocks noChangeArrowheads="1"/>
          </p:cNvSpPr>
          <p:nvPr/>
        </p:nvSpPr>
        <p:spPr bwMode="invGray">
          <a:xfrm>
            <a:off x="0" y="6324600"/>
            <a:ext cx="9144000" cy="533400"/>
          </a:xfrm>
          <a:prstGeom prst="rect">
            <a:avLst/>
          </a:prstGeom>
          <a:solidFill>
            <a:srgbClr val="597EC1"/>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defRPr/>
            </a:pPr>
            <a:endParaRPr lang="zh-CN" altLang="en-US"/>
          </a:p>
        </p:txBody>
      </p:sp>
      <p:sp>
        <p:nvSpPr>
          <p:cNvPr id="1028" name="Rectangle 4"/>
          <p:cNvSpPr>
            <a:spLocks noChangeArrowheads="1"/>
          </p:cNvSpPr>
          <p:nvPr/>
        </p:nvSpPr>
        <p:spPr bwMode="invGray">
          <a:xfrm>
            <a:off x="0" y="-26988"/>
            <a:ext cx="9144000" cy="935038"/>
          </a:xfrm>
          <a:prstGeom prst="rect">
            <a:avLst/>
          </a:prstGeom>
          <a:solidFill>
            <a:srgbClr val="597EC1"/>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defRPr/>
            </a:pPr>
            <a:endParaRPr lang="zh-CN" altLang="en-US"/>
          </a:p>
        </p:txBody>
      </p:sp>
      <p:sp>
        <p:nvSpPr>
          <p:cNvPr id="1029" name="Line 5"/>
          <p:cNvSpPr>
            <a:spLocks noChangeShapeType="1"/>
          </p:cNvSpPr>
          <p:nvPr/>
        </p:nvSpPr>
        <p:spPr bwMode="gray">
          <a:xfrm>
            <a:off x="468313" y="6323013"/>
            <a:ext cx="8424862" cy="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1128" name="Rectangle 8"/>
          <p:cNvSpPr>
            <a:spLocks noGrp="1" noChangeArrowheads="1"/>
          </p:cNvSpPr>
          <p:nvPr>
            <p:ph type="title"/>
          </p:nvPr>
        </p:nvSpPr>
        <p:spPr bwMode="black">
          <a:xfrm>
            <a:off x="898525" y="188913"/>
            <a:ext cx="7489825"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Lst>
  <p:transition>
    <p:blinds dir="vert"/>
  </p:transition>
  <p:hf sldNum="0" hdr="0" ftr="0"/>
  <p:txStyles>
    <p:titleStyle>
      <a:lvl1pPr algn="ctr" rtl="0" eaLnBrk="0" fontAlgn="base" hangingPunct="0">
        <a:spcBef>
          <a:spcPct val="0"/>
        </a:spcBef>
        <a:spcAft>
          <a:spcPct val="0"/>
        </a:spcAft>
        <a:defRPr sz="3200" b="1">
          <a:solidFill>
            <a:schemeClr val="bg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chemeClr val="bg1"/>
          </a:solidFill>
          <a:effectLst>
            <a:outerShdw blurRad="38100" dist="38100" dir="2700000" algn="tl">
              <a:srgbClr val="C0C0C0"/>
            </a:outerShdw>
          </a:effectLst>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bg1"/>
          </a:solidFill>
          <a:effectLst>
            <a:outerShdw blurRad="38100" dist="38100" dir="2700000" algn="tl">
              <a:srgbClr val="C0C0C0"/>
            </a:outerShdw>
          </a:effectLst>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bg1"/>
          </a:solidFill>
          <a:effectLst>
            <a:outerShdw blurRad="38100" dist="38100" dir="2700000" algn="tl">
              <a:srgbClr val="C0C0C0"/>
            </a:outerShdw>
          </a:effectLst>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bg1"/>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3200" b="1">
          <a:solidFill>
            <a:schemeClr val="bg1"/>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3200" b="1">
          <a:solidFill>
            <a:schemeClr val="bg1"/>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3200" b="1">
          <a:solidFill>
            <a:schemeClr val="bg1"/>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3200" b="1">
          <a:solidFill>
            <a:schemeClr val="bg1"/>
          </a:solidFill>
          <a:effectLst>
            <a:outerShdw blurRad="38100" dist="38100" dir="2700000" algn="tl">
              <a:srgbClr val="C0C0C0"/>
            </a:outerShdw>
          </a:effectLst>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accent1"/>
        </a:buClr>
        <a:buSzPct val="60000"/>
        <a:buFont typeface="Wingdings" panose="05000000000000000000" pitchFamily="2" charset="2"/>
        <a:buChar char="l"/>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ctrTitle"/>
          </p:nvPr>
        </p:nvSpPr>
        <p:spPr>
          <a:xfrm>
            <a:off x="1187624" y="116632"/>
            <a:ext cx="6985000" cy="720080"/>
          </a:xfrm>
        </p:spPr>
        <p:txBody>
          <a:bodyPr/>
          <a:lstStyle/>
          <a:p>
            <a:pPr eaLnBrk="1" hangingPunct="1">
              <a:defRPr/>
            </a:pPr>
            <a:r>
              <a:rPr kumimoji="1" lang="zh-CN" altLang="en-US" sz="4000" dirty="0">
                <a:solidFill>
                  <a:srgbClr val="1D1D57"/>
                </a:solidFill>
                <a:latin typeface="+mn-lt"/>
                <a:ea typeface="华文楷体" pitchFamily="2" charset="-122"/>
                <a:cs typeface="+mn-cs"/>
              </a:rPr>
              <a:t>嵌入式系统</a:t>
            </a:r>
          </a:p>
        </p:txBody>
      </p:sp>
      <p:sp>
        <p:nvSpPr>
          <p:cNvPr id="7" name="副标题 2"/>
          <p:cNvSpPr>
            <a:spLocks noGrp="1"/>
          </p:cNvSpPr>
          <p:nvPr>
            <p:ph type="subTitle" idx="1"/>
          </p:nvPr>
        </p:nvSpPr>
        <p:spPr>
          <a:xfrm>
            <a:off x="2123728" y="3717032"/>
            <a:ext cx="5111750" cy="576263"/>
          </a:xfrm>
        </p:spPr>
        <p:txBody>
          <a:bodyPr>
            <a:normAutofit lnSpcReduction="10000"/>
          </a:bodyPr>
          <a:lstStyle/>
          <a:p>
            <a:pPr>
              <a:defRPr/>
            </a:pPr>
            <a:r>
              <a:rPr lang="zh-CN" altLang="en-US" sz="3200" dirty="0">
                <a:solidFill>
                  <a:srgbClr val="0070C0"/>
                </a:solidFill>
                <a:latin typeface="华文楷体" panose="02010600040101010101" pitchFamily="2" charset="-122"/>
                <a:ea typeface="华文楷体" panose="02010600040101010101" pitchFamily="2" charset="-122"/>
              </a:rPr>
              <a:t>廖小飞</a:t>
            </a:r>
          </a:p>
        </p:txBody>
      </p:sp>
      <p:sp>
        <p:nvSpPr>
          <p:cNvPr id="4" name="Rectangle 2"/>
          <p:cNvSpPr txBox="1">
            <a:spLocks noChangeArrowheads="1"/>
          </p:cNvSpPr>
          <p:nvPr/>
        </p:nvSpPr>
        <p:spPr bwMode="black">
          <a:xfrm>
            <a:off x="1187624" y="1988840"/>
            <a:ext cx="69850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bg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chemeClr val="bg1"/>
                </a:solidFill>
                <a:effectLst>
                  <a:outerShdw blurRad="38100" dist="38100" dir="2700000" algn="tl">
                    <a:srgbClr val="C0C0C0"/>
                  </a:outerShdw>
                </a:effectLst>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bg1"/>
                </a:solidFill>
                <a:effectLst>
                  <a:outerShdw blurRad="38100" dist="38100" dir="2700000" algn="tl">
                    <a:srgbClr val="C0C0C0"/>
                  </a:outerShdw>
                </a:effectLst>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bg1"/>
                </a:solidFill>
                <a:effectLst>
                  <a:outerShdw blurRad="38100" dist="38100" dir="2700000" algn="tl">
                    <a:srgbClr val="C0C0C0"/>
                  </a:outerShdw>
                </a:effectLst>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bg1"/>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3200" b="1">
                <a:solidFill>
                  <a:schemeClr val="bg1"/>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3200" b="1">
                <a:solidFill>
                  <a:schemeClr val="bg1"/>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3200" b="1">
                <a:solidFill>
                  <a:schemeClr val="bg1"/>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3200" b="1">
                <a:solidFill>
                  <a:schemeClr val="bg1"/>
                </a:solidFill>
                <a:effectLst>
                  <a:outerShdw blurRad="38100" dist="38100" dir="2700000" algn="tl">
                    <a:srgbClr val="C0C0C0"/>
                  </a:outerShdw>
                </a:effectLst>
                <a:latin typeface="Times New Roman" pitchFamily="18" charset="0"/>
                <a:ea typeface="楷体_GB2312" pitchFamily="49" charset="-122"/>
              </a:defRPr>
            </a:lvl9pPr>
          </a:lstStyle>
          <a:p>
            <a:pPr eaLnBrk="1" hangingPunct="1">
              <a:defRPr/>
            </a:pPr>
            <a:r>
              <a:rPr kumimoji="1" lang="zh-CN" altLang="en-US" sz="4000" kern="0" dirty="0">
                <a:solidFill>
                  <a:srgbClr val="1D1D57"/>
                </a:solidFill>
                <a:latin typeface="+mn-lt"/>
                <a:ea typeface="华文楷体" pitchFamily="2" charset="-122"/>
                <a:cs typeface="+mn-cs"/>
              </a:rPr>
              <a:t>第</a:t>
            </a:r>
            <a:r>
              <a:rPr kumimoji="1" lang="en-US" altLang="zh-CN" sz="4000" kern="0" dirty="0">
                <a:solidFill>
                  <a:srgbClr val="1D1D57"/>
                </a:solidFill>
                <a:latin typeface="+mn-lt"/>
                <a:ea typeface="华文楷体" pitchFamily="2" charset="-122"/>
                <a:cs typeface="+mn-cs"/>
              </a:rPr>
              <a:t>1</a:t>
            </a:r>
            <a:r>
              <a:rPr kumimoji="1" lang="zh-CN" altLang="en-US" sz="4000" kern="0" dirty="0">
                <a:solidFill>
                  <a:srgbClr val="1D1D57"/>
                </a:solidFill>
                <a:latin typeface="+mn-lt"/>
                <a:ea typeface="华文楷体" pitchFamily="2" charset="-122"/>
                <a:cs typeface="+mn-cs"/>
              </a:rPr>
              <a:t>讲   嵌入式</a:t>
            </a:r>
            <a:r>
              <a:rPr kumimoji="1" lang="en-US" altLang="zh-CN" sz="4000" kern="0" dirty="0">
                <a:solidFill>
                  <a:srgbClr val="1D1D57"/>
                </a:solidFill>
                <a:latin typeface="+mn-lt"/>
                <a:ea typeface="华文楷体" pitchFamily="2" charset="-122"/>
                <a:cs typeface="+mn-cs"/>
              </a:rPr>
              <a:t>Linux</a:t>
            </a:r>
            <a:r>
              <a:rPr kumimoji="1" lang="zh-CN" altLang="en-US" sz="4000" kern="0" dirty="0">
                <a:solidFill>
                  <a:srgbClr val="1D1D57"/>
                </a:solidFill>
                <a:latin typeface="+mn-lt"/>
                <a:ea typeface="华文楷体" pitchFamily="2" charset="-122"/>
                <a:cs typeface="+mn-cs"/>
              </a:rPr>
              <a:t>系统编程基础</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bwMode="black">
          <a:xfrm>
            <a:off x="1042988" y="188913"/>
            <a:ext cx="4249737" cy="563562"/>
          </a:xfrm>
          <a:prstGeom prst="rect">
            <a:avLst/>
          </a:prstGeom>
          <a:noFill/>
          <a:ln w="9525">
            <a:noFill/>
            <a:miter lim="800000"/>
            <a:headEnd/>
            <a:tailEnd/>
          </a:ln>
          <a:effectLst/>
        </p:spPr>
        <p:txBody>
          <a:bodyPr anchor="ctr"/>
          <a:lstStyle/>
          <a:p>
            <a:pPr eaLnBrk="1" hangingPunct="1">
              <a:defRPr/>
            </a:pPr>
            <a:r>
              <a:rPr kumimoji="1" lang="zh-CN" altLang="en-US" sz="3200" b="1" kern="0" dirty="0">
                <a:solidFill>
                  <a:schemeClr val="bg1"/>
                </a:solidFill>
                <a:effectLst>
                  <a:outerShdw blurRad="38100" dist="38100" dir="2700000" algn="tl">
                    <a:srgbClr val="C0C0C0"/>
                  </a:outerShdw>
                </a:effectLst>
                <a:latin typeface="楷体_GB2312" pitchFamily="49" charset="-122"/>
                <a:ea typeface="+mj-ea"/>
                <a:cs typeface="+mj-cs"/>
              </a:rPr>
              <a:t>嵌入式</a:t>
            </a:r>
            <a:r>
              <a:rPr kumimoji="1" lang="en-US" altLang="zh-CN" sz="3200" b="1" kern="0" dirty="0">
                <a:solidFill>
                  <a:schemeClr val="bg1"/>
                </a:solidFill>
                <a:effectLst>
                  <a:outerShdw blurRad="38100" dist="38100" dir="2700000" algn="tl">
                    <a:srgbClr val="C0C0C0"/>
                  </a:outerShdw>
                </a:effectLst>
                <a:latin typeface="楷体_GB2312" pitchFamily="49" charset="-122"/>
                <a:ea typeface="+mj-ea"/>
                <a:cs typeface="+mj-cs"/>
              </a:rPr>
              <a:t>Linux</a:t>
            </a:r>
            <a:r>
              <a:rPr kumimoji="1" lang="zh-CN" altLang="en-US" sz="3200" b="1" kern="0" dirty="0">
                <a:solidFill>
                  <a:schemeClr val="bg1"/>
                </a:solidFill>
                <a:effectLst>
                  <a:outerShdw blurRad="38100" dist="38100" dir="2700000" algn="tl">
                    <a:srgbClr val="C0C0C0"/>
                  </a:outerShdw>
                </a:effectLst>
                <a:latin typeface="楷体_GB2312" pitchFamily="49" charset="-122"/>
                <a:ea typeface="+mj-ea"/>
                <a:cs typeface="+mj-cs"/>
              </a:rPr>
              <a:t>介绍</a:t>
            </a:r>
          </a:p>
        </p:txBody>
      </p:sp>
      <p:sp>
        <p:nvSpPr>
          <p:cNvPr id="2" name="矩形 1"/>
          <p:cNvSpPr/>
          <p:nvPr/>
        </p:nvSpPr>
        <p:spPr>
          <a:xfrm>
            <a:off x="720725" y="1196975"/>
            <a:ext cx="7812088" cy="4893647"/>
          </a:xfrm>
          <a:prstGeom prst="rect">
            <a:avLst/>
          </a:prstGeom>
        </p:spPr>
        <p:txBody>
          <a:bodyPr>
            <a:spAutoFit/>
          </a:bodyPr>
          <a:lstStyle/>
          <a:p>
            <a:pPr marL="457200" indent="-457200">
              <a:buFont typeface="Wingdings" panose="05000000000000000000" pitchFamily="2" charset="2"/>
              <a:buChar char="Ø"/>
              <a:defRPr/>
            </a:pPr>
            <a:r>
              <a:rPr kumimoji="1" lang="en-US" altLang="zh-CN" sz="3200" b="1" kern="0" dirty="0">
                <a:solidFill>
                  <a:srgbClr val="1D1D57"/>
                </a:solidFill>
                <a:latin typeface="Times New Roman"/>
                <a:ea typeface="华文楷体" panose="02010600040101010101" pitchFamily="2" charset="-122"/>
              </a:rPr>
              <a:t>Linux</a:t>
            </a:r>
            <a:r>
              <a:rPr kumimoji="1" lang="zh-CN" altLang="en-US" sz="3200" b="1" kern="0" dirty="0">
                <a:solidFill>
                  <a:srgbClr val="1D1D57"/>
                </a:solidFill>
                <a:latin typeface="Times New Roman"/>
                <a:ea typeface="华文楷体" panose="02010600040101010101" pitchFamily="2" charset="-122"/>
              </a:rPr>
              <a:t>系统安装</a:t>
            </a:r>
          </a:p>
          <a:p>
            <a:pPr marL="800100" lvl="1" indent="-342900">
              <a:spcBef>
                <a:spcPct val="20000"/>
              </a:spcBef>
              <a:buClr>
                <a:srgbClr val="4972BB"/>
              </a:buClr>
              <a:buSzPct val="60000"/>
              <a:buFont typeface="Wingdings" panose="05000000000000000000" pitchFamily="2" charset="2"/>
              <a:buChar char="l"/>
              <a:defRPr/>
            </a:pPr>
            <a:r>
              <a:rPr kumimoji="1" lang="zh-CN" altLang="en-US" sz="2800" b="1" kern="0" dirty="0">
                <a:solidFill>
                  <a:srgbClr val="1D1D57"/>
                </a:solidFill>
                <a:latin typeface="Times New Roman"/>
                <a:ea typeface="华文楷体" panose="02010600040101010101" pitchFamily="2" charset="-122"/>
              </a:rPr>
              <a:t>虚拟机</a:t>
            </a:r>
            <a:r>
              <a:rPr kumimoji="1" lang="en-US" altLang="zh-CN" sz="2800" b="1" kern="0" dirty="0">
                <a:solidFill>
                  <a:srgbClr val="1D1D57"/>
                </a:solidFill>
                <a:latin typeface="Times New Roman"/>
                <a:ea typeface="华文楷体" panose="02010600040101010101" pitchFamily="2" charset="-122"/>
              </a:rPr>
              <a:t>VMware Workstation Player</a:t>
            </a:r>
          </a:p>
          <a:p>
            <a:pPr marL="1257300" lvl="2" indent="-342900">
              <a:spcBef>
                <a:spcPct val="20000"/>
              </a:spcBef>
              <a:buClr>
                <a:srgbClr val="4972BB"/>
              </a:buClr>
              <a:buSzPct val="60000"/>
              <a:buFont typeface="Wingdings" panose="05000000000000000000" pitchFamily="2" charset="2"/>
              <a:buChar char="l"/>
              <a:defRPr/>
            </a:pPr>
            <a:r>
              <a:rPr kumimoji="1" lang="zh-CN" altLang="en-US" sz="2800" b="1" kern="0" dirty="0">
                <a:solidFill>
                  <a:srgbClr val="1D1D57"/>
                </a:solidFill>
                <a:latin typeface="Times New Roman"/>
                <a:ea typeface="华文楷体" panose="02010600040101010101" pitchFamily="2" charset="-122"/>
              </a:rPr>
              <a:t>链接：</a:t>
            </a:r>
            <a:r>
              <a:rPr kumimoji="1" lang="en-US" altLang="zh-CN" sz="2800" b="1" kern="0" dirty="0">
                <a:solidFill>
                  <a:srgbClr val="1D1D57"/>
                </a:solidFill>
                <a:latin typeface="Times New Roman"/>
                <a:ea typeface="华文楷体" panose="02010600040101010101" pitchFamily="2" charset="-122"/>
              </a:rPr>
              <a:t>https://pan.baidu.com/s/1ttIFkF8oY4AAlQC0VG0qkA </a:t>
            </a:r>
          </a:p>
          <a:p>
            <a:pPr marL="1257300" lvl="2" indent="-342900">
              <a:spcBef>
                <a:spcPct val="20000"/>
              </a:spcBef>
              <a:buClr>
                <a:srgbClr val="4972BB"/>
              </a:buClr>
              <a:buSzPct val="60000"/>
              <a:buFont typeface="Wingdings" panose="05000000000000000000" pitchFamily="2" charset="2"/>
              <a:buChar char="l"/>
              <a:defRPr/>
            </a:pPr>
            <a:r>
              <a:rPr kumimoji="1" lang="zh-CN" altLang="en-US" sz="2800" b="1" kern="0" dirty="0">
                <a:solidFill>
                  <a:srgbClr val="1D1D57"/>
                </a:solidFill>
                <a:latin typeface="Times New Roman"/>
                <a:ea typeface="华文楷体" panose="02010600040101010101" pitchFamily="2" charset="-122"/>
              </a:rPr>
              <a:t>提取码：</a:t>
            </a:r>
            <a:r>
              <a:rPr kumimoji="1" lang="en-US" altLang="zh-CN" sz="2800" b="1" kern="0" dirty="0" err="1">
                <a:solidFill>
                  <a:srgbClr val="1D1D57"/>
                </a:solidFill>
                <a:latin typeface="Times New Roman"/>
                <a:ea typeface="华文楷体" panose="02010600040101010101" pitchFamily="2" charset="-122"/>
              </a:rPr>
              <a:t>orit</a:t>
            </a:r>
            <a:endParaRPr kumimoji="1" lang="en-US" altLang="zh-CN" sz="2800" b="1" kern="0" dirty="0">
              <a:solidFill>
                <a:srgbClr val="1D1D57"/>
              </a:solidFill>
              <a:latin typeface="Times New Roman"/>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r>
              <a:rPr kumimoji="1" lang="zh-CN" altLang="en-US" sz="2800" b="1" kern="0" dirty="0">
                <a:solidFill>
                  <a:srgbClr val="1D1D57"/>
                </a:solidFill>
                <a:latin typeface="Times New Roman"/>
                <a:ea typeface="华文楷体" panose="02010600040101010101" pitchFamily="2" charset="-122"/>
              </a:rPr>
              <a:t>安装镜像</a:t>
            </a:r>
            <a:r>
              <a:rPr kumimoji="1" lang="en-US" altLang="zh-CN" sz="2800" b="1" kern="0" dirty="0">
                <a:solidFill>
                  <a:srgbClr val="1D1D57"/>
                </a:solidFill>
                <a:latin typeface="Times New Roman"/>
                <a:ea typeface="华文楷体" panose="02010600040101010101" pitchFamily="2" charset="-122"/>
              </a:rPr>
              <a:t>ISO   CentOS 7.9</a:t>
            </a:r>
          </a:p>
          <a:p>
            <a:pPr marL="1257300" lvl="2" indent="-342900">
              <a:spcBef>
                <a:spcPct val="20000"/>
              </a:spcBef>
              <a:buClr>
                <a:srgbClr val="4972BB"/>
              </a:buClr>
              <a:buSzPct val="60000"/>
              <a:buFont typeface="Wingdings" panose="05000000000000000000" pitchFamily="2" charset="2"/>
              <a:buChar char="l"/>
              <a:defRPr/>
            </a:pPr>
            <a:r>
              <a:rPr kumimoji="1" lang="en-US" altLang="zh-CN" sz="2800" b="1" kern="0" dirty="0">
                <a:solidFill>
                  <a:srgbClr val="1D1D57"/>
                </a:solidFill>
                <a:latin typeface="Times New Roman"/>
                <a:ea typeface="华文楷体" panose="02010600040101010101" pitchFamily="2" charset="-122"/>
              </a:rPr>
              <a:t>https://mirrors.ustc.edu.cn/centos/7.9.2009/isos/x86_64/CentOS-7-x86_64-DVD-2009.iso</a:t>
            </a:r>
          </a:p>
        </p:txBody>
      </p:sp>
    </p:spTree>
    <p:extLst>
      <p:ext uri="{BB962C8B-B14F-4D97-AF65-F5344CB8AC3E}">
        <p14:creationId xmlns:p14="http://schemas.microsoft.com/office/powerpoint/2010/main" val="60929102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bwMode="black">
          <a:xfrm>
            <a:off x="1042988" y="188913"/>
            <a:ext cx="4249737" cy="563562"/>
          </a:xfrm>
          <a:prstGeom prst="rect">
            <a:avLst/>
          </a:prstGeom>
          <a:noFill/>
          <a:ln w="9525">
            <a:noFill/>
            <a:miter lim="800000"/>
            <a:headEnd/>
            <a:tailEnd/>
          </a:ln>
          <a:effectLst/>
        </p:spPr>
        <p:txBody>
          <a:bodyPr anchor="ctr"/>
          <a:lstStyle/>
          <a:p>
            <a:pPr eaLnBrk="1" hangingPunct="1">
              <a:defRPr/>
            </a:pPr>
            <a:r>
              <a:rPr kumimoji="1" lang="zh-CN" altLang="en-US" sz="3200" b="1" kern="0" dirty="0">
                <a:solidFill>
                  <a:schemeClr val="bg1"/>
                </a:solidFill>
                <a:effectLst>
                  <a:outerShdw blurRad="38100" dist="38100" dir="2700000" algn="tl">
                    <a:srgbClr val="C0C0C0"/>
                  </a:outerShdw>
                </a:effectLst>
                <a:latin typeface="楷体_GB2312" pitchFamily="49" charset="-122"/>
                <a:ea typeface="+mj-ea"/>
                <a:cs typeface="+mj-cs"/>
              </a:rPr>
              <a:t>嵌入式</a:t>
            </a:r>
            <a:r>
              <a:rPr kumimoji="1" lang="en-US" altLang="zh-CN" sz="3200" b="1" kern="0" dirty="0">
                <a:solidFill>
                  <a:schemeClr val="bg1"/>
                </a:solidFill>
                <a:effectLst>
                  <a:outerShdw blurRad="38100" dist="38100" dir="2700000" algn="tl">
                    <a:srgbClr val="C0C0C0"/>
                  </a:outerShdw>
                </a:effectLst>
                <a:latin typeface="楷体_GB2312" pitchFamily="49" charset="-122"/>
                <a:ea typeface="+mj-ea"/>
                <a:cs typeface="+mj-cs"/>
              </a:rPr>
              <a:t>Linux</a:t>
            </a:r>
            <a:r>
              <a:rPr kumimoji="1" lang="zh-CN" altLang="en-US" sz="3200" b="1" kern="0" dirty="0">
                <a:solidFill>
                  <a:schemeClr val="bg1"/>
                </a:solidFill>
                <a:effectLst>
                  <a:outerShdw blurRad="38100" dist="38100" dir="2700000" algn="tl">
                    <a:srgbClr val="C0C0C0"/>
                  </a:outerShdw>
                </a:effectLst>
                <a:latin typeface="楷体_GB2312" pitchFamily="49" charset="-122"/>
                <a:ea typeface="+mj-ea"/>
                <a:cs typeface="+mj-cs"/>
              </a:rPr>
              <a:t>介绍</a:t>
            </a:r>
          </a:p>
        </p:txBody>
      </p:sp>
      <p:sp>
        <p:nvSpPr>
          <p:cNvPr id="2" name="矩形 1"/>
          <p:cNvSpPr/>
          <p:nvPr/>
        </p:nvSpPr>
        <p:spPr>
          <a:xfrm>
            <a:off x="665956" y="1196752"/>
            <a:ext cx="7812088" cy="3662541"/>
          </a:xfrm>
          <a:prstGeom prst="rect">
            <a:avLst/>
          </a:prstGeom>
        </p:spPr>
        <p:txBody>
          <a:bodyPr>
            <a:spAutoFit/>
          </a:bodyPr>
          <a:lstStyle/>
          <a:p>
            <a:pPr marL="457200" indent="-457200">
              <a:buFont typeface="Wingdings" panose="05000000000000000000" pitchFamily="2" charset="2"/>
              <a:buChar char="Ø"/>
              <a:defRPr/>
            </a:pPr>
            <a:r>
              <a:rPr kumimoji="1" lang="en-US" altLang="zh-CN" sz="3200" b="1" kern="0" dirty="0">
                <a:solidFill>
                  <a:srgbClr val="1D1D57"/>
                </a:solidFill>
                <a:latin typeface="Times New Roman"/>
                <a:ea typeface="华文楷体" panose="02010600040101010101" pitchFamily="2" charset="-122"/>
              </a:rPr>
              <a:t>Linux</a:t>
            </a:r>
            <a:r>
              <a:rPr kumimoji="1" lang="zh-CN" altLang="en-US" sz="3200" b="1" kern="0" dirty="0">
                <a:solidFill>
                  <a:srgbClr val="1D1D57"/>
                </a:solidFill>
                <a:latin typeface="Times New Roman"/>
                <a:ea typeface="华文楷体" panose="02010600040101010101" pitchFamily="2" charset="-122"/>
              </a:rPr>
              <a:t>命令</a:t>
            </a:r>
          </a:p>
          <a:p>
            <a:pPr marL="800100" lvl="1" indent="-342900">
              <a:spcBef>
                <a:spcPct val="20000"/>
              </a:spcBef>
              <a:buClr>
                <a:srgbClr val="4972BB"/>
              </a:buClr>
              <a:buSzPct val="60000"/>
              <a:buFont typeface="Wingdings" panose="05000000000000000000" pitchFamily="2" charset="2"/>
              <a:buChar char="l"/>
              <a:defRPr/>
            </a:pPr>
            <a:r>
              <a:rPr kumimoji="1" lang="zh-CN" altLang="en-US" sz="2800" b="1" kern="0" dirty="0">
                <a:solidFill>
                  <a:srgbClr val="1D1D57"/>
                </a:solidFill>
                <a:latin typeface="Times New Roman"/>
                <a:ea typeface="华文楷体" panose="02010600040101010101" pitchFamily="2" charset="-122"/>
              </a:rPr>
              <a:t>文件操作</a:t>
            </a:r>
            <a:endParaRPr kumimoji="1" lang="en-US" altLang="zh-CN" sz="2800" b="1" kern="0" dirty="0">
              <a:solidFill>
                <a:srgbClr val="1D1D57"/>
              </a:solidFill>
              <a:latin typeface="Times New Roman"/>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r>
              <a:rPr kumimoji="1" lang="zh-CN" altLang="en-US" sz="2800" b="1" kern="0" dirty="0">
                <a:solidFill>
                  <a:srgbClr val="1D1D57"/>
                </a:solidFill>
                <a:latin typeface="Times New Roman"/>
                <a:ea typeface="华文楷体" panose="02010600040101010101" pitchFamily="2" charset="-122"/>
              </a:rPr>
              <a:t>目录操作</a:t>
            </a:r>
            <a:endParaRPr kumimoji="1" lang="en-US" altLang="zh-CN" sz="2800" b="1" kern="0" dirty="0">
              <a:solidFill>
                <a:srgbClr val="1D1D57"/>
              </a:solidFill>
              <a:latin typeface="Times New Roman"/>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r>
              <a:rPr kumimoji="1" lang="zh-CN" altLang="en-US" sz="2800" b="1" kern="0" dirty="0">
                <a:solidFill>
                  <a:srgbClr val="1D1D57"/>
                </a:solidFill>
                <a:latin typeface="Times New Roman"/>
                <a:ea typeface="华文楷体" panose="02010600040101010101" pitchFamily="2" charset="-122"/>
              </a:rPr>
              <a:t>权限设置</a:t>
            </a:r>
            <a:endParaRPr kumimoji="1" lang="en-US" altLang="zh-CN" sz="2800" b="1" kern="0" dirty="0">
              <a:solidFill>
                <a:srgbClr val="1D1D57"/>
              </a:solidFill>
              <a:latin typeface="Times New Roman"/>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r>
              <a:rPr kumimoji="1" lang="zh-CN" altLang="en-US" sz="2800" b="1" kern="0" dirty="0">
                <a:solidFill>
                  <a:srgbClr val="1D1D57"/>
                </a:solidFill>
                <a:latin typeface="Times New Roman"/>
                <a:ea typeface="华文楷体" panose="02010600040101010101" pitchFamily="2" charset="-122"/>
              </a:rPr>
              <a:t>系统管理</a:t>
            </a:r>
            <a:endParaRPr kumimoji="1" lang="en-US" altLang="zh-CN" sz="2800" b="1" kern="0" dirty="0">
              <a:solidFill>
                <a:srgbClr val="1D1D57"/>
              </a:solidFill>
              <a:latin typeface="Times New Roman"/>
              <a:ea typeface="华文楷体" panose="02010600040101010101" pitchFamily="2" charset="-122"/>
            </a:endParaRPr>
          </a:p>
          <a:p>
            <a:pPr marL="457200" indent="-457200">
              <a:buFont typeface="Wingdings" panose="05000000000000000000" pitchFamily="2" charset="2"/>
              <a:buChar char="Ø"/>
              <a:defRPr/>
            </a:pPr>
            <a:r>
              <a:rPr kumimoji="1" lang="en-US" altLang="zh-CN" sz="3200" b="1" kern="0" dirty="0">
                <a:solidFill>
                  <a:srgbClr val="1D1D57"/>
                </a:solidFill>
                <a:latin typeface="Times New Roman"/>
                <a:ea typeface="华文楷体" panose="02010600040101010101" pitchFamily="2" charset="-122"/>
              </a:rPr>
              <a:t>vim</a:t>
            </a:r>
            <a:r>
              <a:rPr kumimoji="1" lang="zh-CN" altLang="en-US" sz="3200" b="1" kern="0" dirty="0">
                <a:solidFill>
                  <a:srgbClr val="1D1D57"/>
                </a:solidFill>
                <a:latin typeface="Times New Roman"/>
                <a:ea typeface="华文楷体" panose="02010600040101010101" pitchFamily="2" charset="-122"/>
              </a:rPr>
              <a:t>操作命令</a:t>
            </a:r>
          </a:p>
          <a:p>
            <a:pPr marL="800100" lvl="1" indent="-342900">
              <a:spcBef>
                <a:spcPct val="20000"/>
              </a:spcBef>
              <a:buClr>
                <a:srgbClr val="4972BB"/>
              </a:buClr>
              <a:buSzPct val="60000"/>
              <a:buFont typeface="Wingdings" panose="05000000000000000000" pitchFamily="2" charset="2"/>
              <a:buChar char="l"/>
              <a:defRPr/>
            </a:pPr>
            <a:endParaRPr kumimoji="1" lang="en-US" altLang="zh-CN" sz="2800" b="1" kern="0" dirty="0">
              <a:solidFill>
                <a:srgbClr val="1D1D57"/>
              </a:solidFill>
              <a:latin typeface="Times New Roman"/>
              <a:ea typeface="华文楷体" panose="02010600040101010101" pitchFamily="2" charset="-122"/>
            </a:endParaRPr>
          </a:p>
        </p:txBody>
      </p:sp>
    </p:spTree>
    <p:extLst>
      <p:ext uri="{BB962C8B-B14F-4D97-AF65-F5344CB8AC3E}">
        <p14:creationId xmlns:p14="http://schemas.microsoft.com/office/powerpoint/2010/main" val="777002874"/>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bwMode="black">
          <a:xfrm>
            <a:off x="1042988" y="188913"/>
            <a:ext cx="4249737" cy="563562"/>
          </a:xfrm>
          <a:prstGeom prst="rect">
            <a:avLst/>
          </a:prstGeom>
          <a:noFill/>
          <a:ln w="9525">
            <a:noFill/>
            <a:miter lim="800000"/>
            <a:headEnd/>
            <a:tailEnd/>
          </a:ln>
          <a:effectLst/>
        </p:spPr>
        <p:txBody>
          <a:bodyPr anchor="ctr"/>
          <a:lstStyle/>
          <a:p>
            <a:pPr eaLnBrk="1" hangingPunct="1">
              <a:defRPr/>
            </a:pPr>
            <a:r>
              <a:rPr kumimoji="1" lang="zh-CN" altLang="en-US" sz="3200" b="1" kern="0" dirty="0">
                <a:solidFill>
                  <a:schemeClr val="bg1"/>
                </a:solidFill>
                <a:effectLst>
                  <a:outerShdw blurRad="38100" dist="38100" dir="2700000" algn="tl">
                    <a:srgbClr val="C0C0C0"/>
                  </a:outerShdw>
                </a:effectLst>
                <a:latin typeface="楷体_GB2312" pitchFamily="49" charset="-122"/>
                <a:ea typeface="+mj-ea"/>
                <a:cs typeface="+mj-cs"/>
              </a:rPr>
              <a:t>嵌入式</a:t>
            </a:r>
            <a:r>
              <a:rPr kumimoji="1" lang="en-US" altLang="zh-CN" sz="3200" b="1" kern="0" dirty="0">
                <a:solidFill>
                  <a:schemeClr val="bg1"/>
                </a:solidFill>
                <a:effectLst>
                  <a:outerShdw blurRad="38100" dist="38100" dir="2700000" algn="tl">
                    <a:srgbClr val="C0C0C0"/>
                  </a:outerShdw>
                </a:effectLst>
                <a:latin typeface="楷体_GB2312" pitchFamily="49" charset="-122"/>
                <a:ea typeface="+mj-ea"/>
                <a:cs typeface="+mj-cs"/>
              </a:rPr>
              <a:t>Linux</a:t>
            </a:r>
            <a:r>
              <a:rPr kumimoji="1" lang="zh-CN" altLang="en-US" sz="3200" b="1" kern="0" dirty="0">
                <a:solidFill>
                  <a:schemeClr val="bg1"/>
                </a:solidFill>
                <a:effectLst>
                  <a:outerShdw blurRad="38100" dist="38100" dir="2700000" algn="tl">
                    <a:srgbClr val="C0C0C0"/>
                  </a:outerShdw>
                </a:effectLst>
                <a:latin typeface="楷体_GB2312" pitchFamily="49" charset="-122"/>
                <a:ea typeface="+mj-ea"/>
                <a:cs typeface="+mj-cs"/>
              </a:rPr>
              <a:t>介绍</a:t>
            </a:r>
          </a:p>
        </p:txBody>
      </p:sp>
      <p:sp>
        <p:nvSpPr>
          <p:cNvPr id="2" name="矩形 1"/>
          <p:cNvSpPr/>
          <p:nvPr/>
        </p:nvSpPr>
        <p:spPr>
          <a:xfrm>
            <a:off x="665956" y="1196752"/>
            <a:ext cx="7812088" cy="3564053"/>
          </a:xfrm>
          <a:prstGeom prst="rect">
            <a:avLst/>
          </a:prstGeom>
        </p:spPr>
        <p:txBody>
          <a:bodyPr>
            <a:spAutoFit/>
          </a:bodyPr>
          <a:lstStyle/>
          <a:p>
            <a:pPr marL="457200" indent="-457200">
              <a:buFont typeface="Wingdings" panose="05000000000000000000" pitchFamily="2" charset="2"/>
              <a:buChar char="Ø"/>
              <a:defRPr/>
            </a:pPr>
            <a:r>
              <a:rPr kumimoji="1" lang="en-US" altLang="zh-CN" sz="3200" b="1" kern="0" dirty="0">
                <a:solidFill>
                  <a:srgbClr val="1D1D57"/>
                </a:solidFill>
                <a:latin typeface="Times New Roman"/>
                <a:ea typeface="华文楷体" panose="02010600040101010101" pitchFamily="2" charset="-122"/>
              </a:rPr>
              <a:t>Linux</a:t>
            </a:r>
            <a:r>
              <a:rPr kumimoji="1" lang="zh-CN" altLang="en-US" sz="3200" b="1" kern="0" dirty="0">
                <a:solidFill>
                  <a:srgbClr val="1D1D57"/>
                </a:solidFill>
                <a:latin typeface="Times New Roman"/>
                <a:ea typeface="华文楷体" panose="02010600040101010101" pitchFamily="2" charset="-122"/>
              </a:rPr>
              <a:t> 开发环境</a:t>
            </a:r>
          </a:p>
          <a:p>
            <a:pPr marL="457200" indent="-457200">
              <a:buFont typeface="Wingdings" panose="05000000000000000000" pitchFamily="2" charset="2"/>
              <a:buChar char="Ø"/>
              <a:defRPr/>
            </a:pPr>
            <a:r>
              <a:rPr kumimoji="1" lang="zh-CN" altLang="en-US" sz="3200" b="1" kern="0" dirty="0">
                <a:solidFill>
                  <a:srgbClr val="1D1D57"/>
                </a:solidFill>
                <a:latin typeface="Times New Roman"/>
                <a:ea typeface="华文楷体" panose="02010600040101010101" pitchFamily="2" charset="-122"/>
              </a:rPr>
              <a:t>编译器</a:t>
            </a:r>
            <a:r>
              <a:rPr kumimoji="1" lang="en-US" altLang="zh-CN" sz="3200" b="1" kern="0" dirty="0" err="1">
                <a:solidFill>
                  <a:srgbClr val="1D1D57"/>
                </a:solidFill>
                <a:latin typeface="Times New Roman"/>
                <a:ea typeface="华文楷体" panose="02010600040101010101" pitchFamily="2" charset="-122"/>
              </a:rPr>
              <a:t>gcc</a:t>
            </a:r>
            <a:endParaRPr kumimoji="1" lang="en-US" altLang="zh-CN" sz="3200" b="1" kern="0" dirty="0">
              <a:solidFill>
                <a:srgbClr val="1D1D57"/>
              </a:solidFill>
              <a:latin typeface="Times New Roman"/>
              <a:ea typeface="华文楷体" panose="02010600040101010101" pitchFamily="2" charset="-122"/>
            </a:endParaRPr>
          </a:p>
          <a:p>
            <a:pPr marL="457200" indent="-457200">
              <a:buFont typeface="Wingdings" panose="05000000000000000000" pitchFamily="2" charset="2"/>
              <a:buChar char="Ø"/>
              <a:defRPr/>
            </a:pPr>
            <a:r>
              <a:rPr kumimoji="1" lang="zh-CN" altLang="en-US" sz="3200" b="1" kern="0" dirty="0">
                <a:solidFill>
                  <a:srgbClr val="1D1D57"/>
                </a:solidFill>
                <a:latin typeface="Times New Roman"/>
                <a:ea typeface="华文楷体" panose="02010600040101010101" pitchFamily="2" charset="-122"/>
              </a:rPr>
              <a:t>跨平台运行</a:t>
            </a:r>
            <a:r>
              <a:rPr kumimoji="1" lang="en-US" altLang="zh-CN" sz="3200" b="1" kern="0" dirty="0">
                <a:solidFill>
                  <a:srgbClr val="1D1D57"/>
                </a:solidFill>
                <a:latin typeface="Times New Roman"/>
                <a:ea typeface="华文楷体" panose="02010600040101010101" pitchFamily="2" charset="-122"/>
              </a:rPr>
              <a:t>: </a:t>
            </a:r>
            <a:r>
              <a:rPr kumimoji="1" lang="zh-CN" altLang="en-US" sz="3200" b="1" kern="0" dirty="0">
                <a:solidFill>
                  <a:srgbClr val="1D1D57"/>
                </a:solidFill>
                <a:latin typeface="Times New Roman"/>
                <a:ea typeface="华文楷体" panose="02010600040101010101" pitchFamily="2" charset="-122"/>
              </a:rPr>
              <a:t>交叉编译器 </a:t>
            </a:r>
            <a:r>
              <a:rPr kumimoji="1" lang="en-US" altLang="zh-CN" sz="3200" b="1" kern="0" dirty="0">
                <a:solidFill>
                  <a:srgbClr val="1D1D57"/>
                </a:solidFill>
                <a:latin typeface="Times New Roman"/>
                <a:ea typeface="华文楷体" panose="02010600040101010101" pitchFamily="2" charset="-122"/>
              </a:rPr>
              <a:t>arm-</a:t>
            </a:r>
            <a:r>
              <a:rPr kumimoji="1" lang="en-US" altLang="zh-CN" sz="3200" b="1" kern="0" dirty="0" err="1">
                <a:solidFill>
                  <a:srgbClr val="1D1D57"/>
                </a:solidFill>
                <a:latin typeface="Times New Roman"/>
                <a:ea typeface="华文楷体" panose="02010600040101010101" pitchFamily="2" charset="-122"/>
              </a:rPr>
              <a:t>linux</a:t>
            </a:r>
            <a:r>
              <a:rPr kumimoji="1" lang="en-US" altLang="zh-CN" sz="3200" b="1" kern="0" dirty="0">
                <a:solidFill>
                  <a:srgbClr val="1D1D57"/>
                </a:solidFill>
                <a:latin typeface="Times New Roman"/>
                <a:ea typeface="华文楷体" panose="02010600040101010101" pitchFamily="2" charset="-122"/>
              </a:rPr>
              <a:t>-</a:t>
            </a:r>
            <a:r>
              <a:rPr kumimoji="1" lang="en-US" altLang="zh-CN" sz="3200" b="1" kern="0" dirty="0" err="1">
                <a:solidFill>
                  <a:srgbClr val="1D1D57"/>
                </a:solidFill>
                <a:latin typeface="Times New Roman"/>
                <a:ea typeface="华文楷体" panose="02010600040101010101" pitchFamily="2" charset="-122"/>
              </a:rPr>
              <a:t>gcc</a:t>
            </a:r>
            <a:endParaRPr kumimoji="1" lang="en-US" altLang="zh-CN" sz="3200" b="1" kern="0" dirty="0">
              <a:solidFill>
                <a:srgbClr val="1D1D57"/>
              </a:solidFill>
              <a:latin typeface="Times New Roman"/>
              <a:ea typeface="华文楷体" panose="02010600040101010101" pitchFamily="2" charset="-122"/>
            </a:endParaRPr>
          </a:p>
          <a:p>
            <a:pPr marL="457200" indent="-457200">
              <a:buFont typeface="Wingdings" panose="05000000000000000000" pitchFamily="2" charset="2"/>
              <a:buChar char="Ø"/>
              <a:defRPr/>
            </a:pPr>
            <a:r>
              <a:rPr kumimoji="1" lang="zh-CN" altLang="en-US" sz="3200" b="1" kern="0" dirty="0">
                <a:solidFill>
                  <a:srgbClr val="1D1D57"/>
                </a:solidFill>
                <a:latin typeface="Times New Roman"/>
                <a:ea typeface="华文楷体" panose="02010600040101010101" pitchFamily="2" charset="-122"/>
              </a:rPr>
              <a:t>调试器</a:t>
            </a:r>
            <a:r>
              <a:rPr kumimoji="1" lang="en-US" altLang="zh-CN" sz="3200" b="1" kern="0" dirty="0" err="1">
                <a:solidFill>
                  <a:srgbClr val="1D1D57"/>
                </a:solidFill>
                <a:latin typeface="Times New Roman"/>
                <a:ea typeface="华文楷体" panose="02010600040101010101" pitchFamily="2" charset="-122"/>
              </a:rPr>
              <a:t>gdb</a:t>
            </a:r>
            <a:endParaRPr kumimoji="1" lang="en-US" altLang="zh-CN" sz="3200" b="1" kern="0" dirty="0">
              <a:solidFill>
                <a:srgbClr val="1D1D57"/>
              </a:solidFill>
              <a:latin typeface="Times New Roman"/>
              <a:ea typeface="华文楷体" panose="02010600040101010101" pitchFamily="2" charset="-122"/>
            </a:endParaRPr>
          </a:p>
          <a:p>
            <a:pPr marL="457200" indent="-457200">
              <a:buFont typeface="Wingdings" panose="05000000000000000000" pitchFamily="2" charset="2"/>
              <a:buChar char="Ø"/>
              <a:defRPr/>
            </a:pPr>
            <a:r>
              <a:rPr kumimoji="1" lang="en-US" altLang="zh-CN" sz="3200" b="1" kern="0" dirty="0" err="1">
                <a:solidFill>
                  <a:srgbClr val="1D1D57"/>
                </a:solidFill>
                <a:latin typeface="Times New Roman"/>
                <a:ea typeface="华文楷体" panose="02010600040101010101" pitchFamily="2" charset="-122"/>
              </a:rPr>
              <a:t>makefile</a:t>
            </a:r>
            <a:endParaRPr kumimoji="1" lang="en-US" altLang="zh-CN" sz="3200" b="1" kern="0" dirty="0">
              <a:solidFill>
                <a:srgbClr val="1D1D57"/>
              </a:solidFill>
              <a:latin typeface="Times New Roman"/>
              <a:ea typeface="华文楷体" panose="02010600040101010101" pitchFamily="2" charset="-122"/>
            </a:endParaRPr>
          </a:p>
          <a:p>
            <a:pPr marL="457200" indent="-457200">
              <a:buFont typeface="Wingdings" panose="05000000000000000000" pitchFamily="2" charset="2"/>
              <a:buChar char="Ø"/>
              <a:defRPr/>
            </a:pPr>
            <a:r>
              <a:rPr kumimoji="1" lang="zh-CN" altLang="en-US" sz="3200" b="1" kern="0" dirty="0">
                <a:solidFill>
                  <a:srgbClr val="1D1D57"/>
                </a:solidFill>
                <a:latin typeface="Times New Roman"/>
                <a:ea typeface="华文楷体" panose="02010600040101010101" pitchFamily="2" charset="-122"/>
              </a:rPr>
              <a:t>版本控制</a:t>
            </a:r>
            <a:r>
              <a:rPr kumimoji="1" lang="en-US" altLang="zh-CN" sz="3200" b="1" kern="0" dirty="0">
                <a:solidFill>
                  <a:srgbClr val="1D1D57"/>
                </a:solidFill>
                <a:latin typeface="Times New Roman"/>
                <a:ea typeface="华文楷体" panose="02010600040101010101" pitchFamily="2" charset="-122"/>
              </a:rPr>
              <a:t>git</a:t>
            </a:r>
            <a:endParaRPr kumimoji="1" lang="zh-CN" altLang="en-US" sz="3200" b="1" kern="0" dirty="0">
              <a:solidFill>
                <a:srgbClr val="1D1D57"/>
              </a:solidFill>
              <a:latin typeface="Times New Roman"/>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endParaRPr kumimoji="1" lang="en-US" altLang="zh-CN" sz="2800" b="1" kern="0" dirty="0">
              <a:solidFill>
                <a:srgbClr val="1D1D57"/>
              </a:solidFill>
              <a:latin typeface="Times New Roman"/>
              <a:ea typeface="华文楷体" panose="02010600040101010101" pitchFamily="2" charset="-122"/>
            </a:endParaRPr>
          </a:p>
        </p:txBody>
      </p:sp>
    </p:spTree>
    <p:extLst>
      <p:ext uri="{BB962C8B-B14F-4D97-AF65-F5344CB8AC3E}">
        <p14:creationId xmlns:p14="http://schemas.microsoft.com/office/powerpoint/2010/main" val="425470903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bwMode="black">
          <a:xfrm>
            <a:off x="1042988" y="188913"/>
            <a:ext cx="4249737" cy="563562"/>
          </a:xfrm>
          <a:prstGeom prst="rect">
            <a:avLst/>
          </a:prstGeom>
          <a:noFill/>
          <a:ln w="9525">
            <a:noFill/>
            <a:miter lim="800000"/>
            <a:headEnd/>
            <a:tailEnd/>
          </a:ln>
          <a:effectLst/>
        </p:spPr>
        <p:txBody>
          <a:bodyPr anchor="ctr"/>
          <a:lstStyle/>
          <a:p>
            <a:pPr eaLnBrk="1" hangingPunct="1">
              <a:defRPr/>
            </a:pPr>
            <a:r>
              <a:rPr kumimoji="1" lang="zh-CN" altLang="en-US" sz="3200" b="1" kern="0" dirty="0">
                <a:solidFill>
                  <a:schemeClr val="bg1"/>
                </a:solidFill>
                <a:effectLst>
                  <a:outerShdw blurRad="38100" dist="38100" dir="2700000" algn="tl">
                    <a:srgbClr val="C0C0C0"/>
                  </a:outerShdw>
                </a:effectLst>
                <a:latin typeface="楷体_GB2312" pitchFamily="49" charset="-122"/>
                <a:ea typeface="+mj-ea"/>
                <a:cs typeface="+mj-cs"/>
              </a:rPr>
              <a:t>本讲总结</a:t>
            </a:r>
          </a:p>
        </p:txBody>
      </p:sp>
      <p:sp>
        <p:nvSpPr>
          <p:cNvPr id="2" name="矩形 1"/>
          <p:cNvSpPr/>
          <p:nvPr/>
        </p:nvSpPr>
        <p:spPr>
          <a:xfrm>
            <a:off x="720725" y="1196975"/>
            <a:ext cx="7812088" cy="4031873"/>
          </a:xfrm>
          <a:prstGeom prst="rect">
            <a:avLst/>
          </a:prstGeom>
        </p:spPr>
        <p:txBody>
          <a:bodyPr>
            <a:spAutoFit/>
          </a:bodyPr>
          <a:lstStyle/>
          <a:p>
            <a:pPr marL="457200" indent="-457200">
              <a:buFont typeface="Wingdings" panose="05000000000000000000" pitchFamily="2" charset="2"/>
              <a:buChar char="Ø"/>
              <a:defRPr/>
            </a:pPr>
            <a:r>
              <a:rPr kumimoji="1" lang="zh-CN" altLang="en-US" sz="3200" b="1" dirty="0">
                <a:solidFill>
                  <a:srgbClr val="1D1D57"/>
                </a:solidFill>
                <a:latin typeface="+mn-lt"/>
                <a:ea typeface="华文楷体" panose="02010600040101010101" pitchFamily="2" charset="-122"/>
              </a:rPr>
              <a:t>嵌入式系统</a:t>
            </a:r>
            <a:r>
              <a:rPr kumimoji="1" lang="zh-CN" altLang="en-US" sz="3200" b="1" dirty="0">
                <a:solidFill>
                  <a:srgbClr val="1D1D57"/>
                </a:solidFill>
                <a:ea typeface="华文楷体" panose="02010600040101010101" pitchFamily="2" charset="-122"/>
              </a:rPr>
              <a:t>组成</a:t>
            </a:r>
            <a:endParaRPr kumimoji="1" lang="zh-CN" altLang="en-US" sz="3200" b="1" dirty="0">
              <a:solidFill>
                <a:srgbClr val="1D1D57"/>
              </a:solidFill>
              <a:latin typeface="+mn-lt"/>
              <a:ea typeface="华文楷体" panose="02010600040101010101" pitchFamily="2" charset="-122"/>
            </a:endParaRPr>
          </a:p>
          <a:p>
            <a:pPr marL="457200" indent="-457200">
              <a:buFont typeface="Wingdings" panose="05000000000000000000" pitchFamily="2" charset="2"/>
              <a:buChar char="Ø"/>
              <a:defRPr/>
            </a:pPr>
            <a:r>
              <a:rPr kumimoji="1" lang="zh-CN" altLang="en-US" sz="3200" b="1" dirty="0">
                <a:solidFill>
                  <a:srgbClr val="1D1D57"/>
                </a:solidFill>
                <a:latin typeface="+mn-lt"/>
                <a:ea typeface="华文楷体" panose="02010600040101010101" pitchFamily="2" charset="-122"/>
              </a:rPr>
              <a:t>嵌入式</a:t>
            </a:r>
            <a:r>
              <a:rPr kumimoji="1" lang="en-US" altLang="zh-CN" sz="3200" b="1" dirty="0">
                <a:solidFill>
                  <a:srgbClr val="1D1D57"/>
                </a:solidFill>
                <a:latin typeface="+mn-lt"/>
                <a:ea typeface="华文楷体" panose="02010600040101010101" pitchFamily="2" charset="-122"/>
              </a:rPr>
              <a:t>Linux</a:t>
            </a:r>
            <a:r>
              <a:rPr kumimoji="1" lang="zh-CN" altLang="en-US" sz="3200" b="1" dirty="0">
                <a:solidFill>
                  <a:srgbClr val="1D1D57"/>
                </a:solidFill>
                <a:latin typeface="+mn-lt"/>
                <a:ea typeface="华文楷体" panose="02010600040101010101" pitchFamily="2" charset="-122"/>
              </a:rPr>
              <a:t>介绍</a:t>
            </a:r>
          </a:p>
          <a:p>
            <a:pPr marL="914400" lvl="1" indent="-457200">
              <a:buFont typeface="Arial" panose="020B0604020202020204" pitchFamily="34" charset="0"/>
              <a:buChar char="•"/>
              <a:defRPr/>
            </a:pPr>
            <a:r>
              <a:rPr kumimoji="1" lang="en-US" altLang="zh-CN" sz="3200" b="1" dirty="0">
                <a:solidFill>
                  <a:srgbClr val="1D1D57"/>
                </a:solidFill>
                <a:latin typeface="+mn-lt"/>
                <a:ea typeface="华文楷体" panose="02010600040101010101" pitchFamily="2" charset="-122"/>
              </a:rPr>
              <a:t>Linux</a:t>
            </a:r>
            <a:r>
              <a:rPr kumimoji="1" lang="zh-CN" altLang="en-US" sz="3200" b="1" dirty="0">
                <a:solidFill>
                  <a:srgbClr val="1D1D57"/>
                </a:solidFill>
                <a:latin typeface="+mn-lt"/>
                <a:ea typeface="华文楷体" panose="02010600040101010101" pitchFamily="2" charset="-122"/>
              </a:rPr>
              <a:t>系统安装</a:t>
            </a:r>
          </a:p>
          <a:p>
            <a:pPr marL="914400" lvl="1" indent="-457200">
              <a:buFont typeface="Arial" panose="020B0604020202020204" pitchFamily="34" charset="0"/>
              <a:buChar char="•"/>
              <a:defRPr/>
            </a:pPr>
            <a:r>
              <a:rPr kumimoji="1" lang="en-US" altLang="zh-CN" sz="3200" b="1" dirty="0">
                <a:solidFill>
                  <a:srgbClr val="1D1D57"/>
                </a:solidFill>
                <a:latin typeface="+mn-lt"/>
                <a:ea typeface="华文楷体" panose="02010600040101010101" pitchFamily="2" charset="-122"/>
              </a:rPr>
              <a:t>Linux</a:t>
            </a:r>
            <a:r>
              <a:rPr kumimoji="1" lang="zh-CN" altLang="en-US" sz="3200" b="1" dirty="0">
                <a:solidFill>
                  <a:srgbClr val="1D1D57"/>
                </a:solidFill>
                <a:latin typeface="+mn-lt"/>
                <a:ea typeface="华文楷体" panose="02010600040101010101" pitchFamily="2" charset="-122"/>
              </a:rPr>
              <a:t>命令</a:t>
            </a:r>
          </a:p>
          <a:p>
            <a:pPr marL="457200" indent="-457200">
              <a:buFont typeface="Wingdings" panose="05000000000000000000" pitchFamily="2" charset="2"/>
              <a:buChar char="Ø"/>
              <a:defRPr/>
            </a:pPr>
            <a:endParaRPr kumimoji="1" lang="en-US" altLang="zh-CN" sz="3200" b="1" dirty="0">
              <a:solidFill>
                <a:srgbClr val="1D1D57"/>
              </a:solidFill>
              <a:latin typeface="+mn-lt"/>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endParaRPr kumimoji="1" lang="en-US" altLang="zh-CN" sz="2800" b="1" kern="0" dirty="0">
              <a:solidFill>
                <a:srgbClr val="1D1D57"/>
              </a:solidFill>
              <a:latin typeface="Times New Roman"/>
              <a:ea typeface="华文楷体" panose="02010600040101010101" pitchFamily="2" charset="-122"/>
            </a:endParaRPr>
          </a:p>
          <a:p>
            <a:pPr marL="1257300" lvl="2" indent="-342900">
              <a:spcBef>
                <a:spcPct val="20000"/>
              </a:spcBef>
              <a:buClr>
                <a:srgbClr val="4972BB"/>
              </a:buClr>
              <a:buSzPct val="60000"/>
              <a:buFont typeface="Wingdings" panose="05000000000000000000" pitchFamily="2" charset="2"/>
              <a:buChar char="p"/>
              <a:defRPr/>
            </a:pPr>
            <a:endParaRPr kumimoji="1" lang="en-US" altLang="zh-CN" sz="2400" b="1" kern="0" dirty="0">
              <a:solidFill>
                <a:srgbClr val="1D1D57"/>
              </a:solidFill>
              <a:latin typeface="Times New Roman"/>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endParaRPr kumimoji="1" lang="zh-CN" altLang="en-US" sz="2800" b="1" kern="0" dirty="0">
              <a:solidFill>
                <a:srgbClr val="1D1D57"/>
              </a:solidFill>
              <a:latin typeface="Times New Roman"/>
              <a:ea typeface="华文楷体" panose="02010600040101010101" pitchFamily="2" charset="-122"/>
            </a:endParaRPr>
          </a:p>
        </p:txBody>
      </p:sp>
    </p:spTree>
    <p:extLst>
      <p:ext uri="{BB962C8B-B14F-4D97-AF65-F5344CB8AC3E}">
        <p14:creationId xmlns:p14="http://schemas.microsoft.com/office/powerpoint/2010/main" val="37911053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bwMode="black">
          <a:xfrm>
            <a:off x="1042988" y="188913"/>
            <a:ext cx="4249737" cy="563562"/>
          </a:xfrm>
          <a:prstGeom prst="rect">
            <a:avLst/>
          </a:prstGeom>
          <a:noFill/>
          <a:ln w="9525">
            <a:noFill/>
            <a:miter lim="800000"/>
            <a:headEnd/>
            <a:tailEnd/>
          </a:ln>
          <a:effectLst/>
        </p:spPr>
        <p:txBody>
          <a:bodyPr anchor="ctr"/>
          <a:lstStyle/>
          <a:p>
            <a:pPr eaLnBrk="1" hangingPunct="1">
              <a:defRPr/>
            </a:pPr>
            <a:r>
              <a:rPr kumimoji="1" lang="zh-CN" altLang="en-US" sz="3200" b="1" kern="0" dirty="0">
                <a:solidFill>
                  <a:schemeClr val="bg1"/>
                </a:solidFill>
                <a:effectLst>
                  <a:outerShdw blurRad="38100" dist="38100" dir="2700000" algn="tl">
                    <a:srgbClr val="C0C0C0"/>
                  </a:outerShdw>
                </a:effectLst>
                <a:latin typeface="楷体_GB2312" pitchFamily="49" charset="-122"/>
                <a:ea typeface="+mj-ea"/>
                <a:cs typeface="+mj-cs"/>
              </a:rPr>
              <a:t>本讲内容</a:t>
            </a:r>
          </a:p>
        </p:txBody>
      </p:sp>
      <p:sp>
        <p:nvSpPr>
          <p:cNvPr id="2" name="矩形 1"/>
          <p:cNvSpPr/>
          <p:nvPr/>
        </p:nvSpPr>
        <p:spPr>
          <a:xfrm>
            <a:off x="720725" y="1196975"/>
            <a:ext cx="7812088" cy="4031873"/>
          </a:xfrm>
          <a:prstGeom prst="rect">
            <a:avLst/>
          </a:prstGeom>
        </p:spPr>
        <p:txBody>
          <a:bodyPr>
            <a:spAutoFit/>
          </a:bodyPr>
          <a:lstStyle/>
          <a:p>
            <a:pPr marL="457200" indent="-457200">
              <a:buFont typeface="Wingdings" panose="05000000000000000000" pitchFamily="2" charset="2"/>
              <a:buChar char="Ø"/>
              <a:defRPr/>
            </a:pPr>
            <a:r>
              <a:rPr kumimoji="1" lang="zh-CN" altLang="en-US" sz="3200" b="1" dirty="0">
                <a:solidFill>
                  <a:srgbClr val="1D1D57"/>
                </a:solidFill>
                <a:latin typeface="+mn-lt"/>
                <a:ea typeface="华文楷体" panose="02010600040101010101" pitchFamily="2" charset="-122"/>
              </a:rPr>
              <a:t>嵌入式系统</a:t>
            </a:r>
            <a:r>
              <a:rPr kumimoji="1" lang="zh-CN" altLang="en-US" sz="3200" b="1" dirty="0">
                <a:solidFill>
                  <a:srgbClr val="1D1D57"/>
                </a:solidFill>
                <a:ea typeface="华文楷体" panose="02010600040101010101" pitchFamily="2" charset="-122"/>
              </a:rPr>
              <a:t>组成</a:t>
            </a:r>
            <a:endParaRPr kumimoji="1" lang="zh-CN" altLang="en-US" sz="3200" b="1" dirty="0">
              <a:solidFill>
                <a:srgbClr val="1D1D57"/>
              </a:solidFill>
              <a:latin typeface="+mn-lt"/>
              <a:ea typeface="华文楷体" panose="02010600040101010101" pitchFamily="2" charset="-122"/>
            </a:endParaRPr>
          </a:p>
          <a:p>
            <a:pPr marL="457200" indent="-457200">
              <a:buFont typeface="Wingdings" panose="05000000000000000000" pitchFamily="2" charset="2"/>
              <a:buChar char="Ø"/>
              <a:defRPr/>
            </a:pPr>
            <a:r>
              <a:rPr kumimoji="1" lang="zh-CN" altLang="en-US" sz="3200" b="1" dirty="0">
                <a:solidFill>
                  <a:srgbClr val="1D1D57"/>
                </a:solidFill>
                <a:latin typeface="+mn-lt"/>
                <a:ea typeface="华文楷体" panose="02010600040101010101" pitchFamily="2" charset="-122"/>
              </a:rPr>
              <a:t>嵌入式</a:t>
            </a:r>
            <a:r>
              <a:rPr kumimoji="1" lang="en-US" altLang="zh-CN" sz="3200" b="1" dirty="0">
                <a:solidFill>
                  <a:srgbClr val="1D1D57"/>
                </a:solidFill>
                <a:latin typeface="+mn-lt"/>
                <a:ea typeface="华文楷体" panose="02010600040101010101" pitchFamily="2" charset="-122"/>
              </a:rPr>
              <a:t>Linux</a:t>
            </a:r>
            <a:r>
              <a:rPr kumimoji="1" lang="zh-CN" altLang="en-US" sz="3200" b="1" dirty="0">
                <a:solidFill>
                  <a:srgbClr val="1D1D57"/>
                </a:solidFill>
                <a:latin typeface="+mn-lt"/>
                <a:ea typeface="华文楷体" panose="02010600040101010101" pitchFamily="2" charset="-122"/>
              </a:rPr>
              <a:t>介绍</a:t>
            </a:r>
          </a:p>
          <a:p>
            <a:pPr marL="914400" lvl="1" indent="-457200">
              <a:buFont typeface="Arial" panose="020B0604020202020204" pitchFamily="34" charset="0"/>
              <a:buChar char="•"/>
              <a:defRPr/>
            </a:pPr>
            <a:r>
              <a:rPr kumimoji="1" lang="en-US" altLang="zh-CN" sz="3200" b="1" dirty="0">
                <a:solidFill>
                  <a:srgbClr val="1D1D57"/>
                </a:solidFill>
                <a:latin typeface="+mn-lt"/>
                <a:ea typeface="华文楷体" panose="02010600040101010101" pitchFamily="2" charset="-122"/>
              </a:rPr>
              <a:t>Linux</a:t>
            </a:r>
            <a:r>
              <a:rPr kumimoji="1" lang="zh-CN" altLang="en-US" sz="3200" b="1" dirty="0">
                <a:solidFill>
                  <a:srgbClr val="1D1D57"/>
                </a:solidFill>
                <a:latin typeface="+mn-lt"/>
                <a:ea typeface="华文楷体" panose="02010600040101010101" pitchFamily="2" charset="-122"/>
              </a:rPr>
              <a:t>系统安装</a:t>
            </a:r>
          </a:p>
          <a:p>
            <a:pPr marL="914400" lvl="1" indent="-457200">
              <a:buFont typeface="Arial" panose="020B0604020202020204" pitchFamily="34" charset="0"/>
              <a:buChar char="•"/>
              <a:defRPr/>
            </a:pPr>
            <a:r>
              <a:rPr kumimoji="1" lang="en-US" altLang="zh-CN" sz="3200" b="1" dirty="0">
                <a:solidFill>
                  <a:srgbClr val="1D1D57"/>
                </a:solidFill>
                <a:latin typeface="+mn-lt"/>
                <a:ea typeface="华文楷体" panose="02010600040101010101" pitchFamily="2" charset="-122"/>
              </a:rPr>
              <a:t>Linux</a:t>
            </a:r>
            <a:r>
              <a:rPr kumimoji="1" lang="zh-CN" altLang="en-US" sz="3200" b="1" dirty="0">
                <a:solidFill>
                  <a:srgbClr val="1D1D57"/>
                </a:solidFill>
                <a:latin typeface="+mn-lt"/>
                <a:ea typeface="华文楷体" panose="02010600040101010101" pitchFamily="2" charset="-122"/>
              </a:rPr>
              <a:t>命令</a:t>
            </a:r>
          </a:p>
          <a:p>
            <a:pPr marL="457200" indent="-457200">
              <a:buFont typeface="Wingdings" panose="05000000000000000000" pitchFamily="2" charset="2"/>
              <a:buChar char="Ø"/>
              <a:defRPr/>
            </a:pPr>
            <a:endParaRPr kumimoji="1" lang="en-US" altLang="zh-CN" sz="3200" b="1" dirty="0">
              <a:solidFill>
                <a:srgbClr val="1D1D57"/>
              </a:solidFill>
              <a:latin typeface="+mn-lt"/>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endParaRPr kumimoji="1" lang="en-US" altLang="zh-CN" sz="2800" b="1" kern="0" dirty="0">
              <a:solidFill>
                <a:srgbClr val="1D1D57"/>
              </a:solidFill>
              <a:latin typeface="Times New Roman"/>
              <a:ea typeface="华文楷体" panose="02010600040101010101" pitchFamily="2" charset="-122"/>
            </a:endParaRPr>
          </a:p>
          <a:p>
            <a:pPr marL="1257300" lvl="2" indent="-342900">
              <a:spcBef>
                <a:spcPct val="20000"/>
              </a:spcBef>
              <a:buClr>
                <a:srgbClr val="4972BB"/>
              </a:buClr>
              <a:buSzPct val="60000"/>
              <a:buFont typeface="Wingdings" panose="05000000000000000000" pitchFamily="2" charset="2"/>
              <a:buChar char="p"/>
              <a:defRPr/>
            </a:pPr>
            <a:endParaRPr kumimoji="1" lang="en-US" altLang="zh-CN" sz="2400" b="1" kern="0" dirty="0">
              <a:solidFill>
                <a:srgbClr val="1D1D57"/>
              </a:solidFill>
              <a:latin typeface="Times New Roman"/>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endParaRPr kumimoji="1" lang="zh-CN" altLang="en-US" sz="2800" b="1" kern="0" dirty="0">
              <a:solidFill>
                <a:srgbClr val="1D1D57"/>
              </a:solidFill>
              <a:latin typeface="Times New Roman"/>
              <a:ea typeface="华文楷体" panose="02010600040101010101" pitchFamily="2" charset="-122"/>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bwMode="black">
          <a:xfrm>
            <a:off x="1042988" y="188913"/>
            <a:ext cx="4249737" cy="563562"/>
          </a:xfrm>
          <a:prstGeom prst="rect">
            <a:avLst/>
          </a:prstGeom>
          <a:noFill/>
          <a:ln w="9525">
            <a:noFill/>
            <a:miter lim="800000"/>
            <a:headEnd/>
            <a:tailEnd/>
          </a:ln>
          <a:effectLst/>
        </p:spPr>
        <p:txBody>
          <a:bodyPr anchor="ctr"/>
          <a:lstStyle/>
          <a:p>
            <a:pPr eaLnBrk="1" hangingPunct="1">
              <a:defRPr/>
            </a:pPr>
            <a:r>
              <a:rPr kumimoji="1" lang="zh-CN" altLang="en-US" sz="3200" b="1" kern="0" dirty="0">
                <a:solidFill>
                  <a:schemeClr val="bg1"/>
                </a:solidFill>
                <a:effectLst>
                  <a:outerShdw blurRad="38100" dist="38100" dir="2700000" algn="tl">
                    <a:srgbClr val="C0C0C0"/>
                  </a:outerShdw>
                </a:effectLst>
                <a:latin typeface="楷体_GB2312" pitchFamily="49" charset="-122"/>
                <a:ea typeface="+mj-ea"/>
                <a:cs typeface="+mj-cs"/>
              </a:rPr>
              <a:t>嵌入式系统简介</a:t>
            </a:r>
          </a:p>
        </p:txBody>
      </p:sp>
      <p:sp>
        <p:nvSpPr>
          <p:cNvPr id="2" name="矩形 1"/>
          <p:cNvSpPr/>
          <p:nvPr/>
        </p:nvSpPr>
        <p:spPr>
          <a:xfrm>
            <a:off x="720725" y="1196975"/>
            <a:ext cx="7812088" cy="3908762"/>
          </a:xfrm>
          <a:prstGeom prst="rect">
            <a:avLst/>
          </a:prstGeom>
        </p:spPr>
        <p:txBody>
          <a:bodyPr>
            <a:spAutoFit/>
          </a:bodyPr>
          <a:lstStyle/>
          <a:p>
            <a:pPr marL="457200" indent="-457200">
              <a:buFont typeface="Wingdings" panose="05000000000000000000" pitchFamily="2" charset="2"/>
              <a:buChar char="Ø"/>
              <a:defRPr/>
            </a:pPr>
            <a:r>
              <a:rPr kumimoji="1" lang="zh-CN" altLang="en-US" sz="3200" b="1" kern="0" dirty="0">
                <a:solidFill>
                  <a:srgbClr val="1D1D57"/>
                </a:solidFill>
                <a:latin typeface="Times New Roman"/>
                <a:ea typeface="华文楷体" panose="02010600040101010101" pitchFamily="2" charset="-122"/>
              </a:rPr>
              <a:t>嵌入式技术</a:t>
            </a:r>
            <a:r>
              <a:rPr kumimoji="1" lang="zh-CN" altLang="en-US" sz="3200" b="1" dirty="0">
                <a:solidFill>
                  <a:srgbClr val="1D1D57"/>
                </a:solidFill>
                <a:latin typeface="+mn-lt"/>
                <a:ea typeface="华文楷体" panose="02010600040101010101" pitchFamily="2" charset="-122"/>
              </a:rPr>
              <a:t>概念</a:t>
            </a:r>
            <a:endParaRPr kumimoji="1" lang="en-US" altLang="zh-CN" sz="3200" b="1" dirty="0">
              <a:solidFill>
                <a:srgbClr val="1D1D57"/>
              </a:solidFill>
              <a:latin typeface="+mn-lt"/>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r>
              <a:rPr kumimoji="1" lang="zh-CN" altLang="en-US" sz="2800" b="1" kern="0" dirty="0">
                <a:solidFill>
                  <a:srgbClr val="1D1D57"/>
                </a:solidFill>
                <a:latin typeface="Times New Roman"/>
                <a:ea typeface="华文楷体" panose="02010600040101010101" pitchFamily="2" charset="-122"/>
              </a:rPr>
              <a:t>狭义概念</a:t>
            </a:r>
            <a:endParaRPr kumimoji="1" lang="en-US" altLang="zh-CN" sz="2800" b="1" kern="0" dirty="0">
              <a:solidFill>
                <a:srgbClr val="1D1D57"/>
              </a:solidFill>
              <a:latin typeface="Times New Roman"/>
              <a:ea typeface="华文楷体" panose="02010600040101010101" pitchFamily="2" charset="-122"/>
            </a:endParaRPr>
          </a:p>
          <a:p>
            <a:pPr marL="1257300" lvl="2" indent="-342900">
              <a:spcBef>
                <a:spcPct val="20000"/>
              </a:spcBef>
              <a:buClr>
                <a:srgbClr val="4972BB"/>
              </a:buClr>
              <a:buSzPct val="60000"/>
              <a:buFont typeface="Wingdings" panose="05000000000000000000" pitchFamily="2" charset="2"/>
              <a:buChar char="p"/>
              <a:defRPr/>
            </a:pPr>
            <a:r>
              <a:rPr kumimoji="1" lang="zh-CN" altLang="en-US" sz="2400" b="1" kern="0" dirty="0">
                <a:solidFill>
                  <a:srgbClr val="1D1D57"/>
                </a:solidFill>
                <a:latin typeface="Times New Roman"/>
                <a:ea typeface="华文楷体" panose="02010600040101010101" pitchFamily="2" charset="-122"/>
              </a:rPr>
              <a:t>嵌入到对象体中的专用计算机系统</a:t>
            </a:r>
            <a:endParaRPr kumimoji="1" lang="en-US" altLang="zh-CN" sz="2400" b="1" kern="0" dirty="0">
              <a:solidFill>
                <a:srgbClr val="1D1D57"/>
              </a:solidFill>
              <a:latin typeface="Times New Roman"/>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r>
              <a:rPr kumimoji="1" lang="zh-CN" altLang="en-US" sz="2800" b="1" kern="0" dirty="0">
                <a:solidFill>
                  <a:srgbClr val="1D1D57"/>
                </a:solidFill>
                <a:latin typeface="Times New Roman"/>
                <a:ea typeface="华文楷体" panose="02010600040101010101" pitchFamily="2" charset="-122"/>
              </a:rPr>
              <a:t>三要素：嵌入、专用、计算机</a:t>
            </a:r>
            <a:endParaRPr kumimoji="1" lang="en-US" altLang="zh-CN" sz="2800" b="1" kern="0" dirty="0">
              <a:solidFill>
                <a:srgbClr val="1D1D57"/>
              </a:solidFill>
              <a:latin typeface="Times New Roman"/>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r>
              <a:rPr kumimoji="1" lang="zh-CN" altLang="en-US" sz="2800" b="1" kern="0" dirty="0">
                <a:solidFill>
                  <a:srgbClr val="1D1D57"/>
                </a:solidFill>
                <a:latin typeface="Times New Roman"/>
                <a:ea typeface="华文楷体" panose="02010600040101010101" pitchFamily="2" charset="-122"/>
              </a:rPr>
              <a:t>嵌入式系统的特点</a:t>
            </a:r>
            <a:r>
              <a:rPr kumimoji="1" lang="en-US" altLang="zh-CN" sz="2800" b="1" kern="0" dirty="0">
                <a:solidFill>
                  <a:srgbClr val="1D1D57"/>
                </a:solidFill>
                <a:latin typeface="Times New Roman"/>
                <a:ea typeface="华文楷体" panose="02010600040101010101" pitchFamily="2" charset="-122"/>
              </a:rPr>
              <a:t>:</a:t>
            </a:r>
            <a:r>
              <a:rPr kumimoji="1" lang="zh-CN" altLang="en-US" sz="2800" b="1" kern="0" dirty="0">
                <a:solidFill>
                  <a:srgbClr val="1D1D57"/>
                </a:solidFill>
                <a:latin typeface="Times New Roman"/>
                <a:ea typeface="华文楷体" panose="02010600040101010101" pitchFamily="2" charset="-122"/>
              </a:rPr>
              <a:t>由三要素引出</a:t>
            </a:r>
          </a:p>
          <a:p>
            <a:pPr marL="1257300" lvl="2" indent="-342900">
              <a:spcBef>
                <a:spcPct val="20000"/>
              </a:spcBef>
              <a:buClr>
                <a:srgbClr val="4972BB"/>
              </a:buClr>
              <a:buSzPct val="60000"/>
              <a:buFont typeface="Wingdings" panose="05000000000000000000" pitchFamily="2" charset="2"/>
              <a:buChar char="p"/>
              <a:defRPr/>
            </a:pPr>
            <a:r>
              <a:rPr kumimoji="1" lang="zh-CN" altLang="en-US" sz="2400" b="1" kern="0" dirty="0">
                <a:solidFill>
                  <a:srgbClr val="1D1D57"/>
                </a:solidFill>
                <a:latin typeface="Times New Roman"/>
                <a:ea typeface="华文楷体" panose="02010600040101010101" pitchFamily="2" charset="-122"/>
              </a:rPr>
              <a:t>嵌入性：嵌入到对象体系中，有对象环境要求</a:t>
            </a:r>
          </a:p>
          <a:p>
            <a:pPr marL="1257300" lvl="2" indent="-342900">
              <a:spcBef>
                <a:spcPct val="20000"/>
              </a:spcBef>
              <a:buClr>
                <a:srgbClr val="4972BB"/>
              </a:buClr>
              <a:buSzPct val="60000"/>
              <a:buFont typeface="Wingdings" panose="05000000000000000000" pitchFamily="2" charset="2"/>
              <a:buChar char="p"/>
              <a:defRPr/>
            </a:pPr>
            <a:r>
              <a:rPr kumimoji="1" lang="zh-CN" altLang="en-US" sz="2400" b="1" kern="0" dirty="0">
                <a:solidFill>
                  <a:srgbClr val="1D1D57"/>
                </a:solidFill>
                <a:latin typeface="Times New Roman"/>
                <a:ea typeface="华文楷体" panose="02010600040101010101" pitchFamily="2" charset="-122"/>
              </a:rPr>
              <a:t>专用性：软、硬件按对象要求裁减</a:t>
            </a:r>
          </a:p>
          <a:p>
            <a:pPr marL="1257300" lvl="2" indent="-342900">
              <a:spcBef>
                <a:spcPct val="20000"/>
              </a:spcBef>
              <a:buClr>
                <a:srgbClr val="4972BB"/>
              </a:buClr>
              <a:buSzPct val="60000"/>
              <a:buFont typeface="Wingdings" panose="05000000000000000000" pitchFamily="2" charset="2"/>
              <a:buChar char="p"/>
              <a:defRPr/>
            </a:pPr>
            <a:r>
              <a:rPr kumimoji="1" lang="zh-CN" altLang="en-US" sz="2400" b="1" kern="0" dirty="0">
                <a:solidFill>
                  <a:srgbClr val="1D1D57"/>
                </a:solidFill>
                <a:latin typeface="Times New Roman"/>
                <a:ea typeface="华文楷体" panose="02010600040101010101" pitchFamily="2" charset="-122"/>
              </a:rPr>
              <a:t>计算机：实现对象的智能化功能</a:t>
            </a:r>
          </a:p>
        </p:txBody>
      </p:sp>
    </p:spTree>
    <p:extLst>
      <p:ext uri="{BB962C8B-B14F-4D97-AF65-F5344CB8AC3E}">
        <p14:creationId xmlns:p14="http://schemas.microsoft.com/office/powerpoint/2010/main" val="2129190688"/>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bwMode="black">
          <a:xfrm>
            <a:off x="1042988" y="188913"/>
            <a:ext cx="4249737" cy="563562"/>
          </a:xfrm>
          <a:prstGeom prst="rect">
            <a:avLst/>
          </a:prstGeom>
          <a:noFill/>
          <a:ln w="9525">
            <a:noFill/>
            <a:miter lim="800000"/>
            <a:headEnd/>
            <a:tailEnd/>
          </a:ln>
          <a:effectLst/>
        </p:spPr>
        <p:txBody>
          <a:bodyPr anchor="ctr"/>
          <a:lstStyle/>
          <a:p>
            <a:pPr eaLnBrk="1" hangingPunct="1">
              <a:defRPr/>
            </a:pPr>
            <a:r>
              <a:rPr kumimoji="1" lang="zh-CN" altLang="en-US" sz="3200" b="1" kern="0" dirty="0">
                <a:solidFill>
                  <a:schemeClr val="bg1"/>
                </a:solidFill>
                <a:effectLst>
                  <a:outerShdw blurRad="38100" dist="38100" dir="2700000" algn="tl">
                    <a:srgbClr val="C0C0C0"/>
                  </a:outerShdw>
                </a:effectLst>
                <a:latin typeface="楷体_GB2312" pitchFamily="49" charset="-122"/>
                <a:ea typeface="+mj-ea"/>
                <a:cs typeface="+mj-cs"/>
              </a:rPr>
              <a:t>嵌入式系统简介</a:t>
            </a:r>
          </a:p>
        </p:txBody>
      </p:sp>
      <p:sp>
        <p:nvSpPr>
          <p:cNvPr id="2" name="矩形 1"/>
          <p:cNvSpPr/>
          <p:nvPr/>
        </p:nvSpPr>
        <p:spPr>
          <a:xfrm>
            <a:off x="720725" y="1196975"/>
            <a:ext cx="7812088" cy="4241161"/>
          </a:xfrm>
          <a:prstGeom prst="rect">
            <a:avLst/>
          </a:prstGeom>
        </p:spPr>
        <p:txBody>
          <a:bodyPr>
            <a:spAutoFit/>
          </a:bodyPr>
          <a:lstStyle/>
          <a:p>
            <a:pPr marL="457200" indent="-457200">
              <a:buFont typeface="Wingdings" panose="05000000000000000000" pitchFamily="2" charset="2"/>
              <a:buChar char="Ø"/>
              <a:defRPr/>
            </a:pPr>
            <a:r>
              <a:rPr kumimoji="1" lang="zh-CN" altLang="en-US" sz="3200" b="1" kern="0" dirty="0">
                <a:solidFill>
                  <a:srgbClr val="1D1D57"/>
                </a:solidFill>
                <a:latin typeface="Times New Roman"/>
                <a:ea typeface="华文楷体" panose="02010600040101010101" pitchFamily="2" charset="-122"/>
              </a:rPr>
              <a:t>嵌入式技术</a:t>
            </a:r>
            <a:r>
              <a:rPr kumimoji="1" lang="zh-CN" altLang="en-US" sz="3200" b="1" dirty="0">
                <a:solidFill>
                  <a:srgbClr val="1D1D57"/>
                </a:solidFill>
                <a:latin typeface="+mn-lt"/>
                <a:ea typeface="华文楷体" panose="02010600040101010101" pitchFamily="2" charset="-122"/>
              </a:rPr>
              <a:t>概念</a:t>
            </a:r>
            <a:endParaRPr kumimoji="1" lang="en-US" altLang="zh-CN" sz="3200" b="1" dirty="0">
              <a:solidFill>
                <a:srgbClr val="1D1D57"/>
              </a:solidFill>
              <a:latin typeface="+mn-lt"/>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r>
              <a:rPr kumimoji="1" lang="zh-CN" altLang="en-US" sz="2800" b="1" kern="0" dirty="0">
                <a:solidFill>
                  <a:srgbClr val="1D1D57"/>
                </a:solidFill>
                <a:latin typeface="Times New Roman"/>
                <a:ea typeface="华文楷体" panose="02010600040101010101" pitchFamily="2" charset="-122"/>
              </a:rPr>
              <a:t>广义概念</a:t>
            </a:r>
            <a:endParaRPr kumimoji="1" lang="en-US" altLang="zh-CN" sz="2800" b="1" kern="0" dirty="0">
              <a:solidFill>
                <a:srgbClr val="1D1D57"/>
              </a:solidFill>
              <a:latin typeface="Times New Roman"/>
              <a:ea typeface="华文楷体" panose="02010600040101010101" pitchFamily="2" charset="-122"/>
            </a:endParaRPr>
          </a:p>
          <a:p>
            <a:pPr marL="1257300" lvl="2" indent="-342900">
              <a:spcBef>
                <a:spcPct val="20000"/>
              </a:spcBef>
              <a:buClr>
                <a:srgbClr val="4972BB"/>
              </a:buClr>
              <a:buSzPct val="60000"/>
              <a:buFont typeface="Wingdings" panose="05000000000000000000" pitchFamily="2" charset="2"/>
              <a:buChar char="p"/>
              <a:defRPr/>
            </a:pPr>
            <a:r>
              <a:rPr kumimoji="1" lang="zh-CN" altLang="en-US" sz="2400" b="1" kern="0" dirty="0">
                <a:solidFill>
                  <a:srgbClr val="1D1D57"/>
                </a:solidFill>
                <a:latin typeface="Times New Roman"/>
                <a:ea typeface="华文楷体" panose="02010600040101010101" pitchFamily="2" charset="-122"/>
              </a:rPr>
              <a:t>一个嵌入式系统就是一个具有特定功能或用途的计算机软硬件集合体</a:t>
            </a:r>
            <a:endParaRPr kumimoji="1" lang="zh-CN" altLang="en-US" sz="2800" b="1" kern="0" dirty="0">
              <a:solidFill>
                <a:srgbClr val="1D1D57"/>
              </a:solidFill>
              <a:latin typeface="Times New Roman"/>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r>
              <a:rPr kumimoji="1" lang="zh-CN" altLang="en-US" sz="2800" b="1" kern="0" dirty="0">
                <a:solidFill>
                  <a:srgbClr val="1D1D57"/>
                </a:solidFill>
                <a:latin typeface="Times New Roman"/>
                <a:ea typeface="华文楷体" panose="02010600040101010101" pitchFamily="2" charset="-122"/>
              </a:rPr>
              <a:t>定义：以应用为中心、以计算机技术为基础、软件硬件可裁剪、适应应用系统对功能、可靠性、成本、体积、功耗严格要求的专用计算机系统 。</a:t>
            </a:r>
          </a:p>
          <a:p>
            <a:pPr marL="800100" lvl="1" indent="-342900">
              <a:spcBef>
                <a:spcPct val="20000"/>
              </a:spcBef>
              <a:buClr>
                <a:srgbClr val="4972BB"/>
              </a:buClr>
              <a:buSzPct val="60000"/>
              <a:buFont typeface="Wingdings" panose="05000000000000000000" pitchFamily="2" charset="2"/>
              <a:buChar char="l"/>
              <a:defRPr/>
            </a:pPr>
            <a:r>
              <a:rPr kumimoji="1" lang="zh-CN" altLang="en-US" sz="2800" b="1" kern="0" dirty="0">
                <a:solidFill>
                  <a:srgbClr val="1D1D57"/>
                </a:solidFill>
                <a:latin typeface="Times New Roman"/>
                <a:ea typeface="华文楷体" panose="02010600040101010101" pitchFamily="2" charset="-122"/>
              </a:rPr>
              <a:t>系统发展的最高形式：片上系统（</a:t>
            </a:r>
            <a:r>
              <a:rPr kumimoji="1" lang="en-US" altLang="zh-CN" sz="2800" b="1" kern="0" dirty="0">
                <a:solidFill>
                  <a:srgbClr val="1D1D57"/>
                </a:solidFill>
                <a:latin typeface="Times New Roman"/>
                <a:ea typeface="华文楷体" panose="02010600040101010101" pitchFamily="2" charset="-122"/>
              </a:rPr>
              <a:t>SOC</a:t>
            </a:r>
            <a:r>
              <a:rPr kumimoji="1" lang="zh-CN" altLang="en-US" sz="2800" b="1" kern="0" dirty="0">
                <a:solidFill>
                  <a:srgbClr val="1D1D57"/>
                </a:solidFill>
                <a:latin typeface="Times New Roman"/>
                <a:ea typeface="华文楷体" panose="02010600040101010101" pitchFamily="2" charset="-122"/>
              </a:rPr>
              <a:t>）</a:t>
            </a:r>
            <a:endParaRPr kumimoji="1" lang="zh-CN" altLang="en-US" sz="2400" b="1" kern="0" dirty="0">
              <a:solidFill>
                <a:srgbClr val="1D1D57"/>
              </a:solidFill>
              <a:latin typeface="Times New Roman"/>
              <a:ea typeface="华文楷体" panose="02010600040101010101" pitchFamily="2" charset="-122"/>
            </a:endParaRPr>
          </a:p>
        </p:txBody>
      </p:sp>
    </p:spTree>
    <p:extLst>
      <p:ext uri="{BB962C8B-B14F-4D97-AF65-F5344CB8AC3E}">
        <p14:creationId xmlns:p14="http://schemas.microsoft.com/office/powerpoint/2010/main" val="254739571"/>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bwMode="black">
          <a:xfrm>
            <a:off x="1042988" y="188913"/>
            <a:ext cx="4249737" cy="563562"/>
          </a:xfrm>
          <a:prstGeom prst="rect">
            <a:avLst/>
          </a:prstGeom>
          <a:noFill/>
          <a:ln w="9525">
            <a:noFill/>
            <a:miter lim="800000"/>
            <a:headEnd/>
            <a:tailEnd/>
          </a:ln>
          <a:effectLst/>
        </p:spPr>
        <p:txBody>
          <a:bodyPr anchor="ctr"/>
          <a:lstStyle/>
          <a:p>
            <a:pPr eaLnBrk="1" hangingPunct="1">
              <a:defRPr/>
            </a:pPr>
            <a:r>
              <a:rPr kumimoji="1" lang="zh-CN" altLang="en-US" sz="3200" b="1" kern="0" dirty="0">
                <a:solidFill>
                  <a:schemeClr val="bg1"/>
                </a:solidFill>
                <a:effectLst>
                  <a:outerShdw blurRad="38100" dist="38100" dir="2700000" algn="tl">
                    <a:srgbClr val="C0C0C0"/>
                  </a:outerShdw>
                </a:effectLst>
                <a:latin typeface="楷体_GB2312" pitchFamily="49" charset="-122"/>
                <a:ea typeface="+mj-ea"/>
                <a:cs typeface="+mj-cs"/>
              </a:rPr>
              <a:t>嵌入式系统组成</a:t>
            </a:r>
          </a:p>
        </p:txBody>
      </p:sp>
      <p:grpSp>
        <p:nvGrpSpPr>
          <p:cNvPr id="4" name="组合 3"/>
          <p:cNvGrpSpPr/>
          <p:nvPr/>
        </p:nvGrpSpPr>
        <p:grpSpPr>
          <a:xfrm>
            <a:off x="5220073" y="3453003"/>
            <a:ext cx="1584175" cy="504825"/>
            <a:chOff x="4896037" y="2584555"/>
            <a:chExt cx="2232247" cy="504825"/>
          </a:xfrm>
          <a:solidFill>
            <a:srgbClr val="FFE38B"/>
          </a:solidFill>
        </p:grpSpPr>
        <p:sp>
          <p:nvSpPr>
            <p:cNvPr id="5" name="矩形 2"/>
            <p:cNvSpPr>
              <a:spLocks noChangeArrowheads="1"/>
            </p:cNvSpPr>
            <p:nvPr/>
          </p:nvSpPr>
          <p:spPr bwMode="auto">
            <a:xfrm>
              <a:off x="4896037" y="2584555"/>
              <a:ext cx="2232247" cy="504825"/>
            </a:xfrm>
            <a:prstGeom prst="rect">
              <a:avLst/>
            </a:prstGeom>
            <a:grpFill/>
            <a:ln w="9525" algn="ctr">
              <a:solidFill>
                <a:schemeClr val="tx1"/>
              </a:solidFill>
              <a:round/>
              <a:headEnd/>
              <a:tailEnd/>
            </a:ln>
          </p:spPr>
          <p:txBody>
            <a:bodyPr>
              <a:spAutoFit/>
            </a:bodyPr>
            <a:lstStyle>
              <a:lvl1pPr>
                <a:spcBef>
                  <a:spcPct val="20000"/>
                </a:spcBef>
                <a:buClr>
                  <a:schemeClr val="accent1"/>
                </a:buClr>
                <a:buSzPct val="60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Char char="•"/>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endParaRPr lang="zh-CN" altLang="en-US" sz="1800" b="0">
                <a:latin typeface="Arial" panose="020B0604020202020204" pitchFamily="34" charset="0"/>
                <a:ea typeface="楷体_GB2312" pitchFamily="49" charset="-122"/>
              </a:endParaRPr>
            </a:p>
          </p:txBody>
        </p:sp>
        <p:sp>
          <p:nvSpPr>
            <p:cNvPr id="6" name="文本框 3"/>
            <p:cNvSpPr txBox="1">
              <a:spLocks noChangeArrowheads="1"/>
            </p:cNvSpPr>
            <p:nvPr/>
          </p:nvSpPr>
          <p:spPr bwMode="auto">
            <a:xfrm>
              <a:off x="5200434" y="2632560"/>
              <a:ext cx="1728192" cy="400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0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Char char="•"/>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r>
                <a:rPr kumimoji="1" lang="zh-CN" altLang="en-US" sz="2000" dirty="0">
                  <a:solidFill>
                    <a:srgbClr val="1D1D57"/>
                  </a:solidFill>
                  <a:latin typeface="Arial" panose="020B0604020202020204" pitchFamily="34" charset="0"/>
                  <a:ea typeface="华文楷体" panose="02010600040101010101" pitchFamily="2" charset="-122"/>
                </a:rPr>
                <a:t>硬件系统</a:t>
              </a:r>
              <a:endParaRPr lang="zh-CN" altLang="en-US" sz="2000" b="0" dirty="0">
                <a:latin typeface="Arial" panose="020B0604020202020204" pitchFamily="34" charset="0"/>
                <a:ea typeface="楷体_GB2312" pitchFamily="49" charset="-122"/>
              </a:endParaRPr>
            </a:p>
          </p:txBody>
        </p:sp>
      </p:grpSp>
      <p:grpSp>
        <p:nvGrpSpPr>
          <p:cNvPr id="10" name="组合 9"/>
          <p:cNvGrpSpPr/>
          <p:nvPr/>
        </p:nvGrpSpPr>
        <p:grpSpPr>
          <a:xfrm>
            <a:off x="1619523" y="3429000"/>
            <a:ext cx="1584175" cy="504825"/>
            <a:chOff x="4896037" y="2584555"/>
            <a:chExt cx="2232247" cy="504825"/>
          </a:xfrm>
          <a:solidFill>
            <a:srgbClr val="FFE38B"/>
          </a:solidFill>
        </p:grpSpPr>
        <p:sp>
          <p:nvSpPr>
            <p:cNvPr id="11" name="矩形 2"/>
            <p:cNvSpPr>
              <a:spLocks noChangeArrowheads="1"/>
            </p:cNvSpPr>
            <p:nvPr/>
          </p:nvSpPr>
          <p:spPr bwMode="auto">
            <a:xfrm>
              <a:off x="4896037" y="2584555"/>
              <a:ext cx="2232247" cy="504825"/>
            </a:xfrm>
            <a:prstGeom prst="rect">
              <a:avLst/>
            </a:prstGeom>
            <a:grpFill/>
            <a:ln w="9525" algn="ctr">
              <a:solidFill>
                <a:schemeClr val="tx1"/>
              </a:solidFill>
              <a:round/>
              <a:headEnd/>
              <a:tailEnd/>
            </a:ln>
          </p:spPr>
          <p:txBody>
            <a:bodyPr>
              <a:spAutoFit/>
            </a:bodyPr>
            <a:lstStyle>
              <a:lvl1pPr>
                <a:spcBef>
                  <a:spcPct val="20000"/>
                </a:spcBef>
                <a:buClr>
                  <a:schemeClr val="accent1"/>
                </a:buClr>
                <a:buSzPct val="60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Char char="•"/>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endParaRPr lang="zh-CN" altLang="en-US" sz="1800" b="0">
                <a:latin typeface="Arial" panose="020B0604020202020204" pitchFamily="34" charset="0"/>
                <a:ea typeface="楷体_GB2312" pitchFamily="49" charset="-122"/>
              </a:endParaRPr>
            </a:p>
          </p:txBody>
        </p:sp>
        <p:sp>
          <p:nvSpPr>
            <p:cNvPr id="12" name="文本框 3"/>
            <p:cNvSpPr txBox="1">
              <a:spLocks noChangeArrowheads="1"/>
            </p:cNvSpPr>
            <p:nvPr/>
          </p:nvSpPr>
          <p:spPr bwMode="auto">
            <a:xfrm>
              <a:off x="5200434" y="2632560"/>
              <a:ext cx="1728192" cy="400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0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Char char="•"/>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r>
                <a:rPr kumimoji="1" lang="zh-CN" altLang="en-US" sz="2000" dirty="0">
                  <a:solidFill>
                    <a:srgbClr val="1D1D57"/>
                  </a:solidFill>
                  <a:latin typeface="Arial" panose="020B0604020202020204" pitchFamily="34" charset="0"/>
                  <a:ea typeface="华文楷体" panose="02010600040101010101" pitchFamily="2" charset="-122"/>
                </a:rPr>
                <a:t>软件系统</a:t>
              </a:r>
              <a:endParaRPr lang="zh-CN" altLang="en-US" sz="2000" b="0" dirty="0">
                <a:latin typeface="Arial" panose="020B0604020202020204" pitchFamily="34" charset="0"/>
                <a:ea typeface="楷体_GB2312" pitchFamily="49" charset="-122"/>
              </a:endParaRPr>
            </a:p>
          </p:txBody>
        </p:sp>
      </p:grpSp>
      <p:grpSp>
        <p:nvGrpSpPr>
          <p:cNvPr id="16" name="组合 8"/>
          <p:cNvGrpSpPr>
            <a:grpSpLocks/>
          </p:cNvGrpSpPr>
          <p:nvPr/>
        </p:nvGrpSpPr>
        <p:grpSpPr bwMode="auto">
          <a:xfrm>
            <a:off x="2339752" y="1988840"/>
            <a:ext cx="3132137" cy="523875"/>
            <a:chOff x="935597" y="3042781"/>
            <a:chExt cx="3132347" cy="523220"/>
          </a:xfrm>
        </p:grpSpPr>
        <p:sp>
          <p:nvSpPr>
            <p:cNvPr id="17" name="矩形 2"/>
            <p:cNvSpPr>
              <a:spLocks noChangeArrowheads="1"/>
            </p:cNvSpPr>
            <p:nvPr/>
          </p:nvSpPr>
          <p:spPr bwMode="auto">
            <a:xfrm>
              <a:off x="935597" y="3042781"/>
              <a:ext cx="3132347" cy="523220"/>
            </a:xfrm>
            <a:prstGeom prst="rect">
              <a:avLst/>
            </a:prstGeom>
            <a:solidFill>
              <a:srgbClr val="00B0F0">
                <a:alpha val="91763"/>
              </a:srgbClr>
            </a:solidFill>
            <a:ln w="9525" algn="ctr">
              <a:solidFill>
                <a:schemeClr val="tx1"/>
              </a:solidFill>
              <a:round/>
              <a:headEnd/>
              <a:tailEnd/>
            </a:ln>
          </p:spPr>
          <p:txBody>
            <a:bodyPr>
              <a:spAutoFit/>
            </a:bodyPr>
            <a:lstStyle>
              <a:lvl1pPr>
                <a:spcBef>
                  <a:spcPct val="20000"/>
                </a:spcBef>
                <a:buClr>
                  <a:schemeClr val="accent1"/>
                </a:buClr>
                <a:buSzPct val="60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Char char="•"/>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b="0">
                <a:latin typeface="Arial" panose="020B0604020202020204" pitchFamily="34" charset="0"/>
                <a:ea typeface="楷体_GB2312" pitchFamily="49" charset="-122"/>
              </a:endParaRPr>
            </a:p>
          </p:txBody>
        </p:sp>
        <p:sp>
          <p:nvSpPr>
            <p:cNvPr id="18" name="文本框 3"/>
            <p:cNvSpPr txBox="1">
              <a:spLocks noChangeArrowheads="1"/>
            </p:cNvSpPr>
            <p:nvPr/>
          </p:nvSpPr>
          <p:spPr bwMode="auto">
            <a:xfrm>
              <a:off x="1289248" y="3042781"/>
              <a:ext cx="24250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0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Char char="•"/>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1" lang="zh-CN" altLang="en-US" dirty="0">
                  <a:solidFill>
                    <a:srgbClr val="1D1D57"/>
                  </a:solidFill>
                  <a:latin typeface="Arial" panose="020B0604020202020204" pitchFamily="34" charset="0"/>
                  <a:ea typeface="华文楷体" panose="02010600040101010101" pitchFamily="2" charset="-122"/>
                </a:rPr>
                <a:t>嵌入式系统</a:t>
              </a:r>
              <a:endParaRPr lang="zh-CN" altLang="en-US" b="0" dirty="0">
                <a:latin typeface="Arial" panose="020B0604020202020204" pitchFamily="34" charset="0"/>
                <a:ea typeface="楷体_GB2312" pitchFamily="49" charset="-122"/>
              </a:endParaRPr>
            </a:p>
          </p:txBody>
        </p:sp>
      </p:grpSp>
      <p:sp>
        <p:nvSpPr>
          <p:cNvPr id="19" name="矩形 18"/>
          <p:cNvSpPr/>
          <p:nvPr/>
        </p:nvSpPr>
        <p:spPr>
          <a:xfrm>
            <a:off x="683419" y="4869408"/>
            <a:ext cx="1584325" cy="431800"/>
          </a:xfrm>
          <a:prstGeom prst="rect">
            <a:avLst/>
          </a:prstGeom>
          <a:solidFill>
            <a:schemeClr val="accent4">
              <a:lumMod val="20000"/>
              <a:lumOff val="80000"/>
            </a:schemeClr>
          </a:solidFill>
          <a:ln w="12700" cap="flat" cmpd="sng" algn="ctr">
            <a:solidFill>
              <a:schemeClr val="tx1"/>
            </a:solidFill>
            <a:prstDash val="solid"/>
            <a:miter lim="800000"/>
          </a:ln>
          <a:effectLst>
            <a:outerShdw blurRad="44450" dist="27940" dir="5400000" algn="ctr">
              <a:srgbClr val="000000">
                <a:alpha val="32000"/>
              </a:srgbClr>
            </a:outerShdw>
          </a:effectLst>
        </p:spPr>
        <p:txBody>
          <a:bodyPr anchor="ctr"/>
          <a:lstStyle/>
          <a:p>
            <a:pPr algn="ctr" eaLnBrk="1" fontAlgn="auto" hangingPunct="1">
              <a:spcBef>
                <a:spcPts val="0"/>
              </a:spcBef>
              <a:spcAft>
                <a:spcPts val="0"/>
              </a:spcAft>
              <a:defRPr/>
            </a:pPr>
            <a:r>
              <a:rPr lang="zh-CN" altLang="en-US" b="1" kern="0" dirty="0">
                <a:latin typeface="Calibri" panose="020F0502020204030204"/>
                <a:ea typeface="宋体" panose="02010600030101010101" pitchFamily="2" charset="-122"/>
              </a:rPr>
              <a:t>应用软件</a:t>
            </a:r>
          </a:p>
        </p:txBody>
      </p:sp>
      <p:sp>
        <p:nvSpPr>
          <p:cNvPr id="20" name="矩形 19"/>
          <p:cNvSpPr/>
          <p:nvPr/>
        </p:nvSpPr>
        <p:spPr>
          <a:xfrm>
            <a:off x="2555627" y="4869408"/>
            <a:ext cx="1584325" cy="431800"/>
          </a:xfrm>
          <a:prstGeom prst="rect">
            <a:avLst/>
          </a:prstGeom>
          <a:solidFill>
            <a:schemeClr val="accent4">
              <a:lumMod val="20000"/>
              <a:lumOff val="80000"/>
            </a:schemeClr>
          </a:solidFill>
          <a:ln w="12700" cap="flat" cmpd="sng" algn="ctr">
            <a:solidFill>
              <a:schemeClr val="tx1"/>
            </a:solidFill>
            <a:prstDash val="solid"/>
            <a:miter lim="800000"/>
          </a:ln>
          <a:effectLst>
            <a:outerShdw blurRad="44450" dist="27940" dir="5400000" algn="ctr">
              <a:srgbClr val="000000">
                <a:alpha val="32000"/>
              </a:srgbClr>
            </a:outerShdw>
          </a:effectLst>
        </p:spPr>
        <p:txBody>
          <a:bodyPr anchor="ctr"/>
          <a:lstStyle/>
          <a:p>
            <a:pPr algn="ctr" eaLnBrk="1" fontAlgn="auto" hangingPunct="1">
              <a:spcBef>
                <a:spcPts val="0"/>
              </a:spcBef>
              <a:spcAft>
                <a:spcPts val="0"/>
              </a:spcAft>
              <a:defRPr/>
            </a:pPr>
            <a:r>
              <a:rPr lang="zh-CN" altLang="en-US" b="1" kern="0" dirty="0">
                <a:latin typeface="Calibri" panose="020F0502020204030204"/>
                <a:ea typeface="宋体" panose="02010600030101010101" pitchFamily="2" charset="-122"/>
              </a:rPr>
              <a:t>操作系统</a:t>
            </a:r>
          </a:p>
        </p:txBody>
      </p:sp>
      <p:sp>
        <p:nvSpPr>
          <p:cNvPr id="21" name="矩形 20"/>
          <p:cNvSpPr/>
          <p:nvPr/>
        </p:nvSpPr>
        <p:spPr>
          <a:xfrm>
            <a:off x="4283968" y="4869408"/>
            <a:ext cx="1584325" cy="431800"/>
          </a:xfrm>
          <a:prstGeom prst="rect">
            <a:avLst/>
          </a:prstGeom>
          <a:solidFill>
            <a:schemeClr val="accent4">
              <a:lumMod val="20000"/>
              <a:lumOff val="80000"/>
            </a:schemeClr>
          </a:solidFill>
          <a:ln w="12700" cap="flat" cmpd="sng" algn="ctr">
            <a:solidFill>
              <a:schemeClr val="tx1"/>
            </a:solidFill>
            <a:prstDash val="solid"/>
            <a:miter lim="800000"/>
          </a:ln>
          <a:effectLst>
            <a:outerShdw blurRad="44450" dist="27940" dir="5400000" algn="ctr">
              <a:srgbClr val="000000">
                <a:alpha val="32000"/>
              </a:srgbClr>
            </a:outerShdw>
          </a:effectLst>
        </p:spPr>
        <p:txBody>
          <a:bodyPr anchor="ctr"/>
          <a:lstStyle/>
          <a:p>
            <a:pPr algn="ctr" eaLnBrk="1" fontAlgn="auto" hangingPunct="1">
              <a:spcBef>
                <a:spcPts val="0"/>
              </a:spcBef>
              <a:spcAft>
                <a:spcPts val="0"/>
              </a:spcAft>
              <a:defRPr/>
            </a:pPr>
            <a:r>
              <a:rPr lang="en-US" altLang="zh-CN" b="1" kern="0" dirty="0">
                <a:latin typeface="Calibri" panose="020F0502020204030204"/>
                <a:ea typeface="宋体" panose="02010600030101010101" pitchFamily="2" charset="-122"/>
              </a:rPr>
              <a:t>MCU</a:t>
            </a:r>
            <a:endParaRPr lang="zh-CN" altLang="en-US" b="1" kern="0" dirty="0">
              <a:latin typeface="Calibri" panose="020F0502020204030204"/>
              <a:ea typeface="宋体" panose="02010600030101010101" pitchFamily="2" charset="-122"/>
            </a:endParaRPr>
          </a:p>
        </p:txBody>
      </p:sp>
      <p:sp>
        <p:nvSpPr>
          <p:cNvPr id="22" name="矩形 21"/>
          <p:cNvSpPr/>
          <p:nvPr/>
        </p:nvSpPr>
        <p:spPr>
          <a:xfrm>
            <a:off x="6156176" y="4869408"/>
            <a:ext cx="1584325" cy="431800"/>
          </a:xfrm>
          <a:prstGeom prst="rect">
            <a:avLst/>
          </a:prstGeom>
          <a:solidFill>
            <a:schemeClr val="accent4">
              <a:lumMod val="20000"/>
              <a:lumOff val="80000"/>
            </a:schemeClr>
          </a:solidFill>
          <a:ln w="12700" cap="flat" cmpd="sng" algn="ctr">
            <a:solidFill>
              <a:schemeClr val="tx1"/>
            </a:solidFill>
            <a:prstDash val="solid"/>
            <a:miter lim="800000"/>
          </a:ln>
          <a:effectLst>
            <a:outerShdw blurRad="44450" dist="27940" dir="5400000" algn="ctr">
              <a:srgbClr val="000000">
                <a:alpha val="32000"/>
              </a:srgbClr>
            </a:outerShdw>
          </a:effectLst>
        </p:spPr>
        <p:txBody>
          <a:bodyPr anchor="ctr"/>
          <a:lstStyle/>
          <a:p>
            <a:pPr algn="ctr" eaLnBrk="1" fontAlgn="auto" hangingPunct="1">
              <a:spcBef>
                <a:spcPts val="0"/>
              </a:spcBef>
              <a:spcAft>
                <a:spcPts val="0"/>
              </a:spcAft>
              <a:defRPr/>
            </a:pPr>
            <a:r>
              <a:rPr lang="zh-CN" altLang="en-US" b="1" kern="0" dirty="0">
                <a:latin typeface="Calibri" panose="020F0502020204030204"/>
                <a:ea typeface="宋体" panose="02010600030101010101" pitchFamily="2" charset="-122"/>
              </a:rPr>
              <a:t>周边硬件</a:t>
            </a:r>
          </a:p>
        </p:txBody>
      </p:sp>
      <p:cxnSp>
        <p:nvCxnSpPr>
          <p:cNvPr id="3" name="Straight Connector 2">
            <a:extLst>
              <a:ext uri="{FF2B5EF4-FFF2-40B4-BE49-F238E27FC236}">
                <a16:creationId xmlns:a16="http://schemas.microsoft.com/office/drawing/2014/main" id="{296242E8-1903-4C7D-98EE-0A9A7AC432B4}"/>
              </a:ext>
            </a:extLst>
          </p:cNvPr>
          <p:cNvCxnSpPr>
            <a:stCxn id="18" idx="2"/>
            <a:endCxn id="11" idx="0"/>
          </p:cNvCxnSpPr>
          <p:nvPr/>
        </p:nvCxnSpPr>
        <p:spPr bwMode="auto">
          <a:xfrm flipH="1">
            <a:off x="2411611" y="2512715"/>
            <a:ext cx="1494209" cy="916285"/>
          </a:xfrm>
          <a:prstGeom prst="line">
            <a:avLst/>
          </a:prstGeom>
          <a:solidFill>
            <a:schemeClr val="accent1">
              <a:alpha val="92000"/>
            </a:schemeClr>
          </a:solidFill>
          <a:ln w="9525" cap="flat" cmpd="sng" algn="ctr">
            <a:solidFill>
              <a:schemeClr val="tx1"/>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E7965F5B-CFB6-41BD-AF30-FF3ABED8D99A}"/>
              </a:ext>
            </a:extLst>
          </p:cNvPr>
          <p:cNvCxnSpPr>
            <a:stCxn id="17" idx="2"/>
            <a:endCxn id="6" idx="0"/>
          </p:cNvCxnSpPr>
          <p:nvPr/>
        </p:nvCxnSpPr>
        <p:spPr bwMode="auto">
          <a:xfrm>
            <a:off x="3905821" y="2512715"/>
            <a:ext cx="2143506" cy="988293"/>
          </a:xfrm>
          <a:prstGeom prst="line">
            <a:avLst/>
          </a:prstGeom>
          <a:solidFill>
            <a:schemeClr val="accent1">
              <a:alpha val="92000"/>
            </a:schemeClr>
          </a:solidFill>
          <a:ln w="9525" cap="flat" cmpd="sng" algn="ctr">
            <a:solidFill>
              <a:schemeClr val="tx1"/>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58AAE587-F8A8-4FAA-935C-2C5CC802FFB1}"/>
              </a:ext>
            </a:extLst>
          </p:cNvPr>
          <p:cNvCxnSpPr>
            <a:cxnSpLocks/>
            <a:stCxn id="11" idx="2"/>
            <a:endCxn id="19" idx="0"/>
          </p:cNvCxnSpPr>
          <p:nvPr/>
        </p:nvCxnSpPr>
        <p:spPr bwMode="auto">
          <a:xfrm flipH="1">
            <a:off x="1475582" y="3933825"/>
            <a:ext cx="936029" cy="935583"/>
          </a:xfrm>
          <a:prstGeom prst="line">
            <a:avLst/>
          </a:prstGeom>
          <a:solidFill>
            <a:schemeClr val="accent1">
              <a:alpha val="92000"/>
            </a:schemeClr>
          </a:solidFill>
          <a:ln w="9525"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983B4E1B-9293-4E15-A2EF-E0A81BC37765}"/>
              </a:ext>
            </a:extLst>
          </p:cNvPr>
          <p:cNvCxnSpPr>
            <a:stCxn id="11" idx="2"/>
            <a:endCxn id="20" idx="0"/>
          </p:cNvCxnSpPr>
          <p:nvPr/>
        </p:nvCxnSpPr>
        <p:spPr bwMode="auto">
          <a:xfrm>
            <a:off x="2411611" y="3933825"/>
            <a:ext cx="936179" cy="935583"/>
          </a:xfrm>
          <a:prstGeom prst="line">
            <a:avLst/>
          </a:prstGeom>
          <a:solidFill>
            <a:schemeClr val="accent1">
              <a:alpha val="92000"/>
            </a:schemeClr>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7FEDF882-32EE-4F79-BC5C-463B6B4066AE}"/>
              </a:ext>
            </a:extLst>
          </p:cNvPr>
          <p:cNvCxnSpPr>
            <a:stCxn id="6" idx="2"/>
            <a:endCxn id="21" idx="0"/>
          </p:cNvCxnSpPr>
          <p:nvPr/>
        </p:nvCxnSpPr>
        <p:spPr bwMode="auto">
          <a:xfrm flipH="1">
            <a:off x="5076131" y="3901118"/>
            <a:ext cx="973196" cy="968290"/>
          </a:xfrm>
          <a:prstGeom prst="line">
            <a:avLst/>
          </a:prstGeom>
          <a:solidFill>
            <a:schemeClr val="accent1">
              <a:alpha val="92000"/>
            </a:schemeClr>
          </a:solidFill>
          <a:ln w="9525" cap="flat" cmpd="sng" algn="ctr">
            <a:solidFill>
              <a:schemeClr val="tx1"/>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80187CF0-6E12-4046-A7A5-4A1E9B1F10D0}"/>
              </a:ext>
            </a:extLst>
          </p:cNvPr>
          <p:cNvCxnSpPr>
            <a:stCxn id="6" idx="2"/>
            <a:endCxn id="22" idx="0"/>
          </p:cNvCxnSpPr>
          <p:nvPr/>
        </p:nvCxnSpPr>
        <p:spPr bwMode="auto">
          <a:xfrm>
            <a:off x="6049327" y="3901118"/>
            <a:ext cx="899012" cy="968290"/>
          </a:xfrm>
          <a:prstGeom prst="line">
            <a:avLst/>
          </a:prstGeom>
          <a:solidFill>
            <a:schemeClr val="accent1">
              <a:alpha val="92000"/>
            </a:schemeClr>
          </a:solidFill>
          <a:ln w="9525" cap="flat" cmpd="sng" algn="ctr">
            <a:solidFill>
              <a:schemeClr val="tx1"/>
            </a:solidFill>
            <a:prstDash val="solid"/>
            <a:round/>
            <a:headEnd type="none" w="med" len="med"/>
            <a:tailEnd type="none" w="med" len="med"/>
          </a:ln>
          <a:effectLst/>
        </p:spPr>
      </p:cxnSp>
      <p:pic>
        <p:nvPicPr>
          <p:cNvPr id="1026" name="Picture 2">
            <a:extLst>
              <a:ext uri="{FF2B5EF4-FFF2-40B4-BE49-F238E27FC236}">
                <a16:creationId xmlns:a16="http://schemas.microsoft.com/office/drawing/2014/main" id="{5FDC1202-1A55-4E51-A253-A520B32BD3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646" y="654629"/>
            <a:ext cx="3491955" cy="196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43743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bwMode="black">
          <a:xfrm>
            <a:off x="1042988" y="188913"/>
            <a:ext cx="4249737" cy="563562"/>
          </a:xfrm>
          <a:prstGeom prst="rect">
            <a:avLst/>
          </a:prstGeom>
          <a:noFill/>
          <a:ln w="9525">
            <a:noFill/>
            <a:miter lim="800000"/>
            <a:headEnd/>
            <a:tailEnd/>
          </a:ln>
          <a:effectLst/>
        </p:spPr>
        <p:txBody>
          <a:bodyPr anchor="ctr"/>
          <a:lstStyle/>
          <a:p>
            <a:pPr eaLnBrk="1" hangingPunct="1">
              <a:defRPr/>
            </a:pPr>
            <a:r>
              <a:rPr kumimoji="1" lang="zh-CN" altLang="en-US" sz="3200" b="1" kern="0" dirty="0">
                <a:solidFill>
                  <a:schemeClr val="bg1"/>
                </a:solidFill>
                <a:effectLst>
                  <a:outerShdw blurRad="38100" dist="38100" dir="2700000" algn="tl">
                    <a:srgbClr val="C0C0C0"/>
                  </a:outerShdw>
                </a:effectLst>
                <a:latin typeface="楷体_GB2312" pitchFamily="49" charset="-122"/>
                <a:ea typeface="+mj-ea"/>
                <a:cs typeface="+mj-cs"/>
              </a:rPr>
              <a:t>嵌入式系统组成</a:t>
            </a:r>
          </a:p>
        </p:txBody>
      </p:sp>
      <p:sp>
        <p:nvSpPr>
          <p:cNvPr id="2" name="矩形 1"/>
          <p:cNvSpPr/>
          <p:nvPr/>
        </p:nvSpPr>
        <p:spPr>
          <a:xfrm>
            <a:off x="720725" y="1196975"/>
            <a:ext cx="7812088" cy="584775"/>
          </a:xfrm>
          <a:prstGeom prst="rect">
            <a:avLst/>
          </a:prstGeom>
        </p:spPr>
        <p:txBody>
          <a:bodyPr>
            <a:spAutoFit/>
          </a:bodyPr>
          <a:lstStyle/>
          <a:p>
            <a:pPr marL="457200" indent="-457200">
              <a:buFont typeface="Wingdings" panose="05000000000000000000" pitchFamily="2" charset="2"/>
              <a:buChar char="Ø"/>
              <a:defRPr/>
            </a:pPr>
            <a:r>
              <a:rPr kumimoji="1" lang="zh-CN" altLang="en-US" sz="3200" b="1" kern="0" dirty="0">
                <a:solidFill>
                  <a:srgbClr val="1D1D57"/>
                </a:solidFill>
                <a:latin typeface="Times New Roman"/>
                <a:ea typeface="华文楷体" panose="02010600040101010101" pitchFamily="2" charset="-122"/>
              </a:rPr>
              <a:t>嵌入式系统分层</a:t>
            </a:r>
            <a:endParaRPr kumimoji="1" lang="en-US" altLang="zh-CN" sz="2400" b="1" kern="0" dirty="0">
              <a:solidFill>
                <a:srgbClr val="1D1D57"/>
              </a:solidFill>
              <a:latin typeface="Times New Roman"/>
              <a:ea typeface="华文楷体" panose="02010600040101010101" pitchFamily="2" charset="-122"/>
            </a:endParaRPr>
          </a:p>
        </p:txBody>
      </p:sp>
      <p:grpSp>
        <p:nvGrpSpPr>
          <p:cNvPr id="4" name="Group 6">
            <a:extLst>
              <a:ext uri="{FF2B5EF4-FFF2-40B4-BE49-F238E27FC236}">
                <a16:creationId xmlns:a16="http://schemas.microsoft.com/office/drawing/2014/main" id="{09D48136-0810-4D48-9CB7-B22B49BD4929}"/>
              </a:ext>
            </a:extLst>
          </p:cNvPr>
          <p:cNvGrpSpPr>
            <a:grpSpLocks/>
          </p:cNvGrpSpPr>
          <p:nvPr/>
        </p:nvGrpSpPr>
        <p:grpSpPr bwMode="auto">
          <a:xfrm>
            <a:off x="649463" y="2996952"/>
            <a:ext cx="3024187" cy="1871662"/>
            <a:chOff x="1746" y="3022"/>
            <a:chExt cx="1905" cy="1179"/>
          </a:xfrm>
        </p:grpSpPr>
        <p:sp>
          <p:nvSpPr>
            <p:cNvPr id="5" name="AutoShape 7">
              <a:extLst>
                <a:ext uri="{FF2B5EF4-FFF2-40B4-BE49-F238E27FC236}">
                  <a16:creationId xmlns:a16="http://schemas.microsoft.com/office/drawing/2014/main" id="{5FF8DE10-3DA9-42C0-81E0-0B6FD01C9BA0}"/>
                </a:ext>
              </a:extLst>
            </p:cNvPr>
            <p:cNvSpPr>
              <a:spLocks noChangeArrowheads="1"/>
            </p:cNvSpPr>
            <p:nvPr/>
          </p:nvSpPr>
          <p:spPr bwMode="auto">
            <a:xfrm>
              <a:off x="1746" y="3022"/>
              <a:ext cx="1905" cy="1179"/>
            </a:xfrm>
            <a:prstGeom prst="roundRect">
              <a:avLst>
                <a:gd name="adj" fmla="val 2005"/>
              </a:avLst>
            </a:prstGeom>
            <a:solidFill>
              <a:srgbClr val="FFFFFF"/>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8">
              <a:extLst>
                <a:ext uri="{FF2B5EF4-FFF2-40B4-BE49-F238E27FC236}">
                  <a16:creationId xmlns:a16="http://schemas.microsoft.com/office/drawing/2014/main" id="{A866ADF4-934B-4D71-9ECB-16951D4BCEE8}"/>
                </a:ext>
              </a:extLst>
            </p:cNvPr>
            <p:cNvSpPr>
              <a:spLocks noChangeArrowheads="1"/>
            </p:cNvSpPr>
            <p:nvPr/>
          </p:nvSpPr>
          <p:spPr bwMode="auto">
            <a:xfrm>
              <a:off x="1882" y="3839"/>
              <a:ext cx="1633" cy="226"/>
            </a:xfrm>
            <a:prstGeom prst="rect">
              <a:avLst/>
            </a:prstGeom>
            <a:solidFill>
              <a:srgbClr val="DDDDDD"/>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ea typeface="华文新魏" panose="02010800040101010101" pitchFamily="2" charset="-122"/>
                </a:rPr>
                <a:t>硬件</a:t>
              </a:r>
            </a:p>
          </p:txBody>
        </p:sp>
        <p:sp>
          <p:nvSpPr>
            <p:cNvPr id="7" name="Rectangle 9">
              <a:extLst>
                <a:ext uri="{FF2B5EF4-FFF2-40B4-BE49-F238E27FC236}">
                  <a16:creationId xmlns:a16="http://schemas.microsoft.com/office/drawing/2014/main" id="{E4FBE6EF-B5A6-409D-AF3D-5815BCBF857D}"/>
                </a:ext>
              </a:extLst>
            </p:cNvPr>
            <p:cNvSpPr>
              <a:spLocks noChangeArrowheads="1"/>
            </p:cNvSpPr>
            <p:nvPr/>
          </p:nvSpPr>
          <p:spPr bwMode="auto">
            <a:xfrm>
              <a:off x="1882" y="3612"/>
              <a:ext cx="1633" cy="226"/>
            </a:xfrm>
            <a:prstGeom prst="rect">
              <a:avLst/>
            </a:prstGeom>
            <a:solidFill>
              <a:srgbClr val="CCFF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ea typeface="华文新魏" panose="02010800040101010101" pitchFamily="2" charset="-122"/>
                </a:rPr>
                <a:t>硬件驱动</a:t>
              </a:r>
            </a:p>
          </p:txBody>
        </p:sp>
        <p:sp>
          <p:nvSpPr>
            <p:cNvPr id="8" name="Rectangle 10">
              <a:extLst>
                <a:ext uri="{FF2B5EF4-FFF2-40B4-BE49-F238E27FC236}">
                  <a16:creationId xmlns:a16="http://schemas.microsoft.com/office/drawing/2014/main" id="{EB53E35D-7498-4D61-A425-32501EED0389}"/>
                </a:ext>
              </a:extLst>
            </p:cNvPr>
            <p:cNvSpPr>
              <a:spLocks noChangeArrowheads="1"/>
            </p:cNvSpPr>
            <p:nvPr/>
          </p:nvSpPr>
          <p:spPr bwMode="auto">
            <a:xfrm>
              <a:off x="1882" y="3386"/>
              <a:ext cx="1633" cy="226"/>
            </a:xfrm>
            <a:prstGeom prst="rect">
              <a:avLst/>
            </a:prstGeom>
            <a:solidFill>
              <a:srgbClr val="FF99CC"/>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ea typeface="华文新魏" panose="02010800040101010101" pitchFamily="2" charset="-122"/>
                </a:rPr>
                <a:t>操作系统</a:t>
              </a:r>
            </a:p>
          </p:txBody>
        </p:sp>
        <p:sp>
          <p:nvSpPr>
            <p:cNvPr id="9" name="Rectangle 11">
              <a:extLst>
                <a:ext uri="{FF2B5EF4-FFF2-40B4-BE49-F238E27FC236}">
                  <a16:creationId xmlns:a16="http://schemas.microsoft.com/office/drawing/2014/main" id="{11638E16-5149-4C3F-BABF-0F95B5D60FFC}"/>
                </a:ext>
              </a:extLst>
            </p:cNvPr>
            <p:cNvSpPr>
              <a:spLocks noChangeArrowheads="1"/>
            </p:cNvSpPr>
            <p:nvPr/>
          </p:nvSpPr>
          <p:spPr bwMode="auto">
            <a:xfrm>
              <a:off x="1882" y="3158"/>
              <a:ext cx="1633" cy="226"/>
            </a:xfrm>
            <a:prstGeom prst="rect">
              <a:avLst/>
            </a:prstGeom>
            <a:solidFill>
              <a:srgbClr val="CCFFCC"/>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Times New Roman" panose="02020603050405020304" pitchFamily="18" charset="0"/>
                  <a:ea typeface="华文新魏" panose="02010800040101010101" pitchFamily="2" charset="-122"/>
                </a:rPr>
                <a:t>用户程序</a:t>
              </a:r>
            </a:p>
          </p:txBody>
        </p:sp>
      </p:grpSp>
      <p:sp>
        <p:nvSpPr>
          <p:cNvPr id="10" name="矩形 1">
            <a:extLst>
              <a:ext uri="{FF2B5EF4-FFF2-40B4-BE49-F238E27FC236}">
                <a16:creationId xmlns:a16="http://schemas.microsoft.com/office/drawing/2014/main" id="{8147795A-9EF2-4B40-9FCC-A51CB0C4E0EF}"/>
              </a:ext>
            </a:extLst>
          </p:cNvPr>
          <p:cNvSpPr/>
          <p:nvPr/>
        </p:nvSpPr>
        <p:spPr>
          <a:xfrm>
            <a:off x="3961558" y="2041344"/>
            <a:ext cx="4571255" cy="3637919"/>
          </a:xfrm>
          <a:prstGeom prst="rect">
            <a:avLst/>
          </a:prstGeom>
        </p:spPr>
        <p:txBody>
          <a:bodyPr wrap="square">
            <a:spAutoFit/>
          </a:bodyPr>
          <a:lstStyle/>
          <a:p>
            <a:pPr marL="457200" indent="-457200">
              <a:spcBef>
                <a:spcPct val="20000"/>
              </a:spcBef>
              <a:buClr>
                <a:srgbClr val="4972BB"/>
              </a:buClr>
              <a:buSzPct val="60000"/>
              <a:buFont typeface="Arial" panose="020B0604020202020204" pitchFamily="34" charset="0"/>
              <a:buChar char="•"/>
              <a:defRPr/>
            </a:pPr>
            <a:r>
              <a:rPr kumimoji="1" lang="zh-CN" altLang="en-US" sz="2400" b="1" kern="0" dirty="0">
                <a:solidFill>
                  <a:srgbClr val="1D1D57"/>
                </a:solidFill>
                <a:latin typeface="Times New Roman"/>
                <a:ea typeface="华文楷体" panose="02010600040101010101" pitchFamily="2" charset="-122"/>
              </a:rPr>
              <a:t>操作系统是计算机中最基本的程序</a:t>
            </a:r>
            <a:endParaRPr kumimoji="1" lang="en-US" altLang="zh-CN" sz="2400" b="1" kern="0" dirty="0">
              <a:solidFill>
                <a:srgbClr val="1D1D57"/>
              </a:solidFill>
              <a:latin typeface="Times New Roman"/>
              <a:ea typeface="华文楷体" panose="02010600040101010101" pitchFamily="2" charset="-122"/>
            </a:endParaRPr>
          </a:p>
          <a:p>
            <a:pPr marL="457200" indent="-457200">
              <a:spcBef>
                <a:spcPct val="20000"/>
              </a:spcBef>
              <a:buClr>
                <a:srgbClr val="4972BB"/>
              </a:buClr>
              <a:buSzPct val="60000"/>
              <a:buFont typeface="Arial" panose="020B0604020202020204" pitchFamily="34" charset="0"/>
              <a:buChar char="•"/>
              <a:defRPr/>
            </a:pPr>
            <a:r>
              <a:rPr kumimoji="1" lang="zh-CN" altLang="en-US" sz="2400" b="1" kern="0" dirty="0">
                <a:solidFill>
                  <a:srgbClr val="1D1D57"/>
                </a:solidFill>
                <a:latin typeface="Times New Roman"/>
                <a:ea typeface="华文楷体" panose="02010600040101010101" pitchFamily="2" charset="-122"/>
              </a:rPr>
              <a:t>操作系统负责计算机系统中全部软硬资源的分配与回收、控制与协调等并发的活动</a:t>
            </a:r>
            <a:endParaRPr kumimoji="1" lang="en-US" altLang="zh-CN" sz="2400" b="1" kern="0" dirty="0">
              <a:solidFill>
                <a:srgbClr val="1D1D57"/>
              </a:solidFill>
              <a:latin typeface="Times New Roman"/>
              <a:ea typeface="华文楷体" panose="02010600040101010101" pitchFamily="2" charset="-122"/>
            </a:endParaRPr>
          </a:p>
          <a:p>
            <a:pPr marL="457200" indent="-457200">
              <a:spcBef>
                <a:spcPct val="20000"/>
              </a:spcBef>
              <a:buClr>
                <a:srgbClr val="4972BB"/>
              </a:buClr>
              <a:buSzPct val="60000"/>
              <a:buFont typeface="Arial" panose="020B0604020202020204" pitchFamily="34" charset="0"/>
              <a:buChar char="•"/>
              <a:defRPr/>
            </a:pPr>
            <a:r>
              <a:rPr kumimoji="1" lang="zh-CN" altLang="en-US" sz="2400" b="1" kern="0" dirty="0">
                <a:solidFill>
                  <a:srgbClr val="1D1D57"/>
                </a:solidFill>
                <a:latin typeface="Times New Roman"/>
                <a:ea typeface="华文楷体" panose="02010600040101010101" pitchFamily="2" charset="-122"/>
              </a:rPr>
              <a:t>操作系统提供用户接口，使用户获得良好的工作环境</a:t>
            </a:r>
            <a:endParaRPr kumimoji="1" lang="en-US" altLang="zh-CN" sz="2400" b="1" kern="0" dirty="0">
              <a:solidFill>
                <a:srgbClr val="1D1D57"/>
              </a:solidFill>
              <a:latin typeface="Times New Roman"/>
              <a:ea typeface="华文楷体" panose="02010600040101010101" pitchFamily="2" charset="-122"/>
            </a:endParaRPr>
          </a:p>
          <a:p>
            <a:pPr marL="457200" indent="-457200">
              <a:spcBef>
                <a:spcPct val="20000"/>
              </a:spcBef>
              <a:buClr>
                <a:srgbClr val="4972BB"/>
              </a:buClr>
              <a:buSzPct val="60000"/>
              <a:buFont typeface="Arial" panose="020B0604020202020204" pitchFamily="34" charset="0"/>
              <a:buChar char="•"/>
              <a:defRPr/>
            </a:pPr>
            <a:r>
              <a:rPr kumimoji="1" lang="zh-CN" altLang="en-US" sz="2400" b="1" kern="0" dirty="0">
                <a:solidFill>
                  <a:srgbClr val="1D1D57"/>
                </a:solidFill>
                <a:latin typeface="Times New Roman"/>
                <a:ea typeface="华文楷体" panose="02010600040101010101" pitchFamily="2" charset="-122"/>
              </a:rPr>
              <a:t>操作系统为用户扩展新的系统功能提供软件平台</a:t>
            </a:r>
            <a:endParaRPr kumimoji="1" lang="en-US" altLang="zh-CN" sz="2400" b="1" kern="0" dirty="0">
              <a:solidFill>
                <a:srgbClr val="1D1D57"/>
              </a:solidFill>
              <a:latin typeface="Times New Roman"/>
              <a:ea typeface="华文楷体" panose="02010600040101010101" pitchFamily="2" charset="-122"/>
            </a:endParaRPr>
          </a:p>
        </p:txBody>
      </p:sp>
      <p:sp>
        <p:nvSpPr>
          <p:cNvPr id="3" name="Left Brace 2">
            <a:extLst>
              <a:ext uri="{FF2B5EF4-FFF2-40B4-BE49-F238E27FC236}">
                <a16:creationId xmlns:a16="http://schemas.microsoft.com/office/drawing/2014/main" id="{17C4CFD4-2E23-4DC2-9C96-3B78443B4CEC}"/>
              </a:ext>
            </a:extLst>
          </p:cNvPr>
          <p:cNvSpPr/>
          <p:nvPr/>
        </p:nvSpPr>
        <p:spPr bwMode="auto">
          <a:xfrm>
            <a:off x="3673650" y="2168115"/>
            <a:ext cx="287908" cy="3384376"/>
          </a:xfrm>
          <a:prstGeom prst="leftBrace">
            <a:avLst>
              <a:gd name="adj1" fmla="val 33313"/>
              <a:gd name="adj2" fmla="val 47268"/>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楷体_GB2312" pitchFamily="49" charset="-122"/>
            </a:endParaRPr>
          </a:p>
        </p:txBody>
      </p:sp>
    </p:spTree>
    <p:extLst>
      <p:ext uri="{BB962C8B-B14F-4D97-AF65-F5344CB8AC3E}">
        <p14:creationId xmlns:p14="http://schemas.microsoft.com/office/powerpoint/2010/main" val="140205426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bwMode="black">
          <a:xfrm>
            <a:off x="1042988" y="188913"/>
            <a:ext cx="4249737" cy="563562"/>
          </a:xfrm>
          <a:prstGeom prst="rect">
            <a:avLst/>
          </a:prstGeom>
          <a:noFill/>
          <a:ln w="9525">
            <a:noFill/>
            <a:miter lim="800000"/>
            <a:headEnd/>
            <a:tailEnd/>
          </a:ln>
          <a:effectLst/>
        </p:spPr>
        <p:txBody>
          <a:bodyPr anchor="ctr"/>
          <a:lstStyle/>
          <a:p>
            <a:pPr eaLnBrk="1" hangingPunct="1">
              <a:defRPr/>
            </a:pPr>
            <a:r>
              <a:rPr kumimoji="1" lang="zh-CN" altLang="en-US" sz="3200" b="1" kern="0" dirty="0">
                <a:solidFill>
                  <a:schemeClr val="bg1"/>
                </a:solidFill>
                <a:effectLst>
                  <a:outerShdw blurRad="38100" dist="38100" dir="2700000" algn="tl">
                    <a:srgbClr val="C0C0C0"/>
                  </a:outerShdw>
                </a:effectLst>
                <a:latin typeface="楷体_GB2312" pitchFamily="49" charset="-122"/>
                <a:ea typeface="+mj-ea"/>
                <a:cs typeface="+mj-cs"/>
              </a:rPr>
              <a:t>嵌入式系统组成</a:t>
            </a:r>
          </a:p>
        </p:txBody>
      </p:sp>
      <p:sp>
        <p:nvSpPr>
          <p:cNvPr id="2" name="矩形 1"/>
          <p:cNvSpPr/>
          <p:nvPr/>
        </p:nvSpPr>
        <p:spPr>
          <a:xfrm>
            <a:off x="720725" y="1196975"/>
            <a:ext cx="7812088" cy="2505301"/>
          </a:xfrm>
          <a:prstGeom prst="rect">
            <a:avLst/>
          </a:prstGeom>
        </p:spPr>
        <p:txBody>
          <a:bodyPr>
            <a:spAutoFit/>
          </a:bodyPr>
          <a:lstStyle/>
          <a:p>
            <a:pPr marL="457200" indent="-457200">
              <a:buFont typeface="Wingdings" panose="05000000000000000000" pitchFamily="2" charset="2"/>
              <a:buChar char="Ø"/>
              <a:defRPr/>
            </a:pPr>
            <a:r>
              <a:rPr kumimoji="1" lang="zh-CN" altLang="en-US" sz="3200" b="1" kern="0" dirty="0">
                <a:solidFill>
                  <a:srgbClr val="1D1D57"/>
                </a:solidFill>
                <a:latin typeface="Times New Roman"/>
                <a:ea typeface="华文楷体" panose="02010600040101010101" pitchFamily="2" charset="-122"/>
              </a:rPr>
              <a:t>常用的通用嵌入式操作系统</a:t>
            </a:r>
            <a:endParaRPr kumimoji="1" lang="en-US" altLang="zh-CN" sz="3200" b="1" dirty="0">
              <a:solidFill>
                <a:srgbClr val="1D1D57"/>
              </a:solidFill>
              <a:latin typeface="+mn-lt"/>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r>
              <a:rPr kumimoji="1" lang="en-US" altLang="zh-CN" sz="2800" b="1" kern="0" dirty="0">
                <a:solidFill>
                  <a:srgbClr val="1D1D57"/>
                </a:solidFill>
                <a:latin typeface="Times New Roman"/>
                <a:ea typeface="华文楷体" panose="02010600040101010101" pitchFamily="2" charset="-122"/>
              </a:rPr>
              <a:t>VxWorks</a:t>
            </a:r>
          </a:p>
          <a:p>
            <a:pPr marL="800100" lvl="1" indent="-342900">
              <a:spcBef>
                <a:spcPct val="20000"/>
              </a:spcBef>
              <a:buClr>
                <a:srgbClr val="4972BB"/>
              </a:buClr>
              <a:buSzPct val="60000"/>
              <a:buFont typeface="Wingdings" panose="05000000000000000000" pitchFamily="2" charset="2"/>
              <a:buChar char="l"/>
              <a:defRPr/>
            </a:pPr>
            <a:r>
              <a:rPr kumimoji="1" lang="en-US" altLang="zh-CN" sz="2800" b="1" kern="0" dirty="0">
                <a:solidFill>
                  <a:srgbClr val="1D1D57"/>
                </a:solidFill>
                <a:latin typeface="Times New Roman"/>
                <a:ea typeface="华文楷体" panose="02010600040101010101" pitchFamily="2" charset="-122"/>
              </a:rPr>
              <a:t>Windows CE</a:t>
            </a:r>
          </a:p>
          <a:p>
            <a:pPr marL="800100" lvl="1" indent="-342900">
              <a:spcBef>
                <a:spcPct val="20000"/>
              </a:spcBef>
              <a:buClr>
                <a:srgbClr val="4972BB"/>
              </a:buClr>
              <a:buSzPct val="60000"/>
              <a:buFont typeface="Wingdings" panose="05000000000000000000" pitchFamily="2" charset="2"/>
              <a:buChar char="l"/>
              <a:defRPr/>
            </a:pPr>
            <a:r>
              <a:rPr kumimoji="1" lang="en-US" altLang="zh-CN" sz="2400" b="1" kern="0" dirty="0">
                <a:solidFill>
                  <a:srgbClr val="1D1D57"/>
                </a:solidFill>
                <a:latin typeface="Times New Roman"/>
                <a:ea typeface="华文楷体" panose="02010600040101010101" pitchFamily="2" charset="-122"/>
              </a:rPr>
              <a:t>Linux</a:t>
            </a:r>
          </a:p>
          <a:p>
            <a:pPr marL="800100" lvl="1" indent="-342900">
              <a:spcBef>
                <a:spcPct val="20000"/>
              </a:spcBef>
              <a:buClr>
                <a:srgbClr val="4972BB"/>
              </a:buClr>
              <a:buSzPct val="60000"/>
              <a:buFont typeface="Wingdings" panose="05000000000000000000" pitchFamily="2" charset="2"/>
              <a:buChar char="l"/>
              <a:defRPr/>
            </a:pPr>
            <a:r>
              <a:rPr kumimoji="1" lang="el-GR" altLang="zh-CN" sz="2400" b="1" kern="0" dirty="0">
                <a:solidFill>
                  <a:srgbClr val="1D1D57"/>
                </a:solidFill>
                <a:latin typeface="Times New Roman"/>
                <a:ea typeface="华文楷体" panose="02010600040101010101" pitchFamily="2" charset="-122"/>
              </a:rPr>
              <a:t>μ</a:t>
            </a:r>
            <a:r>
              <a:rPr kumimoji="1" lang="en-US" altLang="zh-CN" sz="2400" b="1" kern="0" dirty="0">
                <a:solidFill>
                  <a:srgbClr val="1D1D57"/>
                </a:solidFill>
                <a:latin typeface="Times New Roman"/>
                <a:ea typeface="华文楷体" panose="02010600040101010101" pitchFamily="2" charset="-122"/>
              </a:rPr>
              <a:t>C/OS-II</a:t>
            </a:r>
          </a:p>
        </p:txBody>
      </p:sp>
    </p:spTree>
    <p:extLst>
      <p:ext uri="{BB962C8B-B14F-4D97-AF65-F5344CB8AC3E}">
        <p14:creationId xmlns:p14="http://schemas.microsoft.com/office/powerpoint/2010/main" val="930794320"/>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bwMode="black">
          <a:xfrm>
            <a:off x="1042988" y="188913"/>
            <a:ext cx="4249737" cy="563562"/>
          </a:xfrm>
          <a:prstGeom prst="rect">
            <a:avLst/>
          </a:prstGeom>
          <a:noFill/>
          <a:ln w="9525">
            <a:noFill/>
            <a:miter lim="800000"/>
            <a:headEnd/>
            <a:tailEnd/>
          </a:ln>
          <a:effectLst/>
        </p:spPr>
        <p:txBody>
          <a:bodyPr anchor="ctr"/>
          <a:lstStyle/>
          <a:p>
            <a:pPr eaLnBrk="1" hangingPunct="1">
              <a:defRPr/>
            </a:pPr>
            <a:r>
              <a:rPr kumimoji="1" lang="zh-CN" altLang="en-US" sz="3200" b="1" kern="0" dirty="0">
                <a:solidFill>
                  <a:schemeClr val="bg1"/>
                </a:solidFill>
                <a:effectLst>
                  <a:outerShdw blurRad="38100" dist="38100" dir="2700000" algn="tl">
                    <a:srgbClr val="C0C0C0"/>
                  </a:outerShdw>
                </a:effectLst>
                <a:latin typeface="楷体_GB2312" pitchFamily="49" charset="-122"/>
                <a:ea typeface="+mj-ea"/>
                <a:cs typeface="+mj-cs"/>
              </a:rPr>
              <a:t>嵌入式</a:t>
            </a:r>
            <a:r>
              <a:rPr kumimoji="1" lang="en-US" altLang="zh-CN" sz="3200" b="1" kern="0" dirty="0">
                <a:solidFill>
                  <a:schemeClr val="bg1"/>
                </a:solidFill>
                <a:effectLst>
                  <a:outerShdw blurRad="38100" dist="38100" dir="2700000" algn="tl">
                    <a:srgbClr val="C0C0C0"/>
                  </a:outerShdw>
                </a:effectLst>
                <a:latin typeface="楷体_GB2312" pitchFamily="49" charset="-122"/>
                <a:ea typeface="+mj-ea"/>
                <a:cs typeface="+mj-cs"/>
              </a:rPr>
              <a:t>Linux</a:t>
            </a:r>
            <a:r>
              <a:rPr kumimoji="1" lang="zh-CN" altLang="en-US" sz="3200" b="1" kern="0" dirty="0">
                <a:solidFill>
                  <a:schemeClr val="bg1"/>
                </a:solidFill>
                <a:effectLst>
                  <a:outerShdw blurRad="38100" dist="38100" dir="2700000" algn="tl">
                    <a:srgbClr val="C0C0C0"/>
                  </a:outerShdw>
                </a:effectLst>
                <a:latin typeface="楷体_GB2312" pitchFamily="49" charset="-122"/>
                <a:ea typeface="+mj-ea"/>
                <a:cs typeface="+mj-cs"/>
              </a:rPr>
              <a:t>介绍</a:t>
            </a:r>
          </a:p>
        </p:txBody>
      </p:sp>
      <p:sp>
        <p:nvSpPr>
          <p:cNvPr id="2" name="矩形 1"/>
          <p:cNvSpPr/>
          <p:nvPr/>
        </p:nvSpPr>
        <p:spPr>
          <a:xfrm>
            <a:off x="720725" y="1196975"/>
            <a:ext cx="7812088" cy="3170099"/>
          </a:xfrm>
          <a:prstGeom prst="rect">
            <a:avLst/>
          </a:prstGeom>
        </p:spPr>
        <p:txBody>
          <a:bodyPr>
            <a:spAutoFit/>
          </a:bodyPr>
          <a:lstStyle/>
          <a:p>
            <a:pPr marL="457200" indent="-457200">
              <a:buFont typeface="Wingdings" panose="05000000000000000000" pitchFamily="2" charset="2"/>
              <a:buChar char="Ø"/>
              <a:defRPr/>
            </a:pPr>
            <a:r>
              <a:rPr kumimoji="1" lang="en-US" altLang="zh-CN" sz="3200" b="1" kern="0" dirty="0">
                <a:solidFill>
                  <a:srgbClr val="1D1D57"/>
                </a:solidFill>
                <a:latin typeface="Times New Roman"/>
                <a:ea typeface="华文楷体" panose="02010600040101010101" pitchFamily="2" charset="-122"/>
              </a:rPr>
              <a:t>Linux</a:t>
            </a:r>
            <a:r>
              <a:rPr kumimoji="1" lang="zh-CN" altLang="en-US" sz="3200" b="1" kern="0" dirty="0">
                <a:solidFill>
                  <a:srgbClr val="1D1D57"/>
                </a:solidFill>
                <a:latin typeface="Times New Roman"/>
                <a:ea typeface="华文楷体" panose="02010600040101010101" pitchFamily="2" charset="-122"/>
              </a:rPr>
              <a:t>发行版本</a:t>
            </a:r>
            <a:endParaRPr kumimoji="1" lang="en-US" altLang="zh-CN" sz="3200" b="1" dirty="0">
              <a:solidFill>
                <a:srgbClr val="1D1D57"/>
              </a:solidFill>
              <a:latin typeface="+mn-lt"/>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r>
              <a:rPr kumimoji="1" lang="en-US" altLang="zh-CN" sz="2800" b="1" kern="0" dirty="0" err="1">
                <a:solidFill>
                  <a:srgbClr val="1D1D57"/>
                </a:solidFill>
                <a:latin typeface="Times New Roman"/>
                <a:ea typeface="华文楷体" panose="02010600040101010101" pitchFamily="2" charset="-122"/>
              </a:rPr>
              <a:t>Redhat</a:t>
            </a:r>
            <a:endParaRPr kumimoji="1" lang="en-US" altLang="zh-CN" sz="2800" b="1" kern="0" dirty="0">
              <a:solidFill>
                <a:srgbClr val="1D1D57"/>
              </a:solidFill>
              <a:latin typeface="Times New Roman"/>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r>
              <a:rPr kumimoji="1" lang="en-US" altLang="zh-CN" sz="2800" b="1" kern="0" dirty="0">
                <a:solidFill>
                  <a:srgbClr val="1D1D57"/>
                </a:solidFill>
                <a:latin typeface="Times New Roman"/>
                <a:ea typeface="华文楷体" panose="02010600040101010101" pitchFamily="2" charset="-122"/>
              </a:rPr>
              <a:t>CentOS</a:t>
            </a:r>
          </a:p>
          <a:p>
            <a:pPr marL="800100" lvl="1" indent="-342900">
              <a:spcBef>
                <a:spcPct val="20000"/>
              </a:spcBef>
              <a:buClr>
                <a:srgbClr val="4972BB"/>
              </a:buClr>
              <a:buSzPct val="60000"/>
              <a:buFont typeface="Wingdings" panose="05000000000000000000" pitchFamily="2" charset="2"/>
              <a:buChar char="l"/>
              <a:defRPr/>
            </a:pPr>
            <a:r>
              <a:rPr kumimoji="1" lang="en-US" altLang="zh-CN" sz="2800" b="1" kern="0" dirty="0">
                <a:solidFill>
                  <a:srgbClr val="1D1D57"/>
                </a:solidFill>
                <a:latin typeface="Times New Roman"/>
                <a:ea typeface="华文楷体" panose="02010600040101010101" pitchFamily="2" charset="-122"/>
              </a:rPr>
              <a:t>Ubuntu</a:t>
            </a:r>
          </a:p>
          <a:p>
            <a:pPr marL="800100" lvl="1" indent="-342900">
              <a:spcBef>
                <a:spcPct val="20000"/>
              </a:spcBef>
              <a:buClr>
                <a:srgbClr val="4972BB"/>
              </a:buClr>
              <a:buSzPct val="60000"/>
              <a:buFont typeface="Wingdings" panose="05000000000000000000" pitchFamily="2" charset="2"/>
              <a:buChar char="l"/>
              <a:defRPr/>
            </a:pPr>
            <a:r>
              <a:rPr kumimoji="1" lang="en-US" altLang="zh-CN" sz="2800" b="1" kern="0" dirty="0">
                <a:solidFill>
                  <a:srgbClr val="1D1D57"/>
                </a:solidFill>
                <a:latin typeface="Times New Roman"/>
                <a:ea typeface="华文楷体" panose="02010600040101010101" pitchFamily="2" charset="-122"/>
              </a:rPr>
              <a:t>Debian</a:t>
            </a:r>
          </a:p>
          <a:p>
            <a:pPr marL="800100" lvl="1" indent="-342900">
              <a:spcBef>
                <a:spcPct val="20000"/>
              </a:spcBef>
              <a:buClr>
                <a:srgbClr val="4972BB"/>
              </a:buClr>
              <a:buSzPct val="60000"/>
              <a:buFont typeface="Wingdings" panose="05000000000000000000" pitchFamily="2" charset="2"/>
              <a:buChar char="l"/>
              <a:defRPr/>
            </a:pPr>
            <a:r>
              <a:rPr kumimoji="1" lang="en-US" altLang="zh-CN" sz="2800" b="1" kern="0" dirty="0">
                <a:solidFill>
                  <a:srgbClr val="1D1D57"/>
                </a:solidFill>
                <a:latin typeface="Times New Roman"/>
                <a:ea typeface="华文楷体" panose="02010600040101010101" pitchFamily="2" charset="-122"/>
              </a:rPr>
              <a:t>……</a:t>
            </a:r>
          </a:p>
        </p:txBody>
      </p:sp>
    </p:spTree>
    <p:extLst>
      <p:ext uri="{BB962C8B-B14F-4D97-AF65-F5344CB8AC3E}">
        <p14:creationId xmlns:p14="http://schemas.microsoft.com/office/powerpoint/2010/main" val="2859284644"/>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bwMode="black">
          <a:xfrm>
            <a:off x="1042988" y="188913"/>
            <a:ext cx="4249737" cy="563562"/>
          </a:xfrm>
          <a:prstGeom prst="rect">
            <a:avLst/>
          </a:prstGeom>
          <a:noFill/>
          <a:ln w="9525">
            <a:noFill/>
            <a:miter lim="800000"/>
            <a:headEnd/>
            <a:tailEnd/>
          </a:ln>
          <a:effectLst/>
        </p:spPr>
        <p:txBody>
          <a:bodyPr anchor="ctr"/>
          <a:lstStyle/>
          <a:p>
            <a:pPr eaLnBrk="1" hangingPunct="1">
              <a:defRPr/>
            </a:pPr>
            <a:r>
              <a:rPr kumimoji="1" lang="zh-CN" altLang="en-US" sz="3200" b="1" kern="0" dirty="0">
                <a:solidFill>
                  <a:schemeClr val="bg1"/>
                </a:solidFill>
                <a:effectLst>
                  <a:outerShdw blurRad="38100" dist="38100" dir="2700000" algn="tl">
                    <a:srgbClr val="C0C0C0"/>
                  </a:outerShdw>
                </a:effectLst>
                <a:latin typeface="楷体_GB2312" pitchFamily="49" charset="-122"/>
                <a:ea typeface="+mj-ea"/>
                <a:cs typeface="+mj-cs"/>
              </a:rPr>
              <a:t>本章结构</a:t>
            </a:r>
          </a:p>
        </p:txBody>
      </p:sp>
      <p:sp>
        <p:nvSpPr>
          <p:cNvPr id="2" name="矩形 1"/>
          <p:cNvSpPr/>
          <p:nvPr/>
        </p:nvSpPr>
        <p:spPr>
          <a:xfrm>
            <a:off x="720725" y="1196975"/>
            <a:ext cx="7812088" cy="4031873"/>
          </a:xfrm>
          <a:prstGeom prst="rect">
            <a:avLst/>
          </a:prstGeom>
        </p:spPr>
        <p:txBody>
          <a:bodyPr>
            <a:spAutoFit/>
          </a:bodyPr>
          <a:lstStyle/>
          <a:p>
            <a:pPr marL="457200" indent="-457200">
              <a:buFont typeface="Wingdings" panose="05000000000000000000" pitchFamily="2" charset="2"/>
              <a:buChar char="Ø"/>
              <a:defRPr/>
            </a:pPr>
            <a:r>
              <a:rPr kumimoji="1" lang="zh-CN" altLang="en-US" sz="3200" b="1" dirty="0">
                <a:solidFill>
                  <a:srgbClr val="1D1D57"/>
                </a:solidFill>
                <a:latin typeface="+mn-lt"/>
                <a:ea typeface="华文楷体" panose="02010600040101010101" pitchFamily="2" charset="-122"/>
              </a:rPr>
              <a:t>嵌入式系统</a:t>
            </a:r>
            <a:r>
              <a:rPr kumimoji="1" lang="zh-CN" altLang="en-US" sz="3200" b="1" dirty="0">
                <a:solidFill>
                  <a:srgbClr val="1D1D57"/>
                </a:solidFill>
                <a:ea typeface="华文楷体" panose="02010600040101010101" pitchFamily="2" charset="-122"/>
              </a:rPr>
              <a:t>组成</a:t>
            </a:r>
            <a:endParaRPr kumimoji="1" lang="zh-CN" altLang="en-US" sz="3200" b="1" dirty="0">
              <a:solidFill>
                <a:srgbClr val="1D1D57"/>
              </a:solidFill>
              <a:latin typeface="+mn-lt"/>
              <a:ea typeface="华文楷体" panose="02010600040101010101" pitchFamily="2" charset="-122"/>
            </a:endParaRPr>
          </a:p>
          <a:p>
            <a:pPr marL="457200" indent="-457200">
              <a:buFont typeface="Wingdings" panose="05000000000000000000" pitchFamily="2" charset="2"/>
              <a:buChar char="Ø"/>
              <a:defRPr/>
            </a:pPr>
            <a:r>
              <a:rPr kumimoji="1" lang="zh-CN" altLang="en-US" sz="3200" b="1" dirty="0">
                <a:solidFill>
                  <a:srgbClr val="1D1D57"/>
                </a:solidFill>
                <a:latin typeface="+mn-lt"/>
                <a:ea typeface="华文楷体" panose="02010600040101010101" pitchFamily="2" charset="-122"/>
              </a:rPr>
              <a:t>嵌入式</a:t>
            </a:r>
            <a:r>
              <a:rPr kumimoji="1" lang="en-US" altLang="zh-CN" sz="3200" b="1" dirty="0">
                <a:solidFill>
                  <a:srgbClr val="1D1D57"/>
                </a:solidFill>
                <a:latin typeface="+mn-lt"/>
                <a:ea typeface="华文楷体" panose="02010600040101010101" pitchFamily="2" charset="-122"/>
              </a:rPr>
              <a:t>Linux</a:t>
            </a:r>
            <a:r>
              <a:rPr kumimoji="1" lang="zh-CN" altLang="en-US" sz="3200" b="1" dirty="0">
                <a:solidFill>
                  <a:srgbClr val="1D1D57"/>
                </a:solidFill>
                <a:latin typeface="+mn-lt"/>
                <a:ea typeface="华文楷体" panose="02010600040101010101" pitchFamily="2" charset="-122"/>
              </a:rPr>
              <a:t>介绍</a:t>
            </a:r>
          </a:p>
          <a:p>
            <a:pPr marL="914400" lvl="1" indent="-457200">
              <a:buFont typeface="Arial" panose="020B0604020202020204" pitchFamily="34" charset="0"/>
              <a:buChar char="•"/>
              <a:defRPr/>
            </a:pPr>
            <a:r>
              <a:rPr kumimoji="1" lang="en-US" altLang="zh-CN" sz="3200" b="1" dirty="0">
                <a:solidFill>
                  <a:srgbClr val="1D1D57"/>
                </a:solidFill>
                <a:latin typeface="+mn-lt"/>
                <a:ea typeface="华文楷体" panose="02010600040101010101" pitchFamily="2" charset="-122"/>
              </a:rPr>
              <a:t>Linux</a:t>
            </a:r>
            <a:r>
              <a:rPr kumimoji="1" lang="zh-CN" altLang="en-US" sz="3200" b="1" dirty="0">
                <a:solidFill>
                  <a:srgbClr val="1D1D57"/>
                </a:solidFill>
                <a:latin typeface="+mn-lt"/>
                <a:ea typeface="华文楷体" panose="02010600040101010101" pitchFamily="2" charset="-122"/>
              </a:rPr>
              <a:t>系统安装</a:t>
            </a:r>
          </a:p>
          <a:p>
            <a:pPr marL="914400" lvl="1" indent="-457200">
              <a:buFont typeface="Arial" panose="020B0604020202020204" pitchFamily="34" charset="0"/>
              <a:buChar char="•"/>
              <a:defRPr/>
            </a:pPr>
            <a:r>
              <a:rPr kumimoji="1" lang="en-US" altLang="zh-CN" sz="3200" b="1" dirty="0">
                <a:solidFill>
                  <a:srgbClr val="1D1D57"/>
                </a:solidFill>
                <a:latin typeface="+mn-lt"/>
                <a:ea typeface="华文楷体" panose="02010600040101010101" pitchFamily="2" charset="-122"/>
              </a:rPr>
              <a:t>Linux</a:t>
            </a:r>
            <a:r>
              <a:rPr kumimoji="1" lang="zh-CN" altLang="en-US" sz="3200" b="1" dirty="0">
                <a:solidFill>
                  <a:srgbClr val="1D1D57"/>
                </a:solidFill>
                <a:latin typeface="+mn-lt"/>
                <a:ea typeface="华文楷体" panose="02010600040101010101" pitchFamily="2" charset="-122"/>
              </a:rPr>
              <a:t>命令</a:t>
            </a:r>
          </a:p>
          <a:p>
            <a:pPr marL="457200" indent="-457200">
              <a:buFont typeface="Wingdings" panose="05000000000000000000" pitchFamily="2" charset="2"/>
              <a:buChar char="Ø"/>
              <a:defRPr/>
            </a:pPr>
            <a:endParaRPr kumimoji="1" lang="en-US" altLang="zh-CN" sz="3200" b="1" dirty="0">
              <a:solidFill>
                <a:srgbClr val="1D1D57"/>
              </a:solidFill>
              <a:latin typeface="+mn-lt"/>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endParaRPr kumimoji="1" lang="en-US" altLang="zh-CN" sz="2800" b="1" kern="0" dirty="0">
              <a:solidFill>
                <a:srgbClr val="1D1D57"/>
              </a:solidFill>
              <a:latin typeface="Times New Roman"/>
              <a:ea typeface="华文楷体" panose="02010600040101010101" pitchFamily="2" charset="-122"/>
            </a:endParaRPr>
          </a:p>
          <a:p>
            <a:pPr marL="1257300" lvl="2" indent="-342900">
              <a:spcBef>
                <a:spcPct val="20000"/>
              </a:spcBef>
              <a:buClr>
                <a:srgbClr val="4972BB"/>
              </a:buClr>
              <a:buSzPct val="60000"/>
              <a:buFont typeface="Wingdings" panose="05000000000000000000" pitchFamily="2" charset="2"/>
              <a:buChar char="p"/>
              <a:defRPr/>
            </a:pPr>
            <a:endParaRPr kumimoji="1" lang="en-US" altLang="zh-CN" sz="2400" b="1" kern="0" dirty="0">
              <a:solidFill>
                <a:srgbClr val="1D1D57"/>
              </a:solidFill>
              <a:latin typeface="Times New Roman"/>
              <a:ea typeface="华文楷体" panose="02010600040101010101" pitchFamily="2" charset="-122"/>
            </a:endParaRPr>
          </a:p>
          <a:p>
            <a:pPr marL="800100" lvl="1" indent="-342900">
              <a:spcBef>
                <a:spcPct val="20000"/>
              </a:spcBef>
              <a:buClr>
                <a:srgbClr val="4972BB"/>
              </a:buClr>
              <a:buSzPct val="60000"/>
              <a:buFont typeface="Wingdings" panose="05000000000000000000" pitchFamily="2" charset="2"/>
              <a:buChar char="l"/>
              <a:defRPr/>
            </a:pPr>
            <a:endParaRPr kumimoji="1" lang="zh-CN" altLang="en-US" sz="2800" b="1" kern="0" dirty="0">
              <a:solidFill>
                <a:srgbClr val="1D1D57"/>
              </a:solidFill>
              <a:latin typeface="Times New Roman"/>
              <a:ea typeface="华文楷体" panose="02010600040101010101" pitchFamily="2" charset="-122"/>
            </a:endParaRPr>
          </a:p>
        </p:txBody>
      </p:sp>
    </p:spTree>
    <p:extLst>
      <p:ext uri="{BB962C8B-B14F-4D97-AF65-F5344CB8AC3E}">
        <p14:creationId xmlns:p14="http://schemas.microsoft.com/office/powerpoint/2010/main" val="171880864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1_mjli">
  <a:themeElements>
    <a:clrScheme name="1_mjli 5">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333399"/>
      </a:hlink>
      <a:folHlink>
        <a:srgbClr val="99C25C"/>
      </a:folHlink>
    </a:clrScheme>
    <a:fontScheme name="1_mjli">
      <a:majorFont>
        <a:latin typeface="Times New Roman"/>
        <a:ea typeface="楷体_GB2312"/>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92000"/>
          </a:schemeClr>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chemeClr val="accent1">
            <a:alpha val="92000"/>
          </a:schemeClr>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1_mjli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_mjli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_mjli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
      <a:clrScheme name="1_mjli 4">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000066"/>
        </a:hlink>
        <a:folHlink>
          <a:srgbClr val="99C25C"/>
        </a:folHlink>
      </a:clrScheme>
      <a:clrMap bg1="lt1" tx1="dk1" bg2="lt2" tx2="dk2" accent1="accent1" accent2="accent2" accent3="accent3" accent4="accent4" accent5="accent5" accent6="accent6" hlink="hlink" folHlink="folHlink"/>
    </a:extraClrScheme>
    <a:extraClrScheme>
      <a:clrScheme name="1_mjli 5">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333399"/>
        </a:hlink>
        <a:folHlink>
          <a:srgbClr val="99C25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个人介绍</Template>
  <TotalTime>5024</TotalTime>
  <Words>341</Words>
  <Application>Microsoft Office PowerPoint</Application>
  <PresentationFormat>全屏显示(4:3)</PresentationFormat>
  <Paragraphs>91</Paragraphs>
  <Slides>13</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华文楷体</vt:lpstr>
      <vt:lpstr>华文新魏</vt:lpstr>
      <vt:lpstr>楷体_GB2312</vt:lpstr>
      <vt:lpstr>宋体</vt:lpstr>
      <vt:lpstr>Arial</vt:lpstr>
      <vt:lpstr>Calibri</vt:lpstr>
      <vt:lpstr>Times New Roman</vt:lpstr>
      <vt:lpstr>Wingdings</vt:lpstr>
      <vt:lpstr>1_mjli</vt:lpstr>
      <vt:lpstr>嵌入式系统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ASB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Xiaofei.LIAO</dc:creator>
  <cp:lastModifiedBy>xfliao</cp:lastModifiedBy>
  <cp:revision>1152</cp:revision>
  <dcterms:created xsi:type="dcterms:W3CDTF">2009-06-23T02:20:58Z</dcterms:created>
  <dcterms:modified xsi:type="dcterms:W3CDTF">2022-03-25T02:54:28Z</dcterms:modified>
</cp:coreProperties>
</file>