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556C4-69C2-485A-AD9D-3B5425B5D88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19C84F-7563-4F72-B9E6-C4CB50B24CEF}">
      <dgm:prSet phldrT="[Text]"/>
      <dgm:spPr/>
      <dgm:t>
        <a:bodyPr/>
        <a:lstStyle/>
        <a:p>
          <a:r>
            <a:rPr lang="da-DK" dirty="0"/>
            <a:t>Data </a:t>
          </a:r>
        </a:p>
      </dgm:t>
    </dgm:pt>
    <dgm:pt modelId="{ABCF0F48-CB30-4D33-84CE-85CA97B8A037}" type="parTrans" cxnId="{789A7B7D-4FA7-43E2-99CF-47F25C1743FA}">
      <dgm:prSet/>
      <dgm:spPr/>
      <dgm:t>
        <a:bodyPr/>
        <a:lstStyle/>
        <a:p>
          <a:endParaRPr lang="da-DK"/>
        </a:p>
      </dgm:t>
    </dgm:pt>
    <dgm:pt modelId="{9C4ADB34-96A7-4DE3-84BE-D8ABAAC9DD92}" type="sibTrans" cxnId="{789A7B7D-4FA7-43E2-99CF-47F25C1743FA}">
      <dgm:prSet/>
      <dgm:spPr/>
      <dgm:t>
        <a:bodyPr/>
        <a:lstStyle/>
        <a:p>
          <a:endParaRPr lang="da-DK"/>
        </a:p>
      </dgm:t>
    </dgm:pt>
    <dgm:pt modelId="{2C648CAB-8E9D-4F89-A382-E0ACCD8C5E9B}">
      <dgm:prSet phldrT="[Text]"/>
      <dgm:spPr/>
      <dgm:t>
        <a:bodyPr/>
        <a:lstStyle/>
        <a:p>
          <a:r>
            <a:rPr lang="da-DK" dirty="0"/>
            <a:t>Model</a:t>
          </a:r>
        </a:p>
      </dgm:t>
    </dgm:pt>
    <dgm:pt modelId="{D83564B8-7412-48A5-9A86-A6A9F1588EEC}" type="parTrans" cxnId="{E52C0934-8B6E-4B04-B811-79C8DA7735F9}">
      <dgm:prSet/>
      <dgm:spPr/>
      <dgm:t>
        <a:bodyPr/>
        <a:lstStyle/>
        <a:p>
          <a:endParaRPr lang="da-DK"/>
        </a:p>
      </dgm:t>
    </dgm:pt>
    <dgm:pt modelId="{5B6E557A-8C87-4756-80E7-3F5DBE329A5B}" type="sibTrans" cxnId="{E52C0934-8B6E-4B04-B811-79C8DA7735F9}">
      <dgm:prSet/>
      <dgm:spPr/>
      <dgm:t>
        <a:bodyPr/>
        <a:lstStyle/>
        <a:p>
          <a:endParaRPr lang="da-DK"/>
        </a:p>
      </dgm:t>
    </dgm:pt>
    <dgm:pt modelId="{0AA4A57B-7467-4023-ACD9-2BD3740D42DC}">
      <dgm:prSet phldrT="[Text]"/>
      <dgm:spPr/>
      <dgm:t>
        <a:bodyPr/>
        <a:lstStyle/>
        <a:p>
          <a:r>
            <a:rPr lang="da-DK" dirty="0"/>
            <a:t>Experiment</a:t>
          </a:r>
        </a:p>
      </dgm:t>
    </dgm:pt>
    <dgm:pt modelId="{38E929DA-E9A3-42E3-AB34-B764724B69A2}" type="parTrans" cxnId="{0118DAD3-1D94-42D5-9F95-376BDF2D3A25}">
      <dgm:prSet/>
      <dgm:spPr/>
      <dgm:t>
        <a:bodyPr/>
        <a:lstStyle/>
        <a:p>
          <a:endParaRPr lang="da-DK"/>
        </a:p>
      </dgm:t>
    </dgm:pt>
    <dgm:pt modelId="{0C45D70A-B56A-474B-82CB-74CAD66077BD}" type="sibTrans" cxnId="{0118DAD3-1D94-42D5-9F95-376BDF2D3A25}">
      <dgm:prSet/>
      <dgm:spPr/>
      <dgm:t>
        <a:bodyPr/>
        <a:lstStyle/>
        <a:p>
          <a:endParaRPr lang="da-DK"/>
        </a:p>
      </dgm:t>
    </dgm:pt>
    <dgm:pt modelId="{83820C7F-0388-4133-87F4-71043CDAFAED}" type="pres">
      <dgm:prSet presAssocID="{6A0556C4-69C2-485A-AD9D-3B5425B5D886}" presName="Name0" presStyleCnt="0">
        <dgm:presLayoutVars>
          <dgm:dir/>
          <dgm:animLvl val="lvl"/>
          <dgm:resizeHandles val="exact"/>
        </dgm:presLayoutVars>
      </dgm:prSet>
      <dgm:spPr/>
    </dgm:pt>
    <dgm:pt modelId="{D2A3E200-4B3A-471C-A5AF-E5E9126BD0CC}" type="pres">
      <dgm:prSet presAssocID="{F019C84F-7563-4F72-B9E6-C4CB50B24CEF}" presName="Name8" presStyleCnt="0"/>
      <dgm:spPr/>
    </dgm:pt>
    <dgm:pt modelId="{B7CBD021-8393-459A-AF77-BA1E068E98BB}" type="pres">
      <dgm:prSet presAssocID="{F019C84F-7563-4F72-B9E6-C4CB50B24CEF}" presName="level" presStyleLbl="node1" presStyleIdx="0" presStyleCnt="3">
        <dgm:presLayoutVars>
          <dgm:chMax val="1"/>
          <dgm:bulletEnabled val="1"/>
        </dgm:presLayoutVars>
      </dgm:prSet>
      <dgm:spPr/>
    </dgm:pt>
    <dgm:pt modelId="{301392A5-5BAF-4BEC-AB8D-EF38C2B7CBF3}" type="pres">
      <dgm:prSet presAssocID="{F019C84F-7563-4F72-B9E6-C4CB50B24C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BC989C8-57B2-4866-8476-172A86BE08CD}" type="pres">
      <dgm:prSet presAssocID="{2C648CAB-8E9D-4F89-A382-E0ACCD8C5E9B}" presName="Name8" presStyleCnt="0"/>
      <dgm:spPr/>
    </dgm:pt>
    <dgm:pt modelId="{04375BAA-5DD4-4930-AF47-D18222E1996F}" type="pres">
      <dgm:prSet presAssocID="{2C648CAB-8E9D-4F89-A382-E0ACCD8C5E9B}" presName="level" presStyleLbl="node1" presStyleIdx="1" presStyleCnt="3">
        <dgm:presLayoutVars>
          <dgm:chMax val="1"/>
          <dgm:bulletEnabled val="1"/>
        </dgm:presLayoutVars>
      </dgm:prSet>
      <dgm:spPr/>
    </dgm:pt>
    <dgm:pt modelId="{05165CAE-4499-4AC4-B174-DBDE1334E695}" type="pres">
      <dgm:prSet presAssocID="{2C648CAB-8E9D-4F89-A382-E0ACCD8C5E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68C9634-6FEF-4918-B356-69B92A1ABB60}" type="pres">
      <dgm:prSet presAssocID="{0AA4A57B-7467-4023-ACD9-2BD3740D42DC}" presName="Name8" presStyleCnt="0"/>
      <dgm:spPr/>
    </dgm:pt>
    <dgm:pt modelId="{FD605F57-C1A9-4CAB-B2F1-9DC63A5E081C}" type="pres">
      <dgm:prSet presAssocID="{0AA4A57B-7467-4023-ACD9-2BD3740D42DC}" presName="level" presStyleLbl="node1" presStyleIdx="2" presStyleCnt="3">
        <dgm:presLayoutVars>
          <dgm:chMax val="1"/>
          <dgm:bulletEnabled val="1"/>
        </dgm:presLayoutVars>
      </dgm:prSet>
      <dgm:spPr/>
    </dgm:pt>
    <dgm:pt modelId="{EBA7B63D-E128-496F-B431-2ED9029D10FC}" type="pres">
      <dgm:prSet presAssocID="{0AA4A57B-7467-4023-ACD9-2BD3740D42D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FD9DE00-42D1-44B8-AB08-6CD7D77BFAD6}" type="presOf" srcId="{F019C84F-7563-4F72-B9E6-C4CB50B24CEF}" destId="{301392A5-5BAF-4BEC-AB8D-EF38C2B7CBF3}" srcOrd="1" destOrd="0" presId="urn:microsoft.com/office/officeart/2005/8/layout/pyramid1"/>
    <dgm:cxn modelId="{86EA7D0B-45B0-4296-8DD5-4FFC72741A7B}" type="presOf" srcId="{0AA4A57B-7467-4023-ACD9-2BD3740D42DC}" destId="{EBA7B63D-E128-496F-B431-2ED9029D10FC}" srcOrd="1" destOrd="0" presId="urn:microsoft.com/office/officeart/2005/8/layout/pyramid1"/>
    <dgm:cxn modelId="{646CA30C-5A31-4E9B-80A0-6F0F82AA689B}" type="presOf" srcId="{0AA4A57B-7467-4023-ACD9-2BD3740D42DC}" destId="{FD605F57-C1A9-4CAB-B2F1-9DC63A5E081C}" srcOrd="0" destOrd="0" presId="urn:microsoft.com/office/officeart/2005/8/layout/pyramid1"/>
    <dgm:cxn modelId="{E52C0934-8B6E-4B04-B811-79C8DA7735F9}" srcId="{6A0556C4-69C2-485A-AD9D-3B5425B5D886}" destId="{2C648CAB-8E9D-4F89-A382-E0ACCD8C5E9B}" srcOrd="1" destOrd="0" parTransId="{D83564B8-7412-48A5-9A86-A6A9F1588EEC}" sibTransId="{5B6E557A-8C87-4756-80E7-3F5DBE329A5B}"/>
    <dgm:cxn modelId="{44B0EA64-536D-44E4-A264-25F5067F1A0A}" type="presOf" srcId="{6A0556C4-69C2-485A-AD9D-3B5425B5D886}" destId="{83820C7F-0388-4133-87F4-71043CDAFAED}" srcOrd="0" destOrd="0" presId="urn:microsoft.com/office/officeart/2005/8/layout/pyramid1"/>
    <dgm:cxn modelId="{F84E1B76-723A-4CB3-9931-69200EA68BCC}" type="presOf" srcId="{2C648CAB-8E9D-4F89-A382-E0ACCD8C5E9B}" destId="{04375BAA-5DD4-4930-AF47-D18222E1996F}" srcOrd="0" destOrd="0" presId="urn:microsoft.com/office/officeart/2005/8/layout/pyramid1"/>
    <dgm:cxn modelId="{789A7B7D-4FA7-43E2-99CF-47F25C1743FA}" srcId="{6A0556C4-69C2-485A-AD9D-3B5425B5D886}" destId="{F019C84F-7563-4F72-B9E6-C4CB50B24CEF}" srcOrd="0" destOrd="0" parTransId="{ABCF0F48-CB30-4D33-84CE-85CA97B8A037}" sibTransId="{9C4ADB34-96A7-4DE3-84BE-D8ABAAC9DD92}"/>
    <dgm:cxn modelId="{7991F685-1D48-438F-84F3-3240B840AC5F}" type="presOf" srcId="{F019C84F-7563-4F72-B9E6-C4CB50B24CEF}" destId="{B7CBD021-8393-459A-AF77-BA1E068E98BB}" srcOrd="0" destOrd="0" presId="urn:microsoft.com/office/officeart/2005/8/layout/pyramid1"/>
    <dgm:cxn modelId="{624FFF89-7BC1-4749-BA32-8AD990CFA35D}" type="presOf" srcId="{2C648CAB-8E9D-4F89-A382-E0ACCD8C5E9B}" destId="{05165CAE-4499-4AC4-B174-DBDE1334E695}" srcOrd="1" destOrd="0" presId="urn:microsoft.com/office/officeart/2005/8/layout/pyramid1"/>
    <dgm:cxn modelId="{0118DAD3-1D94-42D5-9F95-376BDF2D3A25}" srcId="{6A0556C4-69C2-485A-AD9D-3B5425B5D886}" destId="{0AA4A57B-7467-4023-ACD9-2BD3740D42DC}" srcOrd="2" destOrd="0" parTransId="{38E929DA-E9A3-42E3-AB34-B764724B69A2}" sibTransId="{0C45D70A-B56A-474B-82CB-74CAD66077BD}"/>
    <dgm:cxn modelId="{C6A379BC-1D52-4523-8113-18BB84352626}" type="presParOf" srcId="{83820C7F-0388-4133-87F4-71043CDAFAED}" destId="{D2A3E200-4B3A-471C-A5AF-E5E9126BD0CC}" srcOrd="0" destOrd="0" presId="urn:microsoft.com/office/officeart/2005/8/layout/pyramid1"/>
    <dgm:cxn modelId="{D98415CF-36DE-478E-897F-D944B8AECAE9}" type="presParOf" srcId="{D2A3E200-4B3A-471C-A5AF-E5E9126BD0CC}" destId="{B7CBD021-8393-459A-AF77-BA1E068E98BB}" srcOrd="0" destOrd="0" presId="urn:microsoft.com/office/officeart/2005/8/layout/pyramid1"/>
    <dgm:cxn modelId="{9B0AF355-3656-4663-A989-413517BC4E41}" type="presParOf" srcId="{D2A3E200-4B3A-471C-A5AF-E5E9126BD0CC}" destId="{301392A5-5BAF-4BEC-AB8D-EF38C2B7CBF3}" srcOrd="1" destOrd="0" presId="urn:microsoft.com/office/officeart/2005/8/layout/pyramid1"/>
    <dgm:cxn modelId="{D27F7F04-FD26-4351-A611-08EBA412DC8C}" type="presParOf" srcId="{83820C7F-0388-4133-87F4-71043CDAFAED}" destId="{FBC989C8-57B2-4866-8476-172A86BE08CD}" srcOrd="1" destOrd="0" presId="urn:microsoft.com/office/officeart/2005/8/layout/pyramid1"/>
    <dgm:cxn modelId="{96BF7E7D-6404-4531-B2C4-D1B6B86BF96F}" type="presParOf" srcId="{FBC989C8-57B2-4866-8476-172A86BE08CD}" destId="{04375BAA-5DD4-4930-AF47-D18222E1996F}" srcOrd="0" destOrd="0" presId="urn:microsoft.com/office/officeart/2005/8/layout/pyramid1"/>
    <dgm:cxn modelId="{C17930C4-6800-4021-AE0E-C95A2BFC7196}" type="presParOf" srcId="{FBC989C8-57B2-4866-8476-172A86BE08CD}" destId="{05165CAE-4499-4AC4-B174-DBDE1334E695}" srcOrd="1" destOrd="0" presId="urn:microsoft.com/office/officeart/2005/8/layout/pyramid1"/>
    <dgm:cxn modelId="{41D582C2-A8C0-4004-BA4B-61A695D24D79}" type="presParOf" srcId="{83820C7F-0388-4133-87F4-71043CDAFAED}" destId="{668C9634-6FEF-4918-B356-69B92A1ABB60}" srcOrd="2" destOrd="0" presId="urn:microsoft.com/office/officeart/2005/8/layout/pyramid1"/>
    <dgm:cxn modelId="{5325BB6F-5D38-423E-9570-697798B98650}" type="presParOf" srcId="{668C9634-6FEF-4918-B356-69B92A1ABB60}" destId="{FD605F57-C1A9-4CAB-B2F1-9DC63A5E081C}" srcOrd="0" destOrd="0" presId="urn:microsoft.com/office/officeart/2005/8/layout/pyramid1"/>
    <dgm:cxn modelId="{DDE902B4-AA62-4B83-970A-F1081BAE181C}" type="presParOf" srcId="{668C9634-6FEF-4918-B356-69B92A1ABB60}" destId="{EBA7B63D-E128-496F-B431-2ED9029D10F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BD021-8393-459A-AF77-BA1E068E98BB}">
      <dsp:nvSpPr>
        <dsp:cNvPr id="0" name=""/>
        <dsp:cNvSpPr/>
      </dsp:nvSpPr>
      <dsp:spPr>
        <a:xfrm>
          <a:off x="1143932" y="0"/>
          <a:ext cx="1143932" cy="161131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Data </a:t>
          </a:r>
        </a:p>
      </dsp:txBody>
      <dsp:txXfrm>
        <a:off x="1143932" y="0"/>
        <a:ext cx="1143932" cy="1611312"/>
      </dsp:txXfrm>
    </dsp:sp>
    <dsp:sp modelId="{04375BAA-5DD4-4930-AF47-D18222E1996F}">
      <dsp:nvSpPr>
        <dsp:cNvPr id="0" name=""/>
        <dsp:cNvSpPr/>
      </dsp:nvSpPr>
      <dsp:spPr>
        <a:xfrm>
          <a:off x="571965" y="1611312"/>
          <a:ext cx="2287864" cy="1611312"/>
        </a:xfrm>
        <a:prstGeom prst="trapezoid">
          <a:avLst>
            <a:gd name="adj" fmla="val 35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Model</a:t>
          </a:r>
        </a:p>
      </dsp:txBody>
      <dsp:txXfrm>
        <a:off x="972342" y="1611312"/>
        <a:ext cx="1487111" cy="1611312"/>
      </dsp:txXfrm>
    </dsp:sp>
    <dsp:sp modelId="{FD605F57-C1A9-4CAB-B2F1-9DC63A5E081C}">
      <dsp:nvSpPr>
        <dsp:cNvPr id="0" name=""/>
        <dsp:cNvSpPr/>
      </dsp:nvSpPr>
      <dsp:spPr>
        <a:xfrm>
          <a:off x="0" y="3222625"/>
          <a:ext cx="3431796" cy="1611312"/>
        </a:xfrm>
        <a:prstGeom prst="trapezoid">
          <a:avLst>
            <a:gd name="adj" fmla="val 354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Experiment</a:t>
          </a:r>
        </a:p>
      </dsp:txBody>
      <dsp:txXfrm>
        <a:off x="600564" y="3222625"/>
        <a:ext cx="2230667" cy="1611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5/21/2021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5/21/2021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5/21/2021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Distributed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BA3C-BB50-491A-8B74-CAA11269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to do this in practise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C523-DE1C-4594-8688-4E1CAA5B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DataParallel</a:t>
            </a:r>
          </a:p>
          <a:p>
            <a:pPr lvl="1"/>
            <a:r>
              <a:rPr lang="it-IT" dirty="0">
                <a:latin typeface="+mj-lt"/>
              </a:rPr>
              <a:t>parallel_model = torch.nn.DataParallel(model)</a:t>
            </a:r>
          </a:p>
          <a:p>
            <a:endParaRPr lang="it-IT" dirty="0">
              <a:latin typeface="+mj-lt"/>
            </a:endParaRPr>
          </a:p>
          <a:p>
            <a:r>
              <a:rPr lang="it-IT" dirty="0"/>
              <a:t>Distributed Data Parallel</a:t>
            </a:r>
          </a:p>
          <a:p>
            <a:pPr lvl="1"/>
            <a:r>
              <a:rPr lang="it-IT" dirty="0"/>
              <a:t>Set a enviroment </a:t>
            </a:r>
            <a:r>
              <a:rPr lang="it-IT" dirty="0">
                <a:latin typeface="+mj-lt"/>
              </a:rPr>
              <a:t>MASTER_ADDR </a:t>
            </a:r>
            <a:r>
              <a:rPr lang="it-IT" dirty="0"/>
              <a:t>and </a:t>
            </a:r>
            <a:r>
              <a:rPr lang="it-IT" dirty="0">
                <a:latin typeface="+mj-lt"/>
              </a:rPr>
              <a:t>MASTER_PORT </a:t>
            </a:r>
          </a:p>
          <a:p>
            <a:pPr lvl="1"/>
            <a:r>
              <a:rPr lang="it-IT" dirty="0"/>
              <a:t>Init a process group </a:t>
            </a:r>
          </a:p>
          <a:p>
            <a:pPr lvl="1"/>
            <a:r>
              <a:rPr lang="it-IT" dirty="0">
                <a:latin typeface="+mj-lt"/>
              </a:rPr>
              <a:t>parallel_model = nn.parallel.DistributedDataParallel(model, device_ids=[gpu] </a:t>
            </a:r>
            <a:endParaRPr lang="it-IT" dirty="0"/>
          </a:p>
          <a:p>
            <a:pPr lvl="1"/>
            <a:r>
              <a:rPr lang="it-IT" dirty="0"/>
              <a:t>Use</a:t>
            </a:r>
            <a:r>
              <a:rPr lang="it-IT" dirty="0">
                <a:latin typeface="+mj-lt"/>
              </a:rPr>
              <a:t> mp.spawn </a:t>
            </a:r>
            <a:r>
              <a:rPr lang="it-IT" dirty="0"/>
              <a:t>to spawn multiple processes</a:t>
            </a:r>
          </a:p>
          <a:p>
            <a:pPr lvl="1"/>
            <a:r>
              <a:rPr lang="it-IT" dirty="0">
                <a:latin typeface="+mj-lt"/>
              </a:rPr>
              <a:t>...</a:t>
            </a:r>
          </a:p>
          <a:p>
            <a:pPr lvl="1"/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Model parallizeme</a:t>
            </a:r>
          </a:p>
          <a:p>
            <a:pPr lvl="1"/>
            <a:r>
              <a:rPr lang="it-IT" dirty="0"/>
              <a:t>A shit ton of </a:t>
            </a:r>
            <a:r>
              <a:rPr lang="it-IT" dirty="0">
                <a:latin typeface="+mj-lt"/>
              </a:rPr>
              <a:t>tensor.to(‘cuda:x’) </a:t>
            </a:r>
            <a:r>
              <a:rPr lang="it-IT" dirty="0"/>
              <a:t>calls</a:t>
            </a:r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EB74-91F6-42FF-9F1A-7EB2205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0379-D4EE-450E-A6A7-CF6888D6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C493-E112-4D00-B426-F1583C4A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8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184C-4B69-4241-BB63-BDCE137A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Seperating engineering and research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9D8F-9B57-4DF7-8846-1A39780B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Getting code to run in parallel has somewhat become a research task!</a:t>
            </a:r>
          </a:p>
          <a:p>
            <a:pPr marL="0" indent="0" algn="ctr">
              <a:buNone/>
            </a:pPr>
            <a:r>
              <a:rPr lang="en-US" i="1" dirty="0"/>
              <a:t>However maybe it should not be like that?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Research Code				Engineering code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Spend time on research code and not engineering code!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8217-819E-44D5-93A0-22077CC9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77D4-EF99-4034-AB30-3A644D89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0847-4B94-4439-B781-6BE280B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0C72E-6B5F-45A6-909F-5FA418AE6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01"/>
          <a:stretch/>
        </p:blipFill>
        <p:spPr>
          <a:xfrm>
            <a:off x="1399221" y="3344688"/>
            <a:ext cx="3789293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8CE56-A220-4572-B956-34834038A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97"/>
          <a:stretch/>
        </p:blipFill>
        <p:spPr>
          <a:xfrm>
            <a:off x="7003486" y="3344688"/>
            <a:ext cx="37892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5BA-2E75-4F5E-B188-42B284D4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using a training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F97A-4FFC-463D-90E8-99C42C51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Spend time on research code and not engineering code</a:t>
            </a:r>
          </a:p>
          <a:p>
            <a:pPr marL="0" indent="0">
              <a:buNone/>
            </a:pPr>
            <a:r>
              <a:rPr lang="da-DK" dirty="0"/>
              <a:t>-&gt; Why training frameworks exist!</a:t>
            </a:r>
          </a:p>
          <a:p>
            <a:endParaRPr lang="da-DK" dirty="0"/>
          </a:p>
          <a:p>
            <a:r>
              <a:rPr lang="da-DK" dirty="0"/>
              <a:t>Reduce boilerplate = increase turn-around time</a:t>
            </a:r>
          </a:p>
          <a:p>
            <a:r>
              <a:rPr lang="da-DK" dirty="0"/>
              <a:t>Focus on what is important</a:t>
            </a:r>
          </a:p>
          <a:p>
            <a:r>
              <a:rPr lang="da-DK" dirty="0"/>
              <a:t>Reproduceability</a:t>
            </a:r>
          </a:p>
          <a:p>
            <a:r>
              <a:rPr lang="da-DK" dirty="0"/>
              <a:t>Shareability</a:t>
            </a:r>
          </a:p>
          <a:p>
            <a:r>
              <a:rPr lang="da-DK" dirty="0"/>
              <a:t>Consistency</a:t>
            </a:r>
          </a:p>
          <a:p>
            <a:r>
              <a:rPr lang="da-DK" dirty="0"/>
              <a:t>Scaleability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9CCE-D927-4052-A1FB-929A2A10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F260-D169-444E-91F9-57649518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1171-7814-48AF-91E5-D177AC0C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3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DE8-A1FD-44C2-AF38-0B771A01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Training Fremworks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847-F757-4CA2-BCE9-5CD87459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Many fremeworks exist for reducing boilerplate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Many frameworks for accelerating training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E4C-9F74-40D9-8B27-1F684F43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0124-C72D-47C0-9EEA-674321BB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8E30-DFBE-4906-9C04-6E23CEC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8B075-80DC-4BAA-BD1D-52B5BD02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24" y="2001070"/>
            <a:ext cx="2578233" cy="1231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382B24-FD5E-4EDA-B1F4-5ABE40857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93" y="1836263"/>
            <a:ext cx="3443788" cy="1371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D96D66-301D-4B88-ADAC-630BA9A64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2" y="1845223"/>
            <a:ext cx="3027517" cy="151074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6EFE9E2F-DD15-4FBB-9429-6B00D2617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5" y="3890495"/>
            <a:ext cx="4363768" cy="2183361"/>
          </a:xfrm>
          <a:prstGeom prst="rect">
            <a:avLst/>
          </a:prstGeom>
        </p:spPr>
      </p:pic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8EDFBB11-4CA0-40E4-9DE1-798953328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73" y="3990876"/>
            <a:ext cx="1982598" cy="19825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5A1973-482B-40AC-B3AD-F23246FBE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3" y="4257407"/>
            <a:ext cx="4352381" cy="1333333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27304C-9F33-4E68-B313-A3E5169B57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7046">
            <a:off x="8754417" y="72570"/>
            <a:ext cx="2295879" cy="1530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9102AB-F7E2-4B19-995A-31E8090112BE}"/>
              </a:ext>
            </a:extLst>
          </p:cNvPr>
          <p:cNvSpPr/>
          <p:nvPr/>
        </p:nvSpPr>
        <p:spPr>
          <a:xfrm>
            <a:off x="7519593" y="1862237"/>
            <a:ext cx="3536483" cy="1370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97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A3F0-12EC-45E2-85EC-A1198CD6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distributed computations?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3A8A-3183-479A-AAFD-A3E088AB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a-DK" i="1" dirty="0"/>
              <a:t>Computing on multiple threads/devices/nodes in </a:t>
            </a:r>
            <a:r>
              <a:rPr lang="da-DK" i="1" u="sng" dirty="0"/>
              <a:t>parallel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We focus on training as it is the most computationally expensive part but doing testing or inference can also be done in distributed manner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Distributed computing is not always beneficial: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E1A6-6135-4873-BD8B-0262E747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C7C1-45FB-46F8-9131-4200035A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149B-3AF8-4C98-834D-FBB8813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B0BC40-9EBC-44A6-83DF-BDFABA831146}"/>
              </a:ext>
            </a:extLst>
          </p:cNvPr>
          <p:cNvSpPr/>
          <p:nvPr/>
        </p:nvSpPr>
        <p:spPr>
          <a:xfrm>
            <a:off x="5573086" y="55466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0951E1-13E9-479F-8225-21E3FEE35C27}"/>
              </a:ext>
            </a:extLst>
          </p:cNvPr>
          <p:cNvCxnSpPr>
            <a:cxnSpLocks/>
          </p:cNvCxnSpPr>
          <p:nvPr/>
        </p:nvCxnSpPr>
        <p:spPr>
          <a:xfrm>
            <a:off x="2585208" y="5472841"/>
            <a:ext cx="6877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4E0819FD-97F3-4CBE-869D-6E8C5937EC1E}"/>
              </a:ext>
            </a:extLst>
          </p:cNvPr>
          <p:cNvSpPr/>
          <p:nvPr/>
        </p:nvSpPr>
        <p:spPr>
          <a:xfrm>
            <a:off x="2585208" y="4355206"/>
            <a:ext cx="2253143" cy="9797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Communication cost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DED00B4-C68B-4B93-B52F-74549CB83A93}"/>
              </a:ext>
            </a:extLst>
          </p:cNvPr>
          <p:cNvSpPr/>
          <p:nvPr/>
        </p:nvSpPr>
        <p:spPr>
          <a:xfrm>
            <a:off x="7125050" y="4369555"/>
            <a:ext cx="2253143" cy="9797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Device utility</a:t>
            </a:r>
          </a:p>
        </p:txBody>
      </p:sp>
    </p:spTree>
    <p:extLst>
      <p:ext uri="{BB962C8B-B14F-4D97-AF65-F5344CB8AC3E}">
        <p14:creationId xmlns:p14="http://schemas.microsoft.com/office/powerpoint/2010/main" val="502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1ED-16E1-47F7-BFA1-56891AB8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337F-0DC7-402D-84BC-78081237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694853" cy="4833355"/>
          </a:xfrm>
        </p:spPr>
        <p:txBody>
          <a:bodyPr>
            <a:normAutofit lnSpcReduction="10000"/>
          </a:bodyPr>
          <a:lstStyle/>
          <a:p>
            <a:r>
              <a:rPr lang="da-DK" dirty="0"/>
              <a:t>Three types of devices</a:t>
            </a:r>
          </a:p>
          <a:p>
            <a:pPr lvl="1"/>
            <a:r>
              <a:rPr lang="da-DK" dirty="0"/>
              <a:t>CPU</a:t>
            </a:r>
          </a:p>
          <a:p>
            <a:pPr lvl="2"/>
            <a:r>
              <a:rPr lang="da-DK" dirty="0"/>
              <a:t>General compute unit</a:t>
            </a:r>
          </a:p>
          <a:p>
            <a:pPr lvl="2"/>
            <a:r>
              <a:rPr lang="da-DK" dirty="0"/>
              <a:t>2-128 threads</a:t>
            </a:r>
          </a:p>
          <a:p>
            <a:pPr lvl="1"/>
            <a:r>
              <a:rPr lang="da-DK" dirty="0"/>
              <a:t>GPU</a:t>
            </a:r>
          </a:p>
          <a:p>
            <a:pPr lvl="2"/>
            <a:r>
              <a:rPr lang="da-DK" dirty="0"/>
              <a:t>Rendering unit</a:t>
            </a:r>
          </a:p>
          <a:p>
            <a:pPr lvl="2"/>
            <a:r>
              <a:rPr lang="da-DK" dirty="0"/>
              <a:t>1000-10000 threads</a:t>
            </a:r>
          </a:p>
          <a:p>
            <a:pPr lvl="1"/>
            <a:r>
              <a:rPr lang="da-DK" dirty="0"/>
              <a:t>TPU</a:t>
            </a:r>
          </a:p>
          <a:p>
            <a:pPr lvl="2"/>
            <a:r>
              <a:rPr lang="da-DK" dirty="0"/>
              <a:t>Specialized unit </a:t>
            </a:r>
          </a:p>
          <a:p>
            <a:pPr lvl="2"/>
            <a:r>
              <a:rPr lang="da-DK" dirty="0"/>
              <a:t>8-2048 threads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 we are comparing apples to bananas!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44D9-1CEB-4EF9-909D-B565AFBF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DCE9-B743-4824-A40B-38334A66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CE18-BE7C-41E5-B34F-C40CFBB7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Chart, table&#10;&#10;Description automatically generated">
            <a:extLst>
              <a:ext uri="{FF2B5EF4-FFF2-40B4-BE49-F238E27FC236}">
                <a16:creationId xmlns:a16="http://schemas.microsoft.com/office/drawing/2014/main" id="{95360E83-13AB-4475-887B-47B98E0A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8" y="3497069"/>
            <a:ext cx="5592856" cy="155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30E69B-30C0-4F09-BB08-9C11486D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3" y="658388"/>
            <a:ext cx="5903167" cy="27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053-5F51-47C8-9D81-9DDCFE7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00E2-35BC-4BB9-94BC-85043521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Equally important to what device you are using, is the amount of memory that you have available</a:t>
            </a:r>
          </a:p>
          <a:p>
            <a:pPr marL="0" indent="0">
              <a:buNone/>
            </a:pPr>
            <a:r>
              <a:rPr lang="da-DK" dirty="0"/>
              <a:t>With more memory</a:t>
            </a:r>
          </a:p>
          <a:p>
            <a:r>
              <a:rPr lang="da-DK" dirty="0"/>
              <a:t>Faster data transfer</a:t>
            </a:r>
          </a:p>
          <a:p>
            <a:r>
              <a:rPr lang="da-DK" dirty="0"/>
              <a:t>Higher data modality</a:t>
            </a:r>
          </a:p>
          <a:p>
            <a:r>
              <a:rPr lang="da-DK" dirty="0"/>
              <a:t>Larger models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D9C4-4742-43B8-B007-C869BF90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85C7-80F5-4E48-AECF-25FE253A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DF71-9B18-47F6-9E5C-ED4A6DF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1B28D-089C-45CF-82E7-BE38906B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67" y="2075792"/>
            <a:ext cx="3707265" cy="3645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77523-999D-4A49-9765-8BFDA9A0D3F0}"/>
              </a:ext>
            </a:extLst>
          </p:cNvPr>
          <p:cNvSpPr txBox="1"/>
          <p:nvPr/>
        </p:nvSpPr>
        <p:spPr>
          <a:xfrm>
            <a:off x="7483497" y="5721183"/>
            <a:ext cx="287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dirty="0"/>
              <a:t>https://towardsdatascience.com/when-to-use-cpus-vs-gpus-vs-tpus-in-a-kaggle-competition-9af708a8c3eb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79F2BD4-E393-452E-88DE-19FA1C43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6931"/>
              </p:ext>
            </p:extLst>
          </p:nvPr>
        </p:nvGraphicFramePr>
        <p:xfrm>
          <a:off x="1397518" y="4597877"/>
          <a:ext cx="4800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3">
                  <a:extLst>
                    <a:ext uri="{9D8B030D-6E8A-4147-A177-3AD203B41FA5}">
                      <a16:colId xmlns:a16="http://schemas.microsoft.com/office/drawing/2014/main" val="3263315967"/>
                    </a:ext>
                  </a:extLst>
                </a:gridCol>
                <a:gridCol w="1200033">
                  <a:extLst>
                    <a:ext uri="{9D8B030D-6E8A-4147-A177-3AD203B41FA5}">
                      <a16:colId xmlns:a16="http://schemas.microsoft.com/office/drawing/2014/main" val="1266629554"/>
                    </a:ext>
                  </a:extLst>
                </a:gridCol>
                <a:gridCol w="1200033">
                  <a:extLst>
                    <a:ext uri="{9D8B030D-6E8A-4147-A177-3AD203B41FA5}">
                      <a16:colId xmlns:a16="http://schemas.microsoft.com/office/drawing/2014/main" val="3012967485"/>
                    </a:ext>
                  </a:extLst>
                </a:gridCol>
                <a:gridCol w="1200033">
                  <a:extLst>
                    <a:ext uri="{9D8B030D-6E8A-4147-A177-3AD203B41FA5}">
                      <a16:colId xmlns:a16="http://schemas.microsoft.com/office/drawing/2014/main" val="346213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3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32-64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64 GiB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256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24 GiB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32 TiB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4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E2A3-4EAA-419D-B97F-BDA58243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Many layers of distributed computations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9B3A19-D938-4093-980E-BF0F39CD9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57087"/>
              </p:ext>
            </p:extLst>
          </p:nvPr>
        </p:nvGraphicFramePr>
        <p:xfrm>
          <a:off x="838200" y="1343025"/>
          <a:ext cx="3431796" cy="483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3030-BDEA-4BDF-8B77-4FC6547C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74D9-67CB-4EE3-9290-59CC336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E00E-C001-448B-84DF-BB666C3B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B0B71-42DA-4FA0-B7B4-42836A7FB112}"/>
              </a:ext>
            </a:extLst>
          </p:cNvPr>
          <p:cNvSpPr txBox="1"/>
          <p:nvPr/>
        </p:nvSpPr>
        <p:spPr>
          <a:xfrm>
            <a:off x="4469701" y="520117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Launch multiple experiments at once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3AE80-C122-49CC-9693-A0714617C857}"/>
              </a:ext>
            </a:extLst>
          </p:cNvPr>
          <p:cNvSpPr txBox="1"/>
          <p:nvPr/>
        </p:nvSpPr>
        <p:spPr>
          <a:xfrm>
            <a:off x="4469701" y="344948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Stack models in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92D13-7D10-4043-9E64-1E350BBDFC08}"/>
              </a:ext>
            </a:extLst>
          </p:cNvPr>
          <p:cNvSpPr txBox="1"/>
          <p:nvPr/>
        </p:nvSpPr>
        <p:spPr>
          <a:xfrm>
            <a:off x="4469701" y="188247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Load data in paralle</a:t>
            </a:r>
          </a:p>
          <a:p>
            <a:r>
              <a:rPr lang="da-DK" dirty="0"/>
              <a:t>Inference on data in parallel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BF8A4A-1BA3-4BBE-91FF-A8D11596C73D}"/>
              </a:ext>
            </a:extLst>
          </p:cNvPr>
          <p:cNvSpPr/>
          <p:nvPr/>
        </p:nvSpPr>
        <p:spPr>
          <a:xfrm>
            <a:off x="8013700" y="1778000"/>
            <a:ext cx="1104201" cy="4038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C3D38-B448-4E10-85F7-32F8BFD29F56}"/>
              </a:ext>
            </a:extLst>
          </p:cNvPr>
          <p:cNvSpPr txBox="1"/>
          <p:nvPr/>
        </p:nvSpPr>
        <p:spPr>
          <a:xfrm>
            <a:off x="9403710" y="3357156"/>
            <a:ext cx="203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You may use multiple of these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9368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5D04-CA82-4E18-B277-FDE27025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six imporatnt communication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2AE7-786F-4754-8C05-E65C4DB9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775D-F3E2-4769-A1F1-9AB145A5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43A3-2D74-458D-A837-A234E7E1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A81A-9EA3-411C-8FFF-7211C5F9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456CE-3524-4EC9-9313-2E686929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03" y="681037"/>
            <a:ext cx="5870394" cy="5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6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C399-4A36-4F6A-BBA3-3A9D0588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Parallel: one process controls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5FC4-5EBB-439C-9D83-BDFE3D8D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Simple as </a:t>
            </a:r>
            <a:r>
              <a:rPr lang="it-IT" dirty="0">
                <a:latin typeface="+mj-lt"/>
              </a:rPr>
              <a:t>parallel_model = torch.nn.DataParallel(model)</a:t>
            </a:r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9090-EFF3-415F-BEA8-B11AB3DB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DC88-7948-4406-B2F4-904BE37E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8702-DFE9-4D62-805C-E0BF092F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8B0C21F-7E78-473F-A9ED-C6E42A7F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898224"/>
            <a:ext cx="11341100" cy="3449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B33B2-ECF5-4EE7-9DF0-B9E1B8715B1C}"/>
              </a:ext>
            </a:extLst>
          </p:cNvPr>
          <p:cNvSpPr txBox="1"/>
          <p:nvPr/>
        </p:nvSpPr>
        <p:spPr>
          <a:xfrm>
            <a:off x="1729530" y="5410073"/>
            <a:ext cx="87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Note that only GPU-1 parameters are updated, the replicas are destroyed after backward</a:t>
            </a:r>
          </a:p>
        </p:txBody>
      </p:sp>
    </p:spTree>
    <p:extLst>
      <p:ext uri="{BB962C8B-B14F-4D97-AF65-F5344CB8AC3E}">
        <p14:creationId xmlns:p14="http://schemas.microsoft.com/office/powerpoint/2010/main" val="22042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1C86-787E-4098-B607-09CC3B7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Distributed Data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790C-D891-4A8A-B655-804FB77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Distributed Data Parallel (DDP) all processes gets equal workload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2284-8676-4233-950B-F85BA55F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947B-49EF-4EB1-971C-FFF56123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0A13-2023-4490-90D5-33955CCC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528DC9A-790C-410E-ADBD-C96EB7DF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76" y="1763484"/>
            <a:ext cx="8903120" cy="47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78C-3824-4049-AEA7-105EC79A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paralliseme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3066-5807-4413-8828-3574AD31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When your model is too big for one 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6821-73C5-4E66-8114-2C87E9AB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8D7E-34FD-406D-A408-355344AE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101F-1DF3-498D-B0E8-3A356DF6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7004687-7F65-45AA-B689-0B3FC6D3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2" r="3609"/>
          <a:stretch/>
        </p:blipFill>
        <p:spPr>
          <a:xfrm>
            <a:off x="1942380" y="1948983"/>
            <a:ext cx="3278039" cy="396260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9F9BC45-F83D-46E1-A051-C791EAE3D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75"/>
          <a:stretch/>
        </p:blipFill>
        <p:spPr>
          <a:xfrm>
            <a:off x="5717332" y="2214359"/>
            <a:ext cx="3976396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480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Distributed Training</vt:lpstr>
      <vt:lpstr>What is distributed computations?</vt:lpstr>
      <vt:lpstr>Devices</vt:lpstr>
      <vt:lpstr>Memory</vt:lpstr>
      <vt:lpstr>Many layers of distributed computations</vt:lpstr>
      <vt:lpstr>The six imporatnt communication types</vt:lpstr>
      <vt:lpstr>Data Parallel: one process controls all</vt:lpstr>
      <vt:lpstr>Distributed Data Parallel</vt:lpstr>
      <vt:lpstr>Model paralliseme</vt:lpstr>
      <vt:lpstr>How to do this in practise</vt:lpstr>
      <vt:lpstr>Seperating engineering and research code</vt:lpstr>
      <vt:lpstr>Why using a training framework</vt:lpstr>
      <vt:lpstr>Training Fremworks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21</cp:revision>
  <dcterms:created xsi:type="dcterms:W3CDTF">2021-04-07T10:04:14Z</dcterms:created>
  <dcterms:modified xsi:type="dcterms:W3CDTF">2021-05-21T10:58:16Z</dcterms:modified>
</cp:coreProperties>
</file>