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8" r:id="rId4"/>
    <p:sldId id="264" r:id="rId5"/>
    <p:sldId id="265" r:id="rId6"/>
    <p:sldId id="269" r:id="rId7"/>
    <p:sldId id="267" r:id="rId8"/>
    <p:sldId id="261" r:id="rId9"/>
    <p:sldId id="257" r:id="rId10"/>
    <p:sldId id="270" r:id="rId11"/>
    <p:sldId id="258" r:id="rId12"/>
    <p:sldId id="259" r:id="rId13"/>
    <p:sldId id="260" r:id="rId14"/>
    <p:sldId id="271" r:id="rId15"/>
    <p:sldId id="263" r:id="rId16"/>
    <p:sldId id="262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How autodiff changed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9FA-1B7B-49BC-BF6C-6CE68127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Since then...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54C4-4564-43C4-BAB4-AAF5EB24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E2F5-6936-45E5-BEA4-11C8FBA5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81D-C2AC-44BB-8833-DF14623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62AE0-79EB-47B8-B91C-873A484F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30340"/>
            <a:ext cx="3505907" cy="2337271"/>
          </a:xfrm>
          <a:prstGeom prst="rect">
            <a:avLst/>
          </a:prstGeom>
        </p:spPr>
      </p:pic>
      <p:pic>
        <p:nvPicPr>
          <p:cNvPr id="12" name="Picture 11" descr="Text, letter, email&#10;&#10;Description automatically generated">
            <a:extLst>
              <a:ext uri="{FF2B5EF4-FFF2-40B4-BE49-F238E27FC236}">
                <a16:creationId xmlns:a16="http://schemas.microsoft.com/office/drawing/2014/main" id="{AA4063B8-27A2-4C43-9B50-A731C33D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6" y="3710552"/>
            <a:ext cx="3505907" cy="2075613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B09728F-ECBD-40EF-A028-0918BB14F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6" y="3724701"/>
            <a:ext cx="3967596" cy="2172117"/>
          </a:xfrm>
          <a:prstGeom prst="rect">
            <a:avLst/>
          </a:prstGeom>
        </p:spPr>
      </p:pic>
      <p:pic>
        <p:nvPicPr>
          <p:cNvPr id="18" name="Picture 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58CE479-1570-46E9-8E62-E10F6079F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6" y="961182"/>
            <a:ext cx="2875582" cy="24064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D27070-702D-4412-A414-982E182D29FB}"/>
              </a:ext>
            </a:extLst>
          </p:cNvPr>
          <p:cNvSpPr txBox="1"/>
          <p:nvPr/>
        </p:nvSpPr>
        <p:spPr>
          <a:xfrm>
            <a:off x="285750" y="1743075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AlphaGO:</a:t>
            </a:r>
          </a:p>
          <a:p>
            <a:r>
              <a:rPr lang="da-DK" dirty="0"/>
              <a:t>Beating humans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8FF20-F30C-4C8D-8D7B-50661779AD99}"/>
              </a:ext>
            </a:extLst>
          </p:cNvPr>
          <p:cNvSpPr txBox="1"/>
          <p:nvPr/>
        </p:nvSpPr>
        <p:spPr>
          <a:xfrm>
            <a:off x="285750" y="4425192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GPT-3</a:t>
            </a:r>
          </a:p>
          <a:p>
            <a:r>
              <a:rPr lang="da-DK" dirty="0"/>
              <a:t>Having conversations with humans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57C11-8515-418D-AD90-BF3C7D71F424}"/>
              </a:ext>
            </a:extLst>
          </p:cNvPr>
          <p:cNvSpPr txBox="1"/>
          <p:nvPr/>
        </p:nvSpPr>
        <p:spPr>
          <a:xfrm>
            <a:off x="6476295" y="1841230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Unet:</a:t>
            </a:r>
          </a:p>
          <a:p>
            <a:r>
              <a:rPr lang="da-DK" dirty="0"/>
              <a:t>High quality semantic segmentation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16B9D-A490-4B5C-9F65-4FA30295BCD1}"/>
              </a:ext>
            </a:extLst>
          </p:cNvPr>
          <p:cNvSpPr txBox="1"/>
          <p:nvPr/>
        </p:nvSpPr>
        <p:spPr>
          <a:xfrm>
            <a:off x="6613003" y="4424842"/>
            <a:ext cx="192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AlphaFold:</a:t>
            </a:r>
          </a:p>
          <a:p>
            <a:r>
              <a:rPr lang="da-DK" dirty="0"/>
              <a:t>Solving protein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867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318-FC28-4911-B129-D1F77AA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has changed?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EB3D-1C42-463F-B2E7-4D2CB68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BB7-83AD-4B1A-A3B9-CD0845C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810B-0AEC-4CC3-8F2F-28833D3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C0629C-3EBF-4373-8245-0C3A6695D7E8}"/>
              </a:ext>
            </a:extLst>
          </p:cNvPr>
          <p:cNvSpPr/>
          <p:nvPr/>
        </p:nvSpPr>
        <p:spPr>
          <a:xfrm>
            <a:off x="744518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Big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42872-E60A-4BC6-BB50-9978AC9720D6}"/>
              </a:ext>
            </a:extLst>
          </p:cNvPr>
          <p:cNvSpPr/>
          <p:nvPr/>
        </p:nvSpPr>
        <p:spPr>
          <a:xfrm>
            <a:off x="2872806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499A6-6048-47E6-9F71-BF24B9C96791}"/>
              </a:ext>
            </a:extLst>
          </p:cNvPr>
          <p:cNvSpPr/>
          <p:nvPr/>
        </p:nvSpPr>
        <p:spPr>
          <a:xfrm>
            <a:off x="5001094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Deepness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5B04C-3675-451A-A946-32616FDE598F}"/>
              </a:ext>
            </a:extLst>
          </p:cNvPr>
          <p:cNvSpPr/>
          <p:nvPr/>
        </p:nvSpPr>
        <p:spPr>
          <a:xfrm>
            <a:off x="7129382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E1890-C681-4EF6-91CB-E88405C7A6C8}"/>
              </a:ext>
            </a:extLst>
          </p:cNvPr>
          <p:cNvSpPr txBox="1"/>
          <p:nvPr/>
        </p:nvSpPr>
        <p:spPr>
          <a:xfrm>
            <a:off x="870353" y="4127212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can generalize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6F35D-8FA4-48A0-BA2F-573EB45C9729}"/>
              </a:ext>
            </a:extLst>
          </p:cNvPr>
          <p:cNvSpPr txBox="1"/>
          <p:nvPr/>
        </p:nvSpPr>
        <p:spPr>
          <a:xfrm>
            <a:off x="302842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trainable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7B5FA-1245-4C5E-92FB-4658A181EA63}"/>
              </a:ext>
            </a:extLst>
          </p:cNvPr>
          <p:cNvSpPr txBox="1"/>
          <p:nvPr/>
        </p:nvSpPr>
        <p:spPr>
          <a:xfrm>
            <a:off x="5214811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99E68-47B4-47B0-8756-3460529D272A}"/>
              </a:ext>
            </a:extLst>
          </p:cNvPr>
          <p:cNvSpPr txBox="1"/>
          <p:nvPr/>
        </p:nvSpPr>
        <p:spPr>
          <a:xfrm>
            <a:off x="7503254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Attacts more people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AF4A8E-5D6B-499E-8CA4-485EB75D80A6}"/>
              </a:ext>
            </a:extLst>
          </p:cNvPr>
          <p:cNvSpPr/>
          <p:nvPr/>
        </p:nvSpPr>
        <p:spPr>
          <a:xfrm>
            <a:off x="9257670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21F75-6D95-4BA7-BDCA-9471A09EF3A5}"/>
              </a:ext>
            </a:extLst>
          </p:cNvPr>
          <p:cNvSpPr txBox="1"/>
          <p:nvPr/>
        </p:nvSpPr>
        <p:spPr>
          <a:xfrm>
            <a:off x="944460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easy to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F7AA3-35FF-45F8-A861-F9B7D7478D2C}"/>
              </a:ext>
            </a:extLst>
          </p:cNvPr>
          <p:cNvSpPr/>
          <p:nvPr/>
        </p:nvSpPr>
        <p:spPr>
          <a:xfrm>
            <a:off x="494950" y="1619075"/>
            <a:ext cx="649308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859F1-7253-4F52-AF22-8805521FD547}"/>
              </a:ext>
            </a:extLst>
          </p:cNvPr>
          <p:cNvSpPr/>
          <p:nvPr/>
        </p:nvSpPr>
        <p:spPr>
          <a:xfrm>
            <a:off x="7050662" y="1619075"/>
            <a:ext cx="411480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4C8DD-F46A-43EE-B778-810937CA8694}"/>
              </a:ext>
            </a:extLst>
          </p:cNvPr>
          <p:cNvSpPr txBox="1"/>
          <p:nvPr/>
        </p:nvSpPr>
        <p:spPr>
          <a:xfrm>
            <a:off x="2704889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Commonly agreed 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C470D-3777-4A39-9117-87B31791ECA4}"/>
              </a:ext>
            </a:extLst>
          </p:cNvPr>
          <p:cNvSpPr txBox="1"/>
          <p:nvPr/>
        </p:nvSpPr>
        <p:spPr>
          <a:xfrm>
            <a:off x="8216318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Not talked about</a:t>
            </a:r>
          </a:p>
        </p:txBody>
      </p:sp>
    </p:spTree>
    <p:extLst>
      <p:ext uri="{BB962C8B-B14F-4D97-AF65-F5344CB8AC3E}">
        <p14:creationId xmlns:p14="http://schemas.microsoft.com/office/powerpoint/2010/main" val="412961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3C0-9513-4612-BAEF-F687A80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jump the wagon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29A-5B72-4920-B86B-74791CB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the deep learning market is expected  to be worth USD 1,722.9 Million by 2022”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0FB7-2CC1-45D0-9E13-E5D78F9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3E6-59F9-49C7-9332-F85A730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601B-F420-4DA6-A221-D5E7306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47BFE-0636-4F2D-A2AF-D7867778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85" y="2234136"/>
            <a:ext cx="7000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A4-297C-485D-BCB9-AC3115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DL software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55D9-15A8-4A40-B2AE-F8917747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 point in discussion who is best. The (biased) facts are:</a:t>
            </a:r>
          </a:p>
          <a:p>
            <a:r>
              <a:rPr lang="da-DK" dirty="0"/>
              <a:t>Tensorflow are too a large extend used in production</a:t>
            </a:r>
          </a:p>
          <a:p>
            <a:r>
              <a:rPr lang="da-DK" dirty="0"/>
              <a:t>Pytorch is used in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D1B7-0321-40DF-AF1C-5A1E630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E43-ABEA-48F8-911A-54D2FD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5E20-9EF4-4714-A060-B1F55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D2CCE73B-D45C-4D87-8AFB-3584F025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691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">
            <a:extLst>
              <a:ext uri="{FF2B5EF4-FFF2-40B4-BE49-F238E27FC236}">
                <a16:creationId xmlns:a16="http://schemas.microsoft.com/office/drawing/2014/main" id="{3F1A20E6-D5A4-4B5F-B7B1-D3A632D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45213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cebook - Wikipedia, den frie encyklopædi">
            <a:extLst>
              <a:ext uri="{FF2B5EF4-FFF2-40B4-BE49-F238E27FC236}">
                <a16:creationId xmlns:a16="http://schemas.microsoft.com/office/drawing/2014/main" id="{7962CBE2-7EBD-480E-87A9-B60A77E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873751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D12D1F04-484A-4130-84BC-B345AF6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659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52F33D-7935-4615-B916-14D56905DC5C}"/>
              </a:ext>
            </a:extLst>
          </p:cNvPr>
          <p:cNvSpPr/>
          <p:nvPr/>
        </p:nvSpPr>
        <p:spPr>
          <a:xfrm>
            <a:off x="6786694" y="713064"/>
            <a:ext cx="3814631" cy="296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25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11DB-2D3B-4CDA-8907-9617CBB2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29" y="-228936"/>
            <a:ext cx="11484429" cy="1325563"/>
          </a:xfrm>
        </p:spPr>
        <p:txBody>
          <a:bodyPr/>
          <a:lstStyle/>
          <a:p>
            <a:r>
              <a:rPr lang="en-US" dirty="0"/>
              <a:t>If you have the time, I recommend learning both</a:t>
            </a:r>
          </a:p>
        </p:txBody>
      </p:sp>
      <p:pic>
        <p:nvPicPr>
          <p:cNvPr id="8" name="Content Placeholder 7" descr="A picture containing logo&#10;&#10;Description automatically generated">
            <a:extLst>
              <a:ext uri="{FF2B5EF4-FFF2-40B4-BE49-F238E27FC236}">
                <a16:creationId xmlns:a16="http://schemas.microsoft.com/office/drawing/2014/main" id="{17DD6F83-A831-44AD-B1A8-033275223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08" y="1309519"/>
            <a:ext cx="5791384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E6AA-BA3D-4B57-B76B-011CA3F7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2056-466C-44F0-AB0F-57E43B99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AB4E-0C00-454D-84A3-B2B07DBE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1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954-D4EE-488B-B250-B4A352C7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580"/>
            <a:ext cx="10515600" cy="1325563"/>
          </a:xfrm>
        </p:spPr>
        <p:txBody>
          <a:bodyPr/>
          <a:lstStyle/>
          <a:p>
            <a:r>
              <a:rPr lang="da-DK" dirty="0"/>
              <a:t>How to make a modern deep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F2C6-3100-47AD-AFBC-101D716A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3 key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2D71-621F-4D79-8A34-878DFF7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B0CB-DB29-408A-A980-2902500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0D20-0CAA-4245-879F-66A38F0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79CECD-657D-4CD2-A48D-792D57A2AA81}"/>
              </a:ext>
            </a:extLst>
          </p:cNvPr>
          <p:cNvSpPr/>
          <p:nvPr/>
        </p:nvSpPr>
        <p:spPr>
          <a:xfrm>
            <a:off x="2238600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Tensors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20AE8-4276-4DF0-AA32-8B6D46408DEA}"/>
              </a:ext>
            </a:extLst>
          </p:cNvPr>
          <p:cNvSpPr/>
          <p:nvPr/>
        </p:nvSpPr>
        <p:spPr>
          <a:xfrm>
            <a:off x="4938601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 acceleration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F16EF-A68D-4ECA-94B2-28ACA2C52F94}"/>
              </a:ext>
            </a:extLst>
          </p:cNvPr>
          <p:cNvSpPr/>
          <p:nvPr/>
        </p:nvSpPr>
        <p:spPr>
          <a:xfrm>
            <a:off x="7638602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Automatic differentation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6B155-ED5D-4394-A1EF-68CC8DF974B4}"/>
              </a:ext>
            </a:extLst>
          </p:cNvPr>
          <p:cNvSpPr txBox="1"/>
          <p:nvPr/>
        </p:nvSpPr>
        <p:spPr>
          <a:xfrm>
            <a:off x="2268301" y="4404479"/>
            <a:ext cx="202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Abstraction to higher order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AEA57-6185-4970-A384-2C70F55586B1}"/>
              </a:ext>
            </a:extLst>
          </p:cNvPr>
          <p:cNvSpPr txBox="1"/>
          <p:nvPr/>
        </p:nvSpPr>
        <p:spPr>
          <a:xfrm>
            <a:off x="5111404" y="4400879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Faster computations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32BCE-C61E-4C30-A8C3-50CCB30FB5D4}"/>
              </a:ext>
            </a:extLst>
          </p:cNvPr>
          <p:cNvSpPr txBox="1"/>
          <p:nvPr/>
        </p:nvSpPr>
        <p:spPr>
          <a:xfrm>
            <a:off x="8064788" y="44008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41101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CFB-04BE-43AB-B950-303DCBE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B3D-7152-4915-9678-39322E5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107E-5C57-432C-94A1-7E765905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839-2F07-4488-9415-1B25BC3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75AC4-C8CF-4DF3-850E-C896C94A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40922"/>
            <a:ext cx="7658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ECTS</a:t>
            </a:r>
          </a:p>
          <a:p>
            <a:r>
              <a:rPr lang="en-US" dirty="0"/>
              <a:t>3 weeks period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weekly project updates + final oral examination/presentation</a:t>
            </a:r>
          </a:p>
          <a:p>
            <a:r>
              <a:rPr lang="en-US" dirty="0"/>
              <a:t>Recommended prerequisites: 02456 (Deep Learning) or</a:t>
            </a:r>
          </a:p>
          <a:p>
            <a:pPr lvl="1"/>
            <a:r>
              <a:rPr lang="en-US" dirty="0"/>
              <a:t>General understanding of machine learning (datasets, probability, classifiers, overfitting etc..) and </a:t>
            </a:r>
          </a:p>
          <a:p>
            <a:pPr lvl="1"/>
            <a:r>
              <a:rPr lang="en-US" dirty="0"/>
              <a:t>Basic knowledge about deep learning (backpropagation, convolutional neural network, auto-encoders etc..)</a:t>
            </a:r>
          </a:p>
          <a:p>
            <a:pPr lvl="1"/>
            <a:r>
              <a:rPr lang="en-US" dirty="0"/>
              <a:t>Coding in Pytorch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Introduce the student to a number of coding practices, that will help them do state-of-the-art research. To provide hands-on experience with a number of frameworks for doing deep learning.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Organization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This course was developed over 1½ month, meaning that the material may be suboptimal</a:t>
            </a:r>
          </a:p>
          <a:p>
            <a:r>
              <a:rPr lang="da-DK" dirty="0"/>
              <a:t>We provide lectures, exercises and guidence but encourage self-study </a:t>
            </a:r>
          </a:p>
          <a:p>
            <a:r>
              <a:rPr lang="da-DK" dirty="0"/>
              <a:t>Make sure to both explore and exploit it!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1EE1C4-2316-44B3-B43D-67D1A99E2C84}"/>
              </a:ext>
            </a:extLst>
          </p:cNvPr>
          <p:cNvGrpSpPr/>
          <p:nvPr/>
        </p:nvGrpSpPr>
        <p:grpSpPr>
          <a:xfrm>
            <a:off x="3490565" y="2970737"/>
            <a:ext cx="3273096" cy="2591630"/>
            <a:chOff x="3490565" y="2970737"/>
            <a:chExt cx="3273096" cy="2591630"/>
          </a:xfrm>
        </p:grpSpPr>
        <p:pic>
          <p:nvPicPr>
            <p:cNvPr id="7" name="Content Placeholder 7" descr="Chart, line chart&#10;&#10;Description automatically generated">
              <a:extLst>
                <a:ext uri="{FF2B5EF4-FFF2-40B4-BE49-F238E27FC236}">
                  <a16:creationId xmlns:a16="http://schemas.microsoft.com/office/drawing/2014/main" id="{C31CE3DC-49DD-433C-B3C6-405A5437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897" y="2996606"/>
              <a:ext cx="2903764" cy="229568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DF363C-DE16-465D-9D32-6BBCBE9D03E9}"/>
                </a:ext>
              </a:extLst>
            </p:cNvPr>
            <p:cNvCxnSpPr/>
            <p:nvPr/>
          </p:nvCxnSpPr>
          <p:spPr>
            <a:xfrm flipV="1">
              <a:off x="4465827" y="5121038"/>
              <a:ext cx="1446245" cy="171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324649-2D36-434E-9F88-A79C1B06F9C0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1" y="5135804"/>
              <a:ext cx="1385724" cy="141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1F93F-71F9-42D3-9ED5-B57DC16F8957}"/>
                </a:ext>
              </a:extLst>
            </p:cNvPr>
            <p:cNvSpPr txBox="1"/>
            <p:nvPr/>
          </p:nvSpPr>
          <p:spPr>
            <a:xfrm>
              <a:off x="4725480" y="5193035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Lectures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22CFF-38B8-47BF-8A6F-96DE124143F7}"/>
                </a:ext>
              </a:extLst>
            </p:cNvPr>
            <p:cNvSpPr txBox="1"/>
            <p:nvPr/>
          </p:nvSpPr>
          <p:spPr>
            <a:xfrm rot="16200000">
              <a:off x="2735664" y="3725638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Your interest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B5F4EA-DF51-438B-9760-2A7067BC6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7257" y="3382272"/>
              <a:ext cx="161343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297627-1C24-42EB-9A87-533079081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466" y="3377543"/>
              <a:ext cx="161344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FCE12-0D80-4B41-BDE7-0BA74B22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42" y="5451679"/>
            <a:ext cx="1401437" cy="1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C9D-A336-4175-BBD7-250D4C1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 hope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212-C9C5-4E5E-B6E2-7DA760F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Have </a:t>
            </a:r>
            <a:r>
              <a:rPr lang="da-DK"/>
              <a:t>fun!</a:t>
            </a:r>
            <a:endParaRPr lang="da-DK" dirty="0"/>
          </a:p>
          <a:p>
            <a:r>
              <a:rPr lang="da-DK" dirty="0"/>
              <a:t>Playing around with the different frameworks</a:t>
            </a:r>
          </a:p>
          <a:p>
            <a:r>
              <a:rPr lang="da-DK" dirty="0"/>
              <a:t>Maybe learn something along the way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C272-D2F1-43E9-B720-BF76E7F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D94-0995-4FC0-8017-B5A5473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3D1A-AD74-43F9-855F-204AAAD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5D700B5-0070-4043-955F-48585289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57" y="1885950"/>
            <a:ext cx="2888717" cy="4019550"/>
          </a:xfrm>
          <a:prstGeom prst="rect">
            <a:avLst/>
          </a:prstGeom>
        </p:spPr>
      </p:pic>
      <p:pic>
        <p:nvPicPr>
          <p:cNvPr id="12" name="Picture 1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2C76B51-AD8B-4C1F-92E4-F6116851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18" y="2966570"/>
            <a:ext cx="4984172" cy="32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0881-A8F3-4127-9EBC-5AACB76A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8643-BC00-42A1-9723-B745437A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47D3-8B4C-43D1-94B5-2BF43D7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26FE-8275-418C-AD9E-E8EABBB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08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B33-E459-44C2-8C3E-2980164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38D-97BD-4C83-B3F1-64579005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585-E720-46C0-833E-F175CF8B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310-195E-4210-AADE-3C5DE42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52C-28B9-4BDA-AAC9-2F25A6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98C9-580E-46B2-8F7D-EB72EE6F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33437"/>
            <a:ext cx="11449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3E9-D451-4F9C-8DA9-4DED6222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Deep Learning Revolution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F45B1-25A4-4B91-86CC-2599504A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70" y="1343025"/>
            <a:ext cx="7232385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3BF-42AC-472F-9C80-2D46E5E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C17-2118-466B-9E30-BC2A82864501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B04B-B5F7-47D0-B9D7-674DB10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3193-F603-411B-B7EF-1217FB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pic>
        <p:nvPicPr>
          <p:cNvPr id="7" name="Picture 6" descr="A picture containing many, shop, sale&#10;&#10;Description automatically generated">
            <a:extLst>
              <a:ext uri="{FF2B5EF4-FFF2-40B4-BE49-F238E27FC236}">
                <a16:creationId xmlns:a16="http://schemas.microsoft.com/office/drawing/2014/main" id="{D5C757DC-5D31-4C1D-B4A2-F516DDE7A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2" y="1276014"/>
            <a:ext cx="431074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4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488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How autodiff changed the world</vt:lpstr>
      <vt:lpstr>Who am I?</vt:lpstr>
      <vt:lpstr>Course settings</vt:lpstr>
      <vt:lpstr>What is this course/What is it not</vt:lpstr>
      <vt:lpstr>What do I expect from you</vt:lpstr>
      <vt:lpstr>What I hope from this course</vt:lpstr>
      <vt:lpstr>History of deep learning</vt:lpstr>
      <vt:lpstr>History of deep learning</vt:lpstr>
      <vt:lpstr>The Deep Learning Revolution</vt:lpstr>
      <vt:lpstr>Since then...</vt:lpstr>
      <vt:lpstr>What has changed?</vt:lpstr>
      <vt:lpstr>Why you should jump the wagon</vt:lpstr>
      <vt:lpstr>The DL software landscape</vt:lpstr>
      <vt:lpstr>If you have the time, I recommend learning both</vt:lpstr>
      <vt:lpstr>How to make a modern deep learning framework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17</cp:revision>
  <dcterms:created xsi:type="dcterms:W3CDTF">2021-04-07T10:04:14Z</dcterms:created>
  <dcterms:modified xsi:type="dcterms:W3CDTF">2021-05-28T14:28:58Z</dcterms:modified>
</cp:coreProperties>
</file>