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71" r:id="rId7"/>
    <p:sldId id="266" r:id="rId8"/>
    <p:sldId id="268" r:id="rId9"/>
    <p:sldId id="269" r:id="rId10"/>
    <p:sldId id="270" r:id="rId11"/>
    <p:sldId id="263" r:id="rId12"/>
    <p:sldId id="259" r:id="rId13"/>
    <p:sldId id="261" r:id="rId14"/>
    <p:sldId id="267" r:id="rId15"/>
    <p:sldId id="260" r:id="rId16"/>
    <p:sldId id="262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tuna.readthedocs.io/en/stab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ieeexplore.ieee.org/document/996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Hyperparameters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157-7733-4643-B7A2-2A8BD42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 to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E16E-E501-4483-B8AD-D8A7CF9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We now assume that we have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metric we trust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way to measure the generalization error (validation set)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 hyperparameters that we want to optimize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should we investigate our hyperparameter space?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5A48E-9FE3-4F59-B350-B05D4B4D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70AA-73A7-4BB5-A41F-807A147D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2522-6559-441F-966E-B2B94B3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52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7B07-21E9-4F7E-9CD6-335BAFB4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about doing grid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872-928D-4E85-8B50-AF6CBED0D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Curse of dimensionality anyone?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number of combinations grows exponentially in the number of parameters we try to optimize.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90A6-2CF1-4070-BD68-D7AD082B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BBFF-29A3-4CA8-9D13-3E3FD59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2DD-4E39-434E-9AE8-C6415C2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62A03A3-4600-4CE2-B444-D0E37D36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4" y="1949942"/>
            <a:ext cx="8465391" cy="29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FD17-BBD6-496A-8804-A3DABF5A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Baysian to the rescue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Baysian optimization tries to find solution to the problems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Where A is known but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may be arbitarily complex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Hyperparameter optimization of the neural networks fit this formulation perfectly meaning that the problem is already solved...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AF617-689B-4AC0-AD53-5F7170662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608"/>
                <a:ext cx="5946708" cy="4833355"/>
              </a:xfrm>
              <a:blipFill>
                <a:blip r:embed="rId2"/>
                <a:stretch>
                  <a:fillRect l="-2154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9BA9-94AF-41B5-86EF-495D607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5FF5-2B5F-479E-A78F-A8B59494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91-0416-4966-B214-54D05CC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10" name="Picture 9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A553DB91-C226-421E-8463-0FD78F38B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45" y="1457437"/>
            <a:ext cx="4651932" cy="465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6A7-10D4-4594-ACDC-F5238B82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Hyperparameter fremework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536D-E493-4163-B5FF-B014EBE7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 algn="ctr">
              <a:buNone/>
            </a:pPr>
            <a:r>
              <a:rPr lang="da-DK" dirty="0">
                <a:hlinkClick r:id="rId2"/>
              </a:rPr>
              <a:t>https://optuna.readthedocs.io/en/stable/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Optuna give easy acess to two tricks for hyperparameter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Sampling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51B9-0949-48B2-B002-DF4BBE3A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00F0-3047-4DF3-98D1-8110115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B896-37D5-46D7-A596-B4467D39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6A8A6E17-B8C3-41F9-AA53-0492DD1AA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9" y="918857"/>
            <a:ext cx="9525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BE-A511-4D3D-B1F4-95AFCCFC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1: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535A-13F6-4706-BC30-C5DFD8772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Sample hyperparameters in a smart fashion, taken into account the function values we have already seen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Optuna as default uses:</a:t>
            </a:r>
          </a:p>
          <a:p>
            <a:r>
              <a:rPr lang="da-DK" dirty="0"/>
              <a:t>NSGA-II</a:t>
            </a:r>
          </a:p>
          <a:p>
            <a:pPr lvl="1"/>
            <a:r>
              <a:rPr lang="da-DK" dirty="0"/>
              <a:t>Evolutionary algorithm</a:t>
            </a:r>
          </a:p>
          <a:p>
            <a:pPr lvl="1"/>
            <a:r>
              <a:rPr lang="da-DK" sz="1400" dirty="0">
                <a:hlinkClick r:id="rId2"/>
              </a:rPr>
              <a:t>https://ieeexplore.ieee.org/document/996017</a:t>
            </a:r>
            <a:endParaRPr lang="da-DK" sz="1400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8BE4-997B-459D-91F3-5DAADD1B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E3C6-BFB3-4B5B-AB2B-EEE3FFC1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4D12-C47E-4301-8010-5B3E807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1E0E909-1AD0-4D2C-BBE9-224DDE8CB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803327"/>
            <a:ext cx="4435494" cy="4735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0B631C-6A6F-4756-8436-2E07D9DFB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1065"/>
            <a:ext cx="6372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75A-2B34-44B0-9D6F-223847BB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Trick 2: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5350-00DC-4C1C-B818-DE24AABE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Cut away trials that look unpromising (often based on the median performance)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 careful with over-pruning as you may lose some performance on the floor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4419-5603-489D-A342-9DF851BF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45D6-BD88-4701-9A2E-60FD91C1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5595-AC23-4970-8F6B-4C011427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42BAD61-161B-47E9-B0B7-758D21FC9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70058"/>
            <a:ext cx="6248400" cy="34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7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DAEF-86E5-4931-BAC2-E3511BF6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Diagram&#10;&#10;Description automatically generated with low confidence">
            <a:extLst>
              <a:ext uri="{FF2B5EF4-FFF2-40B4-BE49-F238E27FC236}">
                <a16:creationId xmlns:a16="http://schemas.microsoft.com/office/drawing/2014/main" id="{8129342B-C9E3-4199-9A45-697717761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378744"/>
            <a:ext cx="4762500" cy="47625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F75D-D609-403F-BD67-F3B238B7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5B49A-8B68-4A7E-8D6F-4466E3AA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32E8-4DD0-427E-8834-EC1D6548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458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E11B-2062-4D1A-8411-AF643D2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optimize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9668-D404-488D-B1FF-8ACD79D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505587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Many reasons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working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a more robust model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Get better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Something else...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”We are all SOTA suckers”</a:t>
            </a:r>
          </a:p>
          <a:p>
            <a:pPr marL="0" indent="0">
              <a:buNone/>
            </a:pPr>
            <a:r>
              <a:rPr lang="da-DK" dirty="0"/>
              <a:t>	- Ole Winther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F6F8-64BC-495A-B3B2-59FC58D1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9F47-EE09-4F51-974F-4F930168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7E80-1DF8-47AA-82F4-38952039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ADB2E-8390-4684-BF74-18C894798698}"/>
              </a:ext>
            </a:extLst>
          </p:cNvPr>
          <p:cNvSpPr txBox="1"/>
          <p:nvPr/>
        </p:nvSpPr>
        <p:spPr>
          <a:xfrm>
            <a:off x="7192010" y="75875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https://paperswithcode.com/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7BFD8-7DB8-4272-9FD9-BD08E429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31" y="1081229"/>
            <a:ext cx="6497112" cy="48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BFD-8FCE-4BBD-8BD7-3B16E63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considered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CF82-1A5B-410F-A065-FE41425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600903" cy="4833355"/>
          </a:xfrm>
        </p:spPr>
        <p:txBody>
          <a:bodyPr/>
          <a:lstStyle/>
          <a:p>
            <a:r>
              <a:rPr lang="da-DK" dirty="0"/>
              <a:t>Everything that effects training:</a:t>
            </a:r>
          </a:p>
          <a:p>
            <a:pPr lvl="1"/>
            <a:r>
              <a:rPr lang="da-DK" dirty="0"/>
              <a:t>Model architechture</a:t>
            </a:r>
          </a:p>
          <a:p>
            <a:pPr lvl="1"/>
            <a:r>
              <a:rPr lang="da-DK" dirty="0"/>
              <a:t>Optimizer structure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Question: Is the following a hyperparameter?</a:t>
            </a:r>
          </a:p>
          <a:p>
            <a:pPr lvl="1"/>
            <a:r>
              <a:rPr lang="da-DK" dirty="0"/>
              <a:t>Dataset</a:t>
            </a:r>
          </a:p>
          <a:p>
            <a:pPr lvl="1"/>
            <a:r>
              <a:rPr lang="da-DK" dirty="0"/>
              <a:t>Seed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D4DF-D066-4674-BACD-0A864686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0F7-36B9-4D8D-9052-4CD5869A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D573-C1E6-4F80-B21B-A06ACE46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CDF5464-E777-4C28-98D9-C3362465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73" y="1276014"/>
            <a:ext cx="4152653" cy="2449188"/>
          </a:xfrm>
          <a:prstGeom prst="rect">
            <a:avLst/>
          </a:prstGeom>
        </p:spPr>
      </p:pic>
      <p:pic>
        <p:nvPicPr>
          <p:cNvPr id="10" name="Picture 9" descr="A person with his eyes closed&#10;&#10;Description automatically generated with low confidence">
            <a:extLst>
              <a:ext uri="{FF2B5EF4-FFF2-40B4-BE49-F238E27FC236}">
                <a16:creationId xmlns:a16="http://schemas.microsoft.com/office/drawing/2014/main" id="{FAF04EEA-2485-4B6F-9301-D1EADDF37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61" y="4021433"/>
            <a:ext cx="3370878" cy="2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CCF5-F982-4EB2-91AA-16D32682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Detour: What should we optimize?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Regardless of chosen model, hyperparameter, search strategy etc. it all depends that we can define some </a:t>
                </a:r>
                <a:r>
                  <a:rPr lang="da-DK" b="1" dirty="0"/>
                  <a:t>Metric </a:t>
                </a:r>
                <a:r>
                  <a:rPr lang="da-DK" dirty="0"/>
                  <a:t>for which we can determine if a set of hyperparameters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a-DK" dirty="0"/>
                  <a:t>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In general we will say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If it holds for our </a:t>
                </a:r>
                <a:r>
                  <a:rPr lang="da-DK" b="1" dirty="0"/>
                  <a:t>Metric M</a:t>
                </a:r>
                <a:r>
                  <a:rPr lang="da-DK" dirty="0"/>
                  <a:t>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314E4-A1C0-454E-BB79-E5496C3F2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173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E987-D39A-4933-891E-FCE435E2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5FDD-1F9F-48AC-84A0-7C18268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5B05-A468-4EC7-980A-9F7D28E4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309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5D32-13E5-456E-8C36-EF3BEF8E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a metric?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08A-7441-4C20-A7A7-998F7FDA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Any quantity that measures ”goodness of fit”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CE860-075F-4AC1-B045-B481D7BC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6304-DBA6-4423-A943-CA1E02F8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70FC-38B8-4188-AE36-6BF739EA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AF7853-17C9-419F-8EC1-C05B1ADFEBD8}"/>
              </a:ext>
            </a:extLst>
          </p:cNvPr>
          <p:cNvSpPr/>
          <p:nvPr/>
        </p:nvSpPr>
        <p:spPr>
          <a:xfrm>
            <a:off x="283030" y="1920981"/>
            <a:ext cx="5020490" cy="43456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F6D718-0F15-4525-B3FF-958F5764712D}"/>
              </a:ext>
            </a:extLst>
          </p:cNvPr>
          <p:cNvSpPr/>
          <p:nvPr/>
        </p:nvSpPr>
        <p:spPr>
          <a:xfrm>
            <a:off x="1462922" y="3711758"/>
            <a:ext cx="2733694" cy="245833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7918D-9A43-4776-8A59-431D9D8B770F}"/>
              </a:ext>
            </a:extLst>
          </p:cNvPr>
          <p:cNvSpPr txBox="1"/>
          <p:nvPr/>
        </p:nvSpPr>
        <p:spPr>
          <a:xfrm>
            <a:off x="283030" y="1969899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Metric</a:t>
            </a:r>
            <a:endParaRPr lang="da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5693E-874A-47F0-9983-1427BA18E338}"/>
              </a:ext>
            </a:extLst>
          </p:cNvPr>
          <p:cNvSpPr txBox="1"/>
          <p:nvPr/>
        </p:nvSpPr>
        <p:spPr>
          <a:xfrm>
            <a:off x="1815972" y="4683395"/>
            <a:ext cx="2455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Loss functions</a:t>
            </a:r>
          </a:p>
          <a:p>
            <a:r>
              <a:rPr lang="da-DK" sz="2400" dirty="0"/>
              <a:t>(differentiable)</a:t>
            </a:r>
            <a:endParaRPr lang="da-DK" dirty="0"/>
          </a:p>
        </p:txBody>
      </p:sp>
      <p:pic>
        <p:nvPicPr>
          <p:cNvPr id="12" name="Picture 11" descr="A picture containing text, different, same&#10;&#10;Description automatically generated">
            <a:extLst>
              <a:ext uri="{FF2B5EF4-FFF2-40B4-BE49-F238E27FC236}">
                <a16:creationId xmlns:a16="http://schemas.microsoft.com/office/drawing/2014/main" id="{325E8D51-E655-43E5-A2F7-6DEB671A67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3"/>
          <a:stretch/>
        </p:blipFill>
        <p:spPr>
          <a:xfrm>
            <a:off x="5638047" y="1706340"/>
            <a:ext cx="6433750" cy="430974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7DB0485-B016-45C5-A449-ED02037A4161}"/>
              </a:ext>
            </a:extLst>
          </p:cNvPr>
          <p:cNvSpPr/>
          <p:nvPr/>
        </p:nvSpPr>
        <p:spPr>
          <a:xfrm>
            <a:off x="1001027" y="2332236"/>
            <a:ext cx="3647750" cy="393441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307297-CDCD-4EC2-91EB-430C87AC932A}"/>
              </a:ext>
            </a:extLst>
          </p:cNvPr>
          <p:cNvSpPr txBox="1"/>
          <p:nvPr/>
        </p:nvSpPr>
        <p:spPr>
          <a:xfrm>
            <a:off x="1967678" y="2810048"/>
            <a:ext cx="245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Scalar-metrics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4315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790A-1653-4E17-B7D0-CBED4E8C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M be evaluated 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9A14B-2A4F-4285-B618-BD9E58BC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Do you recognize this figure?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D13A-AB1D-4777-919B-9721F2A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C398-C3AC-489C-ACE1-52F3F34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209F-2AB3-4E2E-8626-2CDF18E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7751A-682B-47C8-AD89-ED3CD4D59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0"/>
          <a:stretch/>
        </p:blipFill>
        <p:spPr>
          <a:xfrm>
            <a:off x="3581400" y="2761860"/>
            <a:ext cx="4227934" cy="28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FD8644-6E91-4D48-9D23-C086C43A30F9}"/>
              </a:ext>
            </a:extLst>
          </p:cNvPr>
          <p:cNvGrpSpPr/>
          <p:nvPr/>
        </p:nvGrpSpPr>
        <p:grpSpPr>
          <a:xfrm>
            <a:off x="3404543" y="2541954"/>
            <a:ext cx="7137337" cy="3232987"/>
            <a:chOff x="3555545" y="2609066"/>
            <a:chExt cx="7137337" cy="323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E95363-2775-438A-9F0D-259F2CF14DF6}"/>
                </a:ext>
              </a:extLst>
            </p:cNvPr>
            <p:cNvSpPr txBox="1"/>
            <p:nvPr/>
          </p:nvSpPr>
          <p:spPr>
            <a:xfrm>
              <a:off x="7445829" y="367626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Validation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0435B7-52E1-4F4A-AD42-94248E3382FE}"/>
                </a:ext>
              </a:extLst>
            </p:cNvPr>
            <p:cNvSpPr txBox="1"/>
            <p:nvPr/>
          </p:nvSpPr>
          <p:spPr>
            <a:xfrm>
              <a:off x="7445828" y="4959994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Training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A66FE4-2C1E-43BC-B6BA-7166B6D1F5A8}"/>
                </a:ext>
              </a:extLst>
            </p:cNvPr>
            <p:cNvSpPr txBox="1"/>
            <p:nvPr/>
          </p:nvSpPr>
          <p:spPr>
            <a:xfrm>
              <a:off x="7305481" y="5472721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Step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FD42D-F32D-4DA2-9D58-00172911A55F}"/>
                </a:ext>
              </a:extLst>
            </p:cNvPr>
            <p:cNvSpPr txBox="1"/>
            <p:nvPr/>
          </p:nvSpPr>
          <p:spPr>
            <a:xfrm>
              <a:off x="3555545" y="2609066"/>
              <a:ext cx="3247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99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32C-2B15-4A7D-8C7B-1EC9567D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One detour deeper: 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a-DK" dirty="0"/>
                  <a:t>The generalization error/expected loss/risk is given by</a:t>
                </a:r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where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is some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a-DK" dirty="0"/>
                  <a:t> denotes the evaluation Metric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dirty="0"/>
                  <a:t> is the joint probablility distribution between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a-DK" dirty="0"/>
                  <a:t> and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We cannot optimize this directly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a-DK" dirty="0"/>
                  <a:t> is unknown and even if we knew it, the integral would be intractable.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C241D-0CD1-40E6-BAE0-1E91174B7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 r="-348" b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63831-27F1-415B-A962-B604A7A0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950E-42FC-4B65-A401-6784E38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EDF-978C-44D7-BF24-26438C0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556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50F-740A-495D-8876-CA11179A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dirty="0"/>
                  <a:t>We can calculate the empirical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r>
                  <a:rPr lang="da-DK" dirty="0"/>
                  <a:t>Which measured the ”error” that our function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a-DK" dirty="0"/>
                  <a:t> does on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a-DK" dirty="0"/>
                  <a:t> datapoints measured by metric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An algorithm is said to </a:t>
                </a:r>
                <a:r>
                  <a:rPr lang="da-DK" b="1" dirty="0"/>
                  <a:t>generalize</a:t>
                </a:r>
                <a:r>
                  <a:rPr lang="da-DK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a-DK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however, this does not solve our problem because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da-DK" dirty="0"/>
                  <a:t> is still unknown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4F489-F9E6-4C23-8BCC-C154479CD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04D30-1CF0-4313-B5F3-E6726993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3583-549C-44DB-B8D8-4337EBD5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80E-E22F-4928-9704-966650D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167D1-EC2A-4AD1-B267-74A60BAB257A}"/>
              </a:ext>
            </a:extLst>
          </p:cNvPr>
          <p:cNvSpPr/>
          <p:nvPr/>
        </p:nvSpPr>
        <p:spPr>
          <a:xfrm>
            <a:off x="838200" y="4282440"/>
            <a:ext cx="10515600" cy="16154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88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ECD-8EF0-43E1-B46D-0F5FBADF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dirty="0"/>
                  <a:t>Cross-validation in a nutshell:</a:t>
                </a:r>
              </a:p>
              <a:p>
                <a:pPr marL="0" indent="0">
                  <a:buNone/>
                </a:pPr>
                <a:r>
                  <a:rPr lang="da-DK" dirty="0"/>
                  <a:t>	We take some of our data away which we can use to estimate 	the true generalized loss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r>
                  <a:rPr lang="da-DK" dirty="0"/>
                  <a:t>Question: Which one do we use in deep learning and why?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2577B-675D-4BA8-BB3C-C9327C9C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77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E78D-D196-4AB2-98E7-E78DD61B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AE15-9336-47E4-B253-C11A85B1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0BD2-FF15-46B1-84B3-BC615EA9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7315-9EEB-48DF-8CE3-F050AF9AD297}"/>
              </a:ext>
            </a:extLst>
          </p:cNvPr>
          <p:cNvSpPr/>
          <p:nvPr/>
        </p:nvSpPr>
        <p:spPr>
          <a:xfrm>
            <a:off x="838200" y="1276014"/>
            <a:ext cx="10515600" cy="13255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E90571B-7D2E-4352-B54E-2133142D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31" y="2780848"/>
            <a:ext cx="8479971" cy="2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7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638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Hyperparameters</vt:lpstr>
      <vt:lpstr>Why do we optimize hyperparameters</vt:lpstr>
      <vt:lpstr>What is considered a hyperparameter?</vt:lpstr>
      <vt:lpstr>Detour: What should we optimize?</vt:lpstr>
      <vt:lpstr>What is a metric?</vt:lpstr>
      <vt:lpstr>What should M be evaluated on?</vt:lpstr>
      <vt:lpstr>One detour deeper: Generalization error</vt:lpstr>
      <vt:lpstr>Generalization error</vt:lpstr>
      <vt:lpstr>Cross-validation</vt:lpstr>
      <vt:lpstr>Back to topic</vt:lpstr>
      <vt:lpstr>What about doing grid search?</vt:lpstr>
      <vt:lpstr>Baysian to the rescue</vt:lpstr>
      <vt:lpstr>Hyperparameter fremework </vt:lpstr>
      <vt:lpstr>Trick 1: Sampler</vt:lpstr>
      <vt:lpstr>Trick 2: Pruning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Hyperparameters</dc:title>
  <dc:creator>Nicki Skafte Detlefsen</dc:creator>
  <cp:lastModifiedBy>Nicki Skafte Detlefsen</cp:lastModifiedBy>
  <cp:revision>20</cp:revision>
  <dcterms:created xsi:type="dcterms:W3CDTF">2021-04-07T10:04:14Z</dcterms:created>
  <dcterms:modified xsi:type="dcterms:W3CDTF">2021-05-28T09:52:11Z</dcterms:modified>
</cp:coreProperties>
</file>