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4" r:id="rId5"/>
    <p:sldId id="265" r:id="rId6"/>
    <p:sldId id="266" r:id="rId7"/>
    <p:sldId id="268" r:id="rId8"/>
    <p:sldId id="269" r:id="rId9"/>
    <p:sldId id="270" r:id="rId10"/>
    <p:sldId id="263" r:id="rId11"/>
    <p:sldId id="259" r:id="rId12"/>
    <p:sldId id="267" r:id="rId13"/>
    <p:sldId id="260" r:id="rId14"/>
    <p:sldId id="261" r:id="rId15"/>
    <p:sldId id="262" r:id="rId1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21-05-2021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21-05-2021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5/21/2021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5/21/2021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5/21/2021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5/21/2021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5/21/2021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5/21/2021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99601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optuna.readthedocs.io/en/stabl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Hyperparameters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/>
              <a:t>02457 Machine Learning Operations</a:t>
            </a:r>
          </a:p>
          <a:p>
            <a:r>
              <a:rPr lang="da-DK"/>
              <a:t>Nicki Skafte Detlefsen,</a:t>
            </a:r>
          </a:p>
          <a:p>
            <a:r>
              <a:rPr lang="da-DK"/>
              <a:t>Postdoc</a:t>
            </a:r>
          </a:p>
          <a:p>
            <a:r>
              <a:rPr lang="da-DK"/>
              <a:t>DTU Compute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7B07-21E9-4F7E-9CD6-335BAFB4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about doing grid 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F872-928D-4E85-8B50-AF6CBED0D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/>
              <a:t>Curse of dimensionality?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The number of combinations grows exponentially in the number of parameters we try to optimize.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190A6-2CF1-4070-BD68-D7AD082B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BBFF-29A3-4CA8-9D13-3E3FD5927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D2DD-4E39-434E-9AE8-C6415C2E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10</a:t>
            </a:fld>
            <a:endParaRPr lang="da-DK"/>
          </a:p>
        </p:txBody>
      </p:sp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62A03A3-4600-4CE2-B444-D0E37D36C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04" y="1949942"/>
            <a:ext cx="8465391" cy="295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05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6FD17-BBD6-496A-8804-A3DABF5A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Baysian to the rescue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AF617-689B-4AC0-AD53-5F7170662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608"/>
                <a:ext cx="5946708" cy="483335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a-DK" dirty="0"/>
                  <a:t>Baysian optimization tries to find solution to the problems of the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a-DK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da-DK" b="0" dirty="0"/>
              </a:p>
              <a:p>
                <a:pPr marL="0" indent="0">
                  <a:buNone/>
                </a:pPr>
                <a:r>
                  <a:rPr lang="da-DK" dirty="0"/>
                  <a:t>Where A is known but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a-DK" dirty="0"/>
                  <a:t> may be arbitarily complex</a:t>
                </a:r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r>
                  <a:rPr lang="da-DK" dirty="0"/>
                  <a:t>Hyperparameter optimization of the neural networks fit this formulation perfectly meaning that the problem is already solved...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AF617-689B-4AC0-AD53-5F7170662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608"/>
                <a:ext cx="5946708" cy="4833355"/>
              </a:xfrm>
              <a:blipFill>
                <a:blip r:embed="rId2"/>
                <a:stretch>
                  <a:fillRect l="-2154" t="-2018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D9BA9-94AF-41B5-86EF-495D6071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95FF5-2B5F-479E-A78F-A8B59494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66691-0416-4966-B214-54D05CC9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11</a:t>
            </a:fld>
            <a:endParaRPr lang="da-DK"/>
          </a:p>
        </p:txBody>
      </p:sp>
      <p:pic>
        <p:nvPicPr>
          <p:cNvPr id="10" name="Picture 9" descr="A person wearing sunglasses&#10;&#10;Description automatically generated with medium confidence">
            <a:extLst>
              <a:ext uri="{FF2B5EF4-FFF2-40B4-BE49-F238E27FC236}">
                <a16:creationId xmlns:a16="http://schemas.microsoft.com/office/drawing/2014/main" id="{A553DB91-C226-421E-8463-0FD78F38B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445" y="1457437"/>
            <a:ext cx="4651932" cy="465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1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80BE-A511-4D3D-B1F4-95AFCCFC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Sampler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1535A-13F6-4706-BC30-C5DFD8772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NSGA-II</a:t>
            </a:r>
          </a:p>
          <a:p>
            <a:r>
              <a:rPr lang="da-DK" dirty="0">
                <a:hlinkClick r:id="rId2"/>
              </a:rPr>
              <a:t>https://ieeexplore.ieee.org/document/996017</a:t>
            </a:r>
            <a:endParaRPr lang="da-DK" dirty="0"/>
          </a:p>
          <a:p>
            <a:r>
              <a:rPr lang="da-DK" dirty="0"/>
              <a:t>Evolutionary algorithm</a:t>
            </a:r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68BE4-997B-459D-91F3-5DAADD1B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3E3C6-BFB3-4B5B-AB2B-EEE3FFC1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34D12-C47E-4301-8010-5B3E807D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3826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3575A-2B34-44B0-9D6F-223847BB1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E5350-00DC-4C1C-B818-DE24AABE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Be carefull with over-pruning as you may loose some performance on the floor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94419-5603-489D-A342-9DF851BF2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B45D6-BD88-4701-9A2E-60FD91C1F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85595-AC23-4970-8F6B-4C011427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13</a:t>
            </a:fld>
            <a:endParaRPr lang="da-DK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42BAD61-161B-47E9-B0B7-758D21FC9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192" y="1096627"/>
            <a:ext cx="6248400" cy="348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70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86A7-10D4-4594-ACDC-F5238B82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Hyperparameter fremework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2536D-E493-4163-B5FF-B014EBE7F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>
              <a:hlinkClick r:id="rId2"/>
            </a:endParaRPr>
          </a:p>
          <a:p>
            <a:pPr marL="0" indent="0">
              <a:buNone/>
            </a:pPr>
            <a:endParaRPr lang="da-DK" dirty="0">
              <a:hlinkClick r:id="rId2"/>
            </a:endParaRPr>
          </a:p>
          <a:p>
            <a:pPr marL="0" indent="0">
              <a:buNone/>
            </a:pPr>
            <a:endParaRPr lang="da-DK" dirty="0">
              <a:hlinkClick r:id="rId2"/>
            </a:endParaRPr>
          </a:p>
          <a:p>
            <a:pPr marL="0" indent="0">
              <a:buNone/>
            </a:pPr>
            <a:endParaRPr lang="da-DK" dirty="0">
              <a:hlinkClick r:id="rId2"/>
            </a:endParaRPr>
          </a:p>
          <a:p>
            <a:pPr marL="0" indent="0" algn="ctr">
              <a:buNone/>
            </a:pPr>
            <a:r>
              <a:rPr lang="da-DK" dirty="0">
                <a:hlinkClick r:id="rId2"/>
              </a:rPr>
              <a:t>https://optuna.readthedocs.io/en/stable/</a:t>
            </a:r>
            <a:endParaRPr lang="da-DK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C51B9-0949-48B2-B002-DF4BBE3A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B00F0-3047-4DF3-98D1-81101157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DB896-37D5-46D7-A596-B4467D39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14</a:t>
            </a:fld>
            <a:endParaRPr lang="da-DK"/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6A8A6E17-B8C3-41F9-AA53-0492DD1AA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09" y="918857"/>
            <a:ext cx="9525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11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3DAEF-86E5-4931-BAC2-E3511BF6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Meme of the day</a:t>
            </a:r>
          </a:p>
        </p:txBody>
      </p:sp>
      <p:pic>
        <p:nvPicPr>
          <p:cNvPr id="8" name="Content Placeholder 7" descr="Diagram&#10;&#10;Description automatically generated with low confidence">
            <a:extLst>
              <a:ext uri="{FF2B5EF4-FFF2-40B4-BE49-F238E27FC236}">
                <a16:creationId xmlns:a16="http://schemas.microsoft.com/office/drawing/2014/main" id="{8129342B-C9E3-4199-9A45-697717761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378744"/>
            <a:ext cx="4762500" cy="47625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F75D-D609-403F-BD67-F3B238B7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5B49A-8B68-4A7E-8D6F-4466E3AA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E32E8-4DD0-427E-8834-EC1D6548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458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E11B-2062-4D1A-8411-AF643D2DF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do we optimize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99668-D404-488D-B1FF-8ACD79D1E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4505587" cy="4833355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Many reasons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Get a working model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Get a more robust model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Get better 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Something else...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”We are all SOTA suckers”</a:t>
            </a:r>
          </a:p>
          <a:p>
            <a:pPr marL="0" indent="0">
              <a:buNone/>
            </a:pPr>
            <a:r>
              <a:rPr lang="da-DK" dirty="0"/>
              <a:t>	- Ole Winther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4F6F8-64BC-495A-B3B2-59FC58D1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F9F47-EE09-4F51-974F-4F930168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B7E80-1DF8-47AA-82F4-38952039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BADB2E-8390-4684-BF74-18C894798698}"/>
              </a:ext>
            </a:extLst>
          </p:cNvPr>
          <p:cNvSpPr txBox="1"/>
          <p:nvPr/>
        </p:nvSpPr>
        <p:spPr>
          <a:xfrm>
            <a:off x="7192010" y="75875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https://paperswithcode.com/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D7BFD8-7DB8-4272-9FD9-BD08E4294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531" y="1081229"/>
            <a:ext cx="6497112" cy="483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1BFD-8FCE-4BBD-8BD7-3B16E63D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considered a hyperparameter?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CCF82-1A5B-410F-A065-FE414259C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5600903" cy="4833355"/>
          </a:xfrm>
        </p:spPr>
        <p:txBody>
          <a:bodyPr/>
          <a:lstStyle/>
          <a:p>
            <a:r>
              <a:rPr lang="da-DK" dirty="0"/>
              <a:t>Everything that effects training:</a:t>
            </a:r>
          </a:p>
          <a:p>
            <a:pPr lvl="1"/>
            <a:r>
              <a:rPr lang="da-DK" dirty="0"/>
              <a:t>Model architechture</a:t>
            </a:r>
          </a:p>
          <a:p>
            <a:pPr lvl="1"/>
            <a:r>
              <a:rPr lang="da-DK" dirty="0"/>
              <a:t>Optimizer structure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pPr lvl="1"/>
            <a:endParaRPr lang="da-DK" dirty="0"/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Question: Is the following a hyperparameter?</a:t>
            </a:r>
          </a:p>
          <a:p>
            <a:pPr lvl="1"/>
            <a:r>
              <a:rPr lang="da-DK" dirty="0"/>
              <a:t>Dataset</a:t>
            </a:r>
          </a:p>
          <a:p>
            <a:pPr lvl="1"/>
            <a:r>
              <a:rPr lang="da-DK" dirty="0"/>
              <a:t>Seed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2D4DF-D066-4674-BACD-0A8646863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0F0F7-36B9-4D8D-9052-4CD5869A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FD573-C1E6-4F80-B21B-A06ACE46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pic>
        <p:nvPicPr>
          <p:cNvPr id="8" name="Picture 7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FCDF5464-E777-4C28-98D9-C33624651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073" y="1276014"/>
            <a:ext cx="4152653" cy="2449188"/>
          </a:xfrm>
          <a:prstGeom prst="rect">
            <a:avLst/>
          </a:prstGeom>
        </p:spPr>
      </p:pic>
      <p:pic>
        <p:nvPicPr>
          <p:cNvPr id="10" name="Picture 9" descr="A person with his eyes closed&#10;&#10;Description automatically generated with low confidence">
            <a:extLst>
              <a:ext uri="{FF2B5EF4-FFF2-40B4-BE49-F238E27FC236}">
                <a16:creationId xmlns:a16="http://schemas.microsoft.com/office/drawing/2014/main" id="{FAF04EEA-2485-4B6F-9301-D1EADDF37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961" y="4021433"/>
            <a:ext cx="3370878" cy="22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5CCF5-F982-4EB2-91AA-16D32682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Detour: What should we optimize?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314E4-A1C0-454E-BB79-E5496C3F23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a-DK" dirty="0"/>
                  <a:t>Regardless of chosen model, hyperparameter, search strategy etc. it all depends that we can define some </a:t>
                </a:r>
                <a:r>
                  <a:rPr lang="da-DK" b="1" dirty="0"/>
                  <a:t>Metric </a:t>
                </a:r>
                <a:r>
                  <a:rPr lang="da-DK" dirty="0"/>
                  <a:t>for which we can determine if a set of hyperparameters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a-DK" dirty="0"/>
                  <a:t>is better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r>
                  <a:rPr lang="da-DK" dirty="0"/>
                  <a:t>In general we will say that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dirty="0"/>
                  <a:t> is better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a-DK" dirty="0"/>
              </a:p>
              <a:p>
                <a:pPr marL="0" indent="0">
                  <a:buNone/>
                </a:pPr>
                <a:r>
                  <a:rPr lang="da-DK" dirty="0"/>
                  <a:t>If it holds for our </a:t>
                </a:r>
                <a:r>
                  <a:rPr lang="da-DK" b="1" dirty="0"/>
                  <a:t>Metric M</a:t>
                </a:r>
                <a:r>
                  <a:rPr lang="da-DK" dirty="0"/>
                  <a:t> that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a-DK" b="0" dirty="0"/>
              </a:p>
              <a:p>
                <a:pPr marL="0" indent="0">
                  <a:buNone/>
                </a:pPr>
                <a:endParaRPr lang="da-D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314E4-A1C0-454E-BB79-E5496C3F23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018" r="-173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7E987-D39A-4933-891E-FCE435E2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5FDD-1F9F-48AC-84A0-7C18268D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C5B05-A468-4EC7-980A-9F7D28E4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309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5D32-13E5-456E-8C36-EF3BEF8E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a metric?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FB08A-7441-4C20-A7A7-998F7FDA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Any quantity that measures ”goodness of fit”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CE860-075F-4AC1-B045-B481D7BC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26304-DBA6-4423-A943-CA1E02F8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970FC-38B8-4188-AE36-6BF739EA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AF7853-17C9-419F-8EC1-C05B1ADFEBD8}"/>
              </a:ext>
            </a:extLst>
          </p:cNvPr>
          <p:cNvSpPr/>
          <p:nvPr/>
        </p:nvSpPr>
        <p:spPr>
          <a:xfrm>
            <a:off x="1151709" y="1950720"/>
            <a:ext cx="9699171" cy="434567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F6D718-0F15-4525-B3FF-958F5764712D}"/>
              </a:ext>
            </a:extLst>
          </p:cNvPr>
          <p:cNvSpPr/>
          <p:nvPr/>
        </p:nvSpPr>
        <p:spPr>
          <a:xfrm>
            <a:off x="3683726" y="2717074"/>
            <a:ext cx="6779623" cy="336596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C7918D-9A43-4776-8A59-431D9D8B770F}"/>
              </a:ext>
            </a:extLst>
          </p:cNvPr>
          <p:cNvSpPr txBox="1"/>
          <p:nvPr/>
        </p:nvSpPr>
        <p:spPr>
          <a:xfrm>
            <a:off x="1547949" y="2255409"/>
            <a:ext cx="2455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Metric</a:t>
            </a:r>
            <a:endParaRPr lang="da-D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5693E-874A-47F0-9983-1427BA18E338}"/>
              </a:ext>
            </a:extLst>
          </p:cNvPr>
          <p:cNvSpPr txBox="1"/>
          <p:nvPr/>
        </p:nvSpPr>
        <p:spPr>
          <a:xfrm>
            <a:off x="6001294" y="2782278"/>
            <a:ext cx="2455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Loss functions</a:t>
            </a:r>
          </a:p>
          <a:p>
            <a:r>
              <a:rPr lang="da-DK" sz="2400" dirty="0"/>
              <a:t>(differentiable)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43158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532C-2B15-4A7D-8C7B-1EC9567D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Generalization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CC241D-0CD1-40E6-BAE0-1E91174B77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a-DK" dirty="0"/>
                  <a:t>The generalization error/expected loss/risk is given by</a:t>
                </a:r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r>
                  <a:rPr lang="da-DK" dirty="0"/>
                  <a:t>where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a-DK" dirty="0"/>
                  <a:t> is some function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a-DK" dirty="0"/>
                  <a:t> denotes the evaluation Metric and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dirty="0"/>
                  <a:t> is the joint probablility distribution between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a-DK" dirty="0"/>
                  <a:t> and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r>
                  <a:rPr lang="da-DK" dirty="0"/>
                  <a:t>We cannot optimize this directly because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da-DK" dirty="0"/>
                  <a:t> is unknown and even if we knew it, the integral would be intractable.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CC241D-0CD1-40E6-BAE0-1E91174B77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018" r="-348" b="-75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63831-27F1-415B-A962-B604A7A0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5950E-42FC-4B65-A401-6784E380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D0EDF-978C-44D7-BF24-26438C0F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556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050F-740A-495D-8876-CA11179A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Generalization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4F489-F9E6-4C23-8BCC-C154479CD5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a-DK" dirty="0"/>
                  <a:t>We can calculate the empirical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a-DK" b="0" dirty="0"/>
              </a:p>
              <a:p>
                <a:pPr marL="0" indent="0">
                  <a:buNone/>
                </a:pPr>
                <a:r>
                  <a:rPr lang="da-DK" dirty="0"/>
                  <a:t>Which measured the ”error” that our function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a-DK" dirty="0"/>
                  <a:t> does on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a-DK" dirty="0"/>
                  <a:t> datapoints measured by metric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r>
                  <a:rPr lang="da-DK" dirty="0"/>
                  <a:t>An algorithm is said to </a:t>
                </a:r>
                <a:r>
                  <a:rPr lang="da-DK" b="1" dirty="0"/>
                  <a:t>generalize</a:t>
                </a:r>
                <a:r>
                  <a:rPr lang="da-DK" dirty="0"/>
                  <a:t>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a-DK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a-DK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a-DK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da-DK" dirty="0"/>
              </a:p>
              <a:p>
                <a:pPr marL="0" indent="0">
                  <a:buNone/>
                </a:pPr>
                <a:r>
                  <a:rPr lang="da-DK" dirty="0"/>
                  <a:t>however, this does not solve our problem because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da-DK" dirty="0"/>
                  <a:t> is still unknown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4F489-F9E6-4C23-8BCC-C154479CD5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018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04D30-1CF0-4313-B5F3-E6726993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33583-549C-44DB-B8D8-4337EBD5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3F80E-E22F-4928-9704-966650DC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167D1-EC2A-4AD1-B267-74A60BAB257A}"/>
              </a:ext>
            </a:extLst>
          </p:cNvPr>
          <p:cNvSpPr/>
          <p:nvPr/>
        </p:nvSpPr>
        <p:spPr>
          <a:xfrm>
            <a:off x="838200" y="4282440"/>
            <a:ext cx="10515600" cy="16154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883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5ECD-8EF0-43E1-B46D-0F5FBADF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Cross-validation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E2577B-675D-4BA8-BB3C-C9327C9CED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da-DK" dirty="0"/>
                  <a:t>Cross-validation in a nutshell:</a:t>
                </a:r>
              </a:p>
              <a:p>
                <a:pPr marL="0" indent="0">
                  <a:buNone/>
                </a:pPr>
                <a:r>
                  <a:rPr lang="da-DK" dirty="0"/>
                  <a:t>	We take some of our data away which we can use to estimate 	the true generalized loss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r>
                  <a:rPr lang="da-DK" dirty="0"/>
                  <a:t>Question: Which one do we use in deep learning and why?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E2577B-675D-4BA8-BB3C-C9327C9CED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77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5E78D-D196-4AB2-98E7-E78DD61B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BAE15-9336-47E4-B253-C11A85B1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40BD2-FF15-46B1-84B3-BC615EA9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0E7315-9EEB-48DF-8CE3-F050AF9AD297}"/>
              </a:ext>
            </a:extLst>
          </p:cNvPr>
          <p:cNvSpPr/>
          <p:nvPr/>
        </p:nvSpPr>
        <p:spPr>
          <a:xfrm>
            <a:off x="838200" y="1276014"/>
            <a:ext cx="10515600" cy="132556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E90571B-7D2E-4352-B54E-2133142D9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31" y="2780848"/>
            <a:ext cx="8479971" cy="273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77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C157-7733-4643-B7A2-2A8BD42A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Back to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AE16E-E501-4483-B8AD-D8A7CF97F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We now assume that we have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Choice of some hyperparameters</a:t>
            </a:r>
          </a:p>
          <a:p>
            <a:pPr marL="0" indent="0">
              <a:buNone/>
            </a:pPr>
            <a:r>
              <a:rPr lang="da-DK" dirty="0"/>
              <a:t>Some metric we trust</a:t>
            </a:r>
          </a:p>
          <a:p>
            <a:pPr marL="0" indent="0">
              <a:buNone/>
            </a:pPr>
            <a:r>
              <a:rPr lang="da-DK" dirty="0"/>
              <a:t>Some way to measure the generalization error (validation set)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How should we investigate our hyperparameter space?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5A48E-9FE3-4F59-B350-B05D4B4D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70AA-73A7-4BB5-A41F-807A147D7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F2522-6559-441F-966E-B2B94B38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052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553</Words>
  <Application>Microsoft Office PowerPoint</Application>
  <PresentationFormat>Widescreen</PresentationFormat>
  <Paragraphs>152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Hyperparameters</vt:lpstr>
      <vt:lpstr>Why do we optimize hyperparameters</vt:lpstr>
      <vt:lpstr>What is considered a hyperparameter?</vt:lpstr>
      <vt:lpstr>Detour: What should we optimize?</vt:lpstr>
      <vt:lpstr>What is a metric?</vt:lpstr>
      <vt:lpstr>Generalization error</vt:lpstr>
      <vt:lpstr>Generalization error</vt:lpstr>
      <vt:lpstr>Cross-validation</vt:lpstr>
      <vt:lpstr>Back to topic</vt:lpstr>
      <vt:lpstr>What about doing grid search?</vt:lpstr>
      <vt:lpstr>Baysian to the rescue</vt:lpstr>
      <vt:lpstr>Sampler</vt:lpstr>
      <vt:lpstr>Pruning</vt:lpstr>
      <vt:lpstr>Hyperparameter fremework </vt:lpstr>
      <vt:lpstr>Meme of the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autodiff changed the world</dc:title>
  <dc:creator>Nicki Skafte Detlefsen</dc:creator>
  <cp:lastModifiedBy>Nicki Skafte Detlefsen</cp:lastModifiedBy>
  <cp:revision>17</cp:revision>
  <dcterms:created xsi:type="dcterms:W3CDTF">2021-04-07T10:04:14Z</dcterms:created>
  <dcterms:modified xsi:type="dcterms:W3CDTF">2021-05-21T17:49:31Z</dcterms:modified>
</cp:coreProperties>
</file>