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41">
          <p15:clr>
            <a:srgbClr val="A4A3A4"/>
          </p15:clr>
        </p15:guide>
        <p15:guide id="2" pos="3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3958360-5B90-4246-8843-5B4384386CDC}"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52"/>
      </p:cViewPr>
      <p:guideLst>
        <p:guide orient="horz" pos="2341"/>
        <p:guide pos="36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t>‹#›</a:t>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t>‹#›</a:t>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oom.com/share/e157f86431af48cb90cdb0c482e7f08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github.com/DeepGayen99/Railway-Reservation-System-Server.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3517530578"/>
              </p:ext>
            </p:extLst>
          </p:nvPr>
        </p:nvGraphicFramePr>
        <p:xfrm>
          <a:off x="9244965" y="1463476"/>
          <a:ext cx="2976575" cy="4552115"/>
        </p:xfrm>
        <a:graphic>
          <a:graphicData uri="http://schemas.openxmlformats.org/drawingml/2006/table">
            <a:tbl>
              <a:tblPr firstRow="1" bandRow="1">
                <a:noFill/>
                <a:tableStyleId>{F3958360-5B90-4246-8843-5B4384386CDC}</a:tableStyleId>
              </a:tblPr>
              <a:tblGrid>
                <a:gridCol w="1397325">
                  <a:extLst>
                    <a:ext uri="{9D8B030D-6E8A-4147-A177-3AD203B41FA5}">
                      <a16:colId xmlns:a16="http://schemas.microsoft.com/office/drawing/2014/main" val="20000"/>
                    </a:ext>
                  </a:extLst>
                </a:gridCol>
                <a:gridCol w="1579250">
                  <a:extLst>
                    <a:ext uri="{9D8B030D-6E8A-4147-A177-3AD203B41FA5}">
                      <a16:colId xmlns:a16="http://schemas.microsoft.com/office/drawing/2014/main" val="20001"/>
                    </a:ext>
                  </a:extLst>
                </a:gridCol>
              </a:tblGrid>
              <a:tr h="1175600">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a:t>
                      </a:r>
                      <a:endParaRPr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a:t>Basics, OOPS, Exception Handling ,Arrays ,Collection and Generics,</a:t>
                      </a:r>
                    </a:p>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a:t>Delegates and Events, File Io and Serialization.</a:t>
                      </a:r>
                    </a:p>
                  </a:txBody>
                  <a:tcPr marL="91450" marR="91450" marT="45725" marB="45725"/>
                </a:tc>
                <a:extLst>
                  <a:ext uri="{0D108BD9-81ED-4DB2-BD59-A6C34878D82A}">
                    <a16:rowId xmlns:a16="http://schemas.microsoft.com/office/drawing/2014/main" val="10000"/>
                  </a:ext>
                </a:extLst>
              </a:tr>
              <a:tr h="7081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.NET Framework</a:t>
                      </a:r>
                    </a:p>
                  </a:txBody>
                  <a:tcPr marL="91450" marR="91450" marT="45725" marB="45725"/>
                </a:tc>
                <a:tc>
                  <a:txBody>
                    <a:bodyPr/>
                    <a:lstStyle/>
                    <a:p>
                      <a:pPr marL="0" marR="0" lvl="0" indent="0" algn="l" rtl="0">
                        <a:spcBef>
                          <a:spcPts val="0"/>
                        </a:spcBef>
                        <a:spcAft>
                          <a:spcPts val="0"/>
                        </a:spcAft>
                        <a:buNone/>
                      </a:pPr>
                      <a:r>
                        <a:rPr lang="en-US" sz="1100" b="0" i="0" u="none" strike="noStrike">
                          <a:solidFill>
                            <a:schemeClr val="dk1"/>
                          </a:solidFill>
                          <a:latin typeface="Verdana" panose="020B0604030504040204"/>
                          <a:ea typeface="Verdana" panose="020B0604030504040204"/>
                          <a:cs typeface="Verdana" panose="020B0604030504040204"/>
                          <a:sym typeface="Verdana" panose="020B0604030504040204"/>
                        </a:rPr>
                        <a:t>ADO.NET,ASP.NET with MVC5 and WEB API, Entity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1"/>
                  </a:ext>
                </a:extLst>
              </a:tr>
              <a:tr h="2407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JAVA</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u="none" strike="noStrike" cap="none"/>
                        <a:t>Basics, OOPS, Exception Handling ,Arrays </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2"/>
                  </a:ext>
                </a:extLst>
              </a:tr>
              <a:tr h="240775">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Database</a:t>
                      </a: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 SQL</a:t>
                      </a:r>
                    </a:p>
                  </a:txBody>
                  <a:tcPr marL="91450" marR="91450" marT="45725" marB="45725"/>
                </a:tc>
                <a:extLst>
                  <a:ext uri="{0D108BD9-81ED-4DB2-BD59-A6C34878D82A}">
                    <a16:rowId xmlns:a16="http://schemas.microsoft.com/office/drawing/2014/main" val="10003"/>
                  </a:ext>
                </a:extLst>
              </a:tr>
              <a:tr h="354100">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u="none" strike="noStrike" cap="none"/>
                        <a:t>Tools</a:t>
                      </a:r>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GIT,POSTMAN</a:t>
                      </a:r>
                    </a:p>
                  </a:txBody>
                  <a:tcPr marL="91450" marR="91450" marT="45725" marB="45725"/>
                </a:tc>
                <a:extLst>
                  <a:ext uri="{0D108BD9-81ED-4DB2-BD59-A6C34878D82A}">
                    <a16:rowId xmlns:a16="http://schemas.microsoft.com/office/drawing/2014/main" val="10004"/>
                  </a:ext>
                </a:extLst>
              </a:tr>
              <a:tr h="2407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Technology</a:t>
                      </a: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HTML5 ,CSS &amp; Angular</a:t>
                      </a:r>
                    </a:p>
                  </a:txBody>
                  <a:tcPr marL="91450" marR="91450" marT="45725" marB="45725"/>
                </a:tc>
                <a:extLst>
                  <a:ext uri="{0D108BD9-81ED-4DB2-BD59-A6C34878D82A}">
                    <a16:rowId xmlns:a16="http://schemas.microsoft.com/office/drawing/2014/main" val="10005"/>
                  </a:ext>
                </a:extLst>
              </a:tr>
              <a:tr h="8639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Add On Skills</a:t>
                      </a: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Communication Skills, Team Management</a:t>
                      </a:r>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612005" y="2895600"/>
            <a:ext cx="4368800" cy="3467493"/>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0"/>
              </a:spcBef>
              <a:spcAft>
                <a:spcPts val="0"/>
              </a:spcAft>
              <a:buClr>
                <a:schemeClr val="dk1"/>
              </a:buClr>
              <a:buSzPts val="1200"/>
              <a:buNone/>
            </a:pPr>
            <a:r>
              <a:rPr lang="en-US" sz="1400" dirty="0">
                <a:latin typeface="Times New Roman" panose="02020603050405020304"/>
                <a:ea typeface="Times New Roman" panose="02020603050405020304"/>
                <a:cs typeface="Times New Roman" panose="02020603050405020304"/>
                <a:sym typeface="Times New Roman" panose="02020603050405020304"/>
              </a:rPr>
              <a:t>Completed case study on </a:t>
            </a:r>
            <a:r>
              <a:rPr lang="en-US" sz="1400" b="1" dirty="0">
                <a:latin typeface="Times New Roman" panose="02020603050405020304"/>
                <a:ea typeface="Times New Roman" panose="02020603050405020304"/>
                <a:cs typeface="Times New Roman" panose="02020603050405020304"/>
                <a:sym typeface="Times New Roman" panose="02020603050405020304"/>
              </a:rPr>
              <a:t>Railway Reservation System </a:t>
            </a:r>
            <a:r>
              <a:rPr lang="en-US" sz="1400" dirty="0">
                <a:latin typeface="Times New Roman" panose="02020603050405020304"/>
                <a:ea typeface="Times New Roman" panose="02020603050405020304"/>
                <a:cs typeface="Times New Roman" panose="02020603050405020304"/>
                <a:sym typeface="Times New Roman" panose="02020603050405020304"/>
              </a:rPr>
              <a:t>which </a:t>
            </a:r>
            <a:r>
              <a:rPr lang="en-US" sz="1400"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is a Web-based System.</a:t>
            </a:r>
            <a:r>
              <a:rPr lang="en-US" sz="1200" dirty="0"/>
              <a:t> </a:t>
            </a:r>
            <a:r>
              <a:rPr lang="en-US" sz="1400" b="1" dirty="0">
                <a:latin typeface="Times New Roman" panose="02020603050405020304"/>
                <a:ea typeface="Times New Roman" panose="02020603050405020304"/>
                <a:cs typeface="Times New Roman" panose="02020603050405020304"/>
                <a:sym typeface="Times New Roman" panose="02020603050405020304"/>
              </a:rPr>
              <a:t>Railway Reservation System </a:t>
            </a:r>
            <a:r>
              <a:rPr lang="en-US" sz="1400" dirty="0">
                <a:latin typeface="Times New Roman" panose="02020603050405020304"/>
                <a:ea typeface="Times New Roman" panose="02020603050405020304"/>
                <a:cs typeface="Times New Roman" panose="02020603050405020304"/>
                <a:sym typeface="Times New Roman" panose="02020603050405020304"/>
              </a:rPr>
              <a:t> is implemented to make life of commuters easier by helping them to search trains , book tickets , cancel tickets and fulfilling other related needs within their reach just by visiting the website. The main objective of the </a:t>
            </a:r>
            <a:r>
              <a:rPr lang="en-US" sz="1400" b="1" dirty="0">
                <a:latin typeface="Times New Roman" panose="02020603050405020304"/>
                <a:ea typeface="Times New Roman" panose="02020603050405020304"/>
                <a:cs typeface="Times New Roman" panose="02020603050405020304"/>
                <a:sym typeface="Times New Roman" panose="02020603050405020304"/>
              </a:rPr>
              <a:t>Railway Reservation System</a:t>
            </a:r>
            <a:r>
              <a:rPr lang="en-US" sz="1400" dirty="0">
                <a:latin typeface="Times New Roman" panose="02020603050405020304"/>
                <a:ea typeface="Times New Roman" panose="02020603050405020304"/>
                <a:cs typeface="Times New Roman" panose="02020603050405020304"/>
                <a:sym typeface="Times New Roman" panose="02020603050405020304"/>
              </a:rPr>
              <a:t> is to act as a bridge between the commuters and the organization by registering themselves as Passengers and to avail all kind of facilities.</a:t>
            </a:r>
          </a:p>
          <a:p>
            <a:pPr marL="0" lvl="0" indent="0" algn="just" rtl="0">
              <a:lnSpc>
                <a:spcPct val="100000"/>
              </a:lnSpc>
              <a:spcBef>
                <a:spcPts val="0"/>
              </a:spcBef>
              <a:spcAft>
                <a:spcPts val="0"/>
              </a:spcAft>
              <a:buClr>
                <a:schemeClr val="dk1"/>
              </a:buClr>
              <a:buSzPts val="1200"/>
              <a:buNone/>
            </a:pPr>
            <a:endParaRPr lang="en-US" sz="1400" dirty="0">
              <a:solidFill>
                <a:srgbClr val="242424"/>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ts val="1200"/>
              <a:buNone/>
            </a:pPr>
            <a:r>
              <a:rPr lang="en-US" sz="1400"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Technologies used:</a:t>
            </a:r>
            <a:endParaRPr lang="en-US" sz="1200" b="1" dirty="0">
              <a:solidFill>
                <a:srgbClr val="242424"/>
              </a:solidFill>
              <a:latin typeface="Times New Roman" panose="02020603050405020304"/>
              <a:ea typeface="Times New Roman" panose="02020603050405020304"/>
              <a:cs typeface="Times New Roman" panose="02020603050405020304"/>
              <a:sym typeface="Times New Roman" panose="02020603050405020304"/>
            </a:endParaRPr>
          </a:p>
          <a:p>
            <a:pPr marL="171450" lvl="0" indent="-171450" algn="l" rtl="0">
              <a:lnSpc>
                <a:spcPct val="100000"/>
              </a:lnSpc>
              <a:spcBef>
                <a:spcPts val="1000"/>
              </a:spcBef>
              <a:spcAft>
                <a:spcPts val="0"/>
              </a:spcAft>
              <a:buClr>
                <a:srgbClr val="242424"/>
              </a:buClr>
              <a:buSzPts val="1000"/>
              <a:buFont typeface="Arial" panose="020B0604020202020204"/>
              <a:buChar char="•"/>
            </a:pPr>
            <a:r>
              <a:rPr lang="en-US" sz="1200"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ASP.NET CORE </a:t>
            </a:r>
          </a:p>
          <a:p>
            <a:pPr marL="171450" lvl="0" indent="-171450" algn="l" rtl="0">
              <a:lnSpc>
                <a:spcPct val="100000"/>
              </a:lnSpc>
              <a:spcBef>
                <a:spcPts val="1000"/>
              </a:spcBef>
              <a:spcAft>
                <a:spcPts val="0"/>
              </a:spcAft>
              <a:buClr>
                <a:srgbClr val="242424"/>
              </a:buClr>
              <a:buSzPts val="1000"/>
              <a:buFont typeface="Arial" panose="020B0604020202020204"/>
              <a:buChar char="•"/>
            </a:pPr>
            <a:r>
              <a:rPr lang="en-US" sz="1400"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Microsoft SQL Server</a:t>
            </a:r>
          </a:p>
          <a:p>
            <a:pPr marL="171450" lvl="0" indent="-171450" algn="l" rtl="0">
              <a:lnSpc>
                <a:spcPct val="100000"/>
              </a:lnSpc>
              <a:spcBef>
                <a:spcPts val="1000"/>
              </a:spcBef>
              <a:spcAft>
                <a:spcPts val="0"/>
              </a:spcAft>
              <a:buClr>
                <a:srgbClr val="242424"/>
              </a:buClr>
              <a:buSzPts val="1000"/>
              <a:buFont typeface="Arial" panose="020B0604020202020204"/>
              <a:buChar char="•"/>
            </a:pPr>
            <a:r>
              <a:rPr lang="en-US" sz="1400" b="1" dirty="0">
                <a:solidFill>
                  <a:schemeClr val="accent3"/>
                </a:solidFill>
                <a:latin typeface="Times New Roman" panose="02020603050405020304"/>
                <a:cs typeface="Times New Roman" panose="02020603050405020304"/>
                <a:sym typeface="Times New Roman" panose="02020603050405020304"/>
              </a:rPr>
              <a:t>Angular</a:t>
            </a:r>
            <a:endParaRPr sz="1400" b="1" baseline="-25000" dirty="0">
              <a:solidFill>
                <a:schemeClr val="accent3"/>
              </a:solidFill>
              <a:hlinkClick r:id="rId3">
                <a:extLst>
                  <a:ext uri="{A12FA001-AC4F-418D-AE19-62706E023703}">
                    <ahyp:hlinkClr xmlns:ahyp="http://schemas.microsoft.com/office/drawing/2018/hyperlinkcolor" val="tx"/>
                  </a:ext>
                </a:extLst>
              </a:hlinkClick>
            </a:endParaRPr>
          </a:p>
          <a:p>
            <a:pPr marL="0" lvl="0" indent="228600" algn="just" rtl="0">
              <a:lnSpc>
                <a:spcPct val="100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lang="en-US"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a:t>Analyst/Software Engineer</a:t>
            </a:r>
          </a:p>
        </p:txBody>
      </p:sp>
      <p:sp>
        <p:nvSpPr>
          <p:cNvPr id="219" name="Google Shape;219;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deepsubho.gayen@capgemini.com</a:t>
            </a:r>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+91 7908285530</a:t>
            </a:r>
          </a:p>
        </p:txBody>
      </p:sp>
      <p:sp>
        <p:nvSpPr>
          <p:cNvPr id="221" name="Google Shape;221;p1"/>
          <p:cNvSpPr txBox="1">
            <a:spLocks noGrp="1"/>
          </p:cNvSpPr>
          <p:nvPr>
            <p:ph type="body" idx="8"/>
          </p:nvPr>
        </p:nvSpPr>
        <p:spPr>
          <a:xfrm>
            <a:off x="518736" y="2773544"/>
            <a:ext cx="3978346" cy="266572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200" b="1" dirty="0"/>
              <a:t>Full Stack Developer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dirty="0"/>
              <a:t>Understanding of </a:t>
            </a:r>
            <a:r>
              <a:rPr lang="en-US" sz="1200" b="1" dirty="0"/>
              <a:t>RDBMS</a:t>
            </a:r>
            <a:r>
              <a:rPr lang="en-US" sz="1200" dirty="0"/>
              <a:t> concepts using </a:t>
            </a:r>
            <a:r>
              <a:rPr lang="en-US" sz="1200"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dirty="0"/>
              <a:t>Practical understanding of </a:t>
            </a:r>
            <a:r>
              <a:rPr lang="en-US" sz="1200" b="1" dirty="0"/>
              <a:t>C# </a:t>
            </a:r>
            <a:r>
              <a:rPr lang="en-US" sz="1200" dirty="0"/>
              <a:t>and </a:t>
            </a:r>
            <a:r>
              <a:rPr lang="en-US" sz="1200" b="1" dirty="0"/>
              <a:t>SQL</a:t>
            </a:r>
            <a:r>
              <a:rPr lang="en-US" sz="1200" dirty="0"/>
              <a:t> concepts using </a:t>
            </a:r>
            <a:r>
              <a:rPr lang="en-US" sz="1200" b="1" dirty="0"/>
              <a:t>Visual Studio </a:t>
            </a:r>
            <a:r>
              <a:rPr lang="en-US" sz="1200" dirty="0"/>
              <a:t>and </a:t>
            </a:r>
            <a:r>
              <a:rPr lang="en-US" sz="1200"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dirty="0"/>
              <a:t>Hands on experience in developing applications using </a:t>
            </a:r>
            <a:r>
              <a:rPr lang="en-US" sz="1200" b="1" dirty="0"/>
              <a:t>.NET Framework</a:t>
            </a:r>
            <a:r>
              <a:rPr lang="en-US" sz="1200" dirty="0"/>
              <a:t>, </a:t>
            </a:r>
            <a:r>
              <a:rPr lang="en-US" sz="1200" b="1" dirty="0"/>
              <a:t>ADO.NET Core, ASP.NET core.</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dirty="0"/>
              <a:t>Understanding of </a:t>
            </a:r>
            <a:r>
              <a:rPr lang="en-US" sz="1200" b="1" dirty="0"/>
              <a:t>HTML5</a:t>
            </a:r>
            <a:r>
              <a:rPr lang="en-US" sz="1200" dirty="0"/>
              <a:t> , </a:t>
            </a:r>
            <a:r>
              <a:rPr lang="en-US" sz="1200" b="1" dirty="0"/>
              <a:t>CSS </a:t>
            </a:r>
            <a:r>
              <a:rPr lang="en-US" sz="1200" dirty="0"/>
              <a:t>and</a:t>
            </a:r>
            <a:r>
              <a:rPr lang="en-US" sz="1200" b="1" dirty="0"/>
              <a:t> Angular CLI.</a:t>
            </a:r>
          </a:p>
          <a:p>
            <a:pPr marL="171450" lvl="0" indent="-107950" algn="l" rtl="0">
              <a:lnSpc>
                <a:spcPct val="114000"/>
              </a:lnSpc>
              <a:spcBef>
                <a:spcPts val="1000"/>
              </a:spcBef>
              <a:spcAft>
                <a:spcPts val="0"/>
              </a:spcAft>
              <a:buClr>
                <a:schemeClr val="dk1"/>
              </a:buClr>
              <a:buSzPts val="1000"/>
              <a:buFont typeface="Arial" panose="020B0604020202020204"/>
              <a:buNone/>
            </a:pPr>
            <a:endParaRPr lang="en-US" sz="1200" b="1" dirty="0"/>
          </a:p>
          <a:p>
            <a:pPr marL="171450" lvl="0" indent="-107950" algn="l" rtl="0">
              <a:lnSpc>
                <a:spcPct val="114000"/>
              </a:lnSpc>
              <a:spcBef>
                <a:spcPts val="1000"/>
              </a:spcBef>
              <a:spcAft>
                <a:spcPts val="0"/>
              </a:spcAft>
              <a:buClr>
                <a:schemeClr val="dk1"/>
              </a:buClr>
              <a:buSzPts val="1000"/>
              <a:buFont typeface="Arial" panose="020B0604020202020204"/>
              <a:buNone/>
            </a:pPr>
            <a:endParaRPr b="1" dirty="0"/>
          </a:p>
          <a:p>
            <a:pPr marL="0" lvl="0" indent="0" rtl="0">
              <a:lnSpc>
                <a:spcPct val="114000"/>
              </a:lnSpc>
              <a:spcBef>
                <a:spcPts val="1000"/>
              </a:spcBef>
              <a:spcAft>
                <a:spcPts val="0"/>
              </a:spcAft>
              <a:buClr>
                <a:schemeClr val="dk1"/>
              </a:buClr>
              <a:buSzPts val="1000"/>
              <a:buNone/>
            </a:pPr>
            <a:r>
              <a:rPr lang="en-IN" b="1" dirty="0"/>
              <a:t>       </a:t>
            </a:r>
            <a:r>
              <a:rPr lang="en-IN" sz="1200" b="1" dirty="0">
                <a:latin typeface="Times New Roman" panose="02020603050405020304" pitchFamily="18" charset="0"/>
                <a:cs typeface="Times New Roman" panose="02020603050405020304" pitchFamily="18" charset="0"/>
                <a:hlinkClick r:id="rId4"/>
              </a:rPr>
              <a:t>Project Link</a:t>
            </a:r>
            <a:endParaRPr b="1" dirty="0">
              <a:latin typeface="Times New Roman" panose="02020603050405020304" pitchFamily="18" charset="0"/>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Deepsubho Gayen</a:t>
            </a:r>
          </a:p>
        </p:txBody>
      </p:sp>
      <p:pic>
        <p:nvPicPr>
          <p:cNvPr id="223" name="Google Shape;223;p1"/>
          <p:cNvPicPr preferRelativeResize="0"/>
          <p:nvPr/>
        </p:nvPicPr>
        <p:blipFill rotWithShape="1">
          <a:blip r:embed="rId5"/>
          <a:srcRect l="23582" t="2057" r="24331" b="4875"/>
          <a:stretch>
            <a:fillRect/>
          </a:stretch>
        </p:blipFill>
        <p:spPr>
          <a:xfrm>
            <a:off x="298232" y="5826981"/>
            <a:ext cx="441007" cy="471488"/>
          </a:xfrm>
          <a:prstGeom prst="rect">
            <a:avLst/>
          </a:prstGeom>
          <a:noFill/>
          <a:ln>
            <a:noFill/>
          </a:ln>
        </p:spPr>
      </p:pic>
      <p:sp>
        <p:nvSpPr>
          <p:cNvPr id="224" name="Google Shape;224;p1"/>
          <p:cNvSpPr txBox="1"/>
          <p:nvPr/>
        </p:nvSpPr>
        <p:spPr>
          <a:xfrm>
            <a:off x="3076575" y="1896745"/>
            <a:ext cx="2381250" cy="4883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r>
              <a:rPr lang="en-US" sz="1100" b="0" i="0" u="none" strike="noStrike" cap="none">
                <a:solidFill>
                  <a:srgbClr val="FFFFFF"/>
                </a:solidFill>
                <a:latin typeface="Verdana" panose="020B0604030504040204"/>
                <a:ea typeface="Verdana" panose="020B0604030504040204"/>
                <a:cs typeface="Verdana" panose="020B0604030504040204"/>
                <a:sym typeface="Verdana" panose="020B0604030504040204"/>
              </a:rPr>
              <a:t>A4</a:t>
            </a:r>
          </a:p>
        </p:txBody>
      </p:sp>
      <p:sp>
        <p:nvSpPr>
          <p:cNvPr id="225" name="Google Shape;225;p1"/>
          <p:cNvSpPr/>
          <p:nvPr/>
        </p:nvSpPr>
        <p:spPr>
          <a:xfrm>
            <a:off x="9296717" y="519808"/>
            <a:ext cx="2895283" cy="671297"/>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1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Bachelor of </a:t>
            </a:r>
            <a:r>
              <a:rPr lang="en-US" sz="1100" dirty="0">
                <a:solidFill>
                  <a:schemeClr val="dk1"/>
                </a:solidFill>
                <a:latin typeface="Verdana" panose="020B0604030504040204"/>
                <a:ea typeface="Verdana" panose="020B0604030504040204"/>
                <a:cs typeface="Verdana" panose="020B0604030504040204"/>
                <a:sym typeface="Verdana" panose="020B0604030504040204"/>
              </a:rPr>
              <a:t>Technology</a:t>
            </a:r>
            <a:r>
              <a:rPr lang="en-US" sz="11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a:t>
            </a:r>
            <a:endParaRPr sz="1100" dirty="0">
              <a:solidFill>
                <a:schemeClr val="dk1"/>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None/>
            </a:pPr>
            <a:r>
              <a:rPr lang="en-US" sz="1100" dirty="0">
                <a:solidFill>
                  <a:schemeClr val="dk1"/>
                </a:solidFill>
                <a:latin typeface="Verdana" panose="020B0604030504040204"/>
                <a:ea typeface="Verdana" panose="020B0604030504040204"/>
                <a:cs typeface="Verdana" panose="020B0604030504040204"/>
                <a:sym typeface="Verdana" panose="020B0604030504040204"/>
              </a:rPr>
              <a:t>Mechanical(Automobile) Engineering </a:t>
            </a:r>
            <a:r>
              <a:rPr lang="en-US" sz="11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 </a:t>
            </a:r>
            <a:r>
              <a:rPr lang="en-US" sz="1100" dirty="0">
                <a:solidFill>
                  <a:schemeClr val="dk1"/>
                </a:solidFill>
                <a:latin typeface="Verdana" panose="020B0604030504040204"/>
                <a:ea typeface="Verdana" panose="020B0604030504040204"/>
                <a:cs typeface="Verdana" panose="020B0604030504040204"/>
                <a:sym typeface="Verdana" panose="020B0604030504040204"/>
              </a:rPr>
              <a:t>2018-22</a:t>
            </a:r>
            <a:endParaRPr sz="1100" b="0" i="0" u="none" strike="noStrike" cap="none" dirty="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226" name="Google Shape;226;p1"/>
          <p:cNvSpPr/>
          <p:nvPr/>
        </p:nvSpPr>
        <p:spPr>
          <a:xfrm>
            <a:off x="9244965" y="1213839"/>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sz="1000" b="1" i="0" u="none" strike="noStrike" cap="none" dirty="0">
                <a:solidFill>
                  <a:srgbClr val="0070AD"/>
                </a:solidFill>
                <a:latin typeface="Verdana" panose="020B0604030504040204"/>
                <a:ea typeface="Verdana" panose="020B0604030504040204"/>
                <a:cs typeface="Verdana" panose="020B0604030504040204"/>
                <a:sym typeface="Verdana" panose="020B0604030504040204"/>
              </a:rPr>
              <a:t>Skills</a:t>
            </a:r>
            <a:endParaRPr sz="10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227" name="Google Shape;227;p1"/>
          <p:cNvSpPr txBox="1"/>
          <p:nvPr/>
        </p:nvSpPr>
        <p:spPr>
          <a:xfrm>
            <a:off x="2392099" y="1012459"/>
            <a:ext cx="339883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Verdana" panose="020B0604030504040204"/>
                <a:ea typeface="Verdana" panose="020B0604030504040204"/>
                <a:cs typeface="Verdana" panose="020B0604030504040204"/>
                <a:sym typeface="Verdana" panose="020B0604030504040204"/>
              </a:rPr>
              <a:t>I Transform L&amp;D Left shift batch</a:t>
            </a:r>
          </a:p>
        </p:txBody>
      </p:sp>
      <p:sp>
        <p:nvSpPr>
          <p:cNvPr id="229" name="Google Shape;229;p1"/>
          <p:cNvSpPr txBox="1"/>
          <p:nvPr/>
        </p:nvSpPr>
        <p:spPr>
          <a:xfrm>
            <a:off x="3581400" y="1260978"/>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Verdana" panose="020B0604030504040204"/>
                <a:ea typeface="Verdana" panose="020B0604030504040204"/>
                <a:cs typeface="Verdana" panose="020B0604030504040204"/>
                <a:sym typeface="Verdana" panose="020B0604030504040204"/>
              </a:rPr>
              <a:t>MUMBAI</a:t>
            </a:r>
          </a:p>
        </p:txBody>
      </p:sp>
      <p:pic>
        <p:nvPicPr>
          <p:cNvPr id="2" name="Picture 1" descr="Deepsubho Gayen Photo-PhotoRoom"/>
          <p:cNvPicPr>
            <a:picLocks noChangeAspect="1"/>
          </p:cNvPicPr>
          <p:nvPr/>
        </p:nvPicPr>
        <p:blipFill>
          <a:blip r:embed="rId6"/>
          <a:srcRect l="2295"/>
          <a:stretch>
            <a:fillRect/>
          </a:stretch>
        </p:blipFill>
        <p:spPr>
          <a:xfrm>
            <a:off x="401955" y="177165"/>
            <a:ext cx="1873250" cy="1870710"/>
          </a:xfrm>
          <a:prstGeom prst="ellipse">
            <a:avLst/>
          </a:prstGeo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1462</TotalTime>
  <Words>265</Words>
  <Application>Microsoft Office PowerPoint</Application>
  <PresentationFormat>Widescreen</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Deepsubho Gayen</cp:lastModifiedBy>
  <cp:revision>6</cp:revision>
  <dcterms:created xsi:type="dcterms:W3CDTF">2022-11-02T07:30:00Z</dcterms:created>
  <dcterms:modified xsi:type="dcterms:W3CDTF">2023-01-11T15:05:23Z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1033-11.2.0.11440</vt:lpwstr>
  </property>
  <property fmtid="{D5CDD505-2E9C-101B-9397-08002B2CF9AE}" pid="4" name="ICV">
    <vt:lpwstr>C921A3AF5A794D4198700AB1469F4DFF</vt:lpwstr>
  </property>
</Properties>
</file>