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5"/>
  </p:notesMasterIdLst>
  <p:sldIdLst>
    <p:sldId id="256" r:id="rId2"/>
    <p:sldId id="432" r:id="rId3"/>
    <p:sldId id="418" r:id="rId4"/>
    <p:sldId id="433" r:id="rId5"/>
    <p:sldId id="434" r:id="rId6"/>
    <p:sldId id="437" r:id="rId7"/>
    <p:sldId id="440" r:id="rId8"/>
    <p:sldId id="439" r:id="rId9"/>
    <p:sldId id="460" r:id="rId10"/>
    <p:sldId id="461" r:id="rId11"/>
    <p:sldId id="459" r:id="rId12"/>
    <p:sldId id="435" r:id="rId13"/>
    <p:sldId id="441" r:id="rId14"/>
    <p:sldId id="458" r:id="rId15"/>
    <p:sldId id="442" r:id="rId16"/>
    <p:sldId id="462" r:id="rId17"/>
    <p:sldId id="444" r:id="rId18"/>
    <p:sldId id="445" r:id="rId19"/>
    <p:sldId id="436" r:id="rId20"/>
    <p:sldId id="446" r:id="rId21"/>
    <p:sldId id="447" r:id="rId22"/>
    <p:sldId id="449" r:id="rId23"/>
    <p:sldId id="448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63" r:id="rId33"/>
    <p:sldId id="271" r:id="rId3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ik Jeong" initials="JJ" lastIdx="1" clrIdx="0">
    <p:extLst>
      <p:ext uri="{19B8F6BF-5375-455C-9EA6-DF929625EA0E}">
        <p15:presenceInfo xmlns:p15="http://schemas.microsoft.com/office/powerpoint/2012/main" userId="Jaeik Jeong" providerId="None"/>
      </p:ext>
    </p:extLst>
  </p:cmAuthor>
  <p:cmAuthor id="2" name="Jaeik Jeong" initials="JJ [2]" lastIdx="1" clrIdx="1">
    <p:extLst>
      <p:ext uri="{19B8F6BF-5375-455C-9EA6-DF929625EA0E}">
        <p15:presenceInfo xmlns:p15="http://schemas.microsoft.com/office/powerpoint/2012/main" userId="8a7db909aff6b4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1385"/>
  </p:normalViewPr>
  <p:slideViewPr>
    <p:cSldViewPr snapToGrid="0">
      <p:cViewPr>
        <p:scale>
          <a:sx n="150" d="100"/>
          <a:sy n="150" d="100"/>
        </p:scale>
        <p:origin x="994" y="-686"/>
      </p:cViewPr>
      <p:guideLst>
        <p:guide orient="horz" pos="2137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970" y="8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2C7B850-2CC1-4962-9601-5C698A4791FA}" type="datetime1">
              <a:rPr lang="ko-KR" altLang="en-US"/>
              <a:pPr lvl="0">
                <a:defRPr lang="ko-KR" altLang="en-US"/>
              </a:pPr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68FDD0A-A98D-4DFB-B628-0E20B4875E7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46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68FDD0A-A98D-4DFB-B628-0E20B4875E7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02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19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54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13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05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9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79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85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2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9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68FDD0A-A98D-4DFB-B628-0E20B4875E70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79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23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65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13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14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7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89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44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58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86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9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788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72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71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0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9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3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6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7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40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DD0A-A98D-4DFB-B628-0E20B4875E7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3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3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(맨 첫 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2"/>
            <a:ext cx="9144000" cy="391007"/>
          </a:xfrm>
          <a:prstGeom prst="rect">
            <a:avLst/>
          </a:prstGeom>
          <a:solidFill>
            <a:srgbClr val="A8A8A8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defRPr/>
            </a:pPr>
            <a:endParaRPr lang="ko-KR" altLang="en-US" sz="1800">
              <a:latin typeface="Helvetica" panose="020B0604020202030204" pitchFamily="34" charset="0"/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724982" y="1645900"/>
            <a:ext cx="7663443" cy="2143140"/>
          </a:xfrm>
          <a:prstGeom prst="rect">
            <a:avLst/>
          </a:prstGeom>
          <a:noFill/>
          <a:ln w="15875">
            <a:noFill/>
          </a:ln>
        </p:spPr>
        <p:txBody>
          <a:bodyPr anchor="ctr" anchorCtr="0"/>
          <a:lstStyle>
            <a:lvl1pPr algn="ctr">
              <a:spcBef>
                <a:spcPts val="1200"/>
              </a:spcBef>
              <a:defRPr sz="3400"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+mj-ea"/>
                <a:cs typeface="Verdan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42280" y="4097857"/>
            <a:ext cx="6408712" cy="1762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500"/>
              </a:spcBef>
              <a:buNone/>
              <a:defRPr sz="2000" b="0" baseline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Helvetica" panose="020B0604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Name</a:t>
            </a:r>
          </a:p>
        </p:txBody>
      </p: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0" y="6641996"/>
            <a:ext cx="9144000" cy="227073"/>
          </a:xfrm>
          <a:prstGeom prst="rect">
            <a:avLst/>
          </a:prstGeom>
          <a:solidFill>
            <a:srgbClr val="7D0000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defRPr/>
            </a:pPr>
            <a:endParaRPr lang="ko-KR" altLang="en-US" sz="1800">
              <a:latin typeface="Helvetica" panose="020B0604020202030204" pitchFamily="34" charset="0"/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>
            <a:off x="0" y="382956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Users\Kevin\Desktop\logo1_128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37" y="6091295"/>
            <a:ext cx="1646811" cy="48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4"/>
          <p:cNvSpPr txBox="1">
            <a:spLocks noChangeArrowheads="1"/>
          </p:cNvSpPr>
          <p:nvPr userDrawn="1"/>
        </p:nvSpPr>
        <p:spPr bwMode="auto">
          <a:xfrm>
            <a:off x="157606" y="6599648"/>
            <a:ext cx="61070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50" dirty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© </a:t>
            </a:r>
            <a:r>
              <a:rPr lang="en-US" altLang="ko-KR" sz="1350" b="1" dirty="0">
                <a:solidFill>
                  <a:schemeClr val="accent1"/>
                </a:solidFill>
                <a:latin typeface="Helvetica" panose="020B0604020202030204" pitchFamily="34" charset="0"/>
              </a:rPr>
              <a:t>Networking for Intelligence Communications and Energy Lab.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DBD62D-C5E3-4D92-BEC5-4877EE97FA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" y="6074743"/>
            <a:ext cx="1591992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6232" y="90280"/>
            <a:ext cx="8150568" cy="7044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  <a:effectLst/>
                <a:latin typeface="Helvetica" panose="020B0604020202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4"/>
          </p:nvPr>
        </p:nvSpPr>
        <p:spPr>
          <a:xfrm>
            <a:off x="251520" y="846901"/>
            <a:ext cx="8784976" cy="5491218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/>
          <a:lstStyle>
            <a:lvl1pPr marL="514350" marR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"/>
              <a:tabLst/>
              <a:defRPr lang="en-US" altLang="ko-KR" sz="2200" b="1" kern="1200" baseline="0" dirty="0" smtClean="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1pPr>
            <a:lvl2pPr marL="612000" marR="0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"/>
              <a:tabLst/>
              <a:defRPr lang="en-US" altLang="ko-KR" sz="2000" b="1" kern="1200" baseline="0" dirty="0" smtClean="0">
                <a:solidFill>
                  <a:srgbClr val="E46C0A"/>
                </a:solidFill>
                <a:latin typeface="Helvetica" panose="020B0604020202030204" pitchFamily="34" charset="0"/>
                <a:ea typeface="+mn-ea"/>
                <a:cs typeface="Verdana" pitchFamily="34" charset="0"/>
              </a:defRPr>
            </a:lvl2pPr>
            <a:lvl3pPr marL="900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b="1" baseline="0">
                <a:solidFill>
                  <a:schemeClr val="accent5">
                    <a:lumMod val="50000"/>
                  </a:schemeClr>
                </a:solidFill>
                <a:latin typeface="Helvetica" panose="020B0604020202030204" pitchFamily="34" charset="0"/>
                <a:ea typeface="+mn-ea"/>
                <a:cs typeface="Arial" pitchFamily="34" charset="0"/>
              </a:defRPr>
            </a:lvl3pPr>
            <a:lvl4pPr marL="1296000" marR="0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 sz="1800">
                <a:solidFill>
                  <a:srgbClr val="7030A0"/>
                </a:solidFill>
                <a:latin typeface="Palatino Linotype" pitchFamily="18" charset="0"/>
                <a:ea typeface="+mn-ea"/>
                <a:cs typeface="Arial" pitchFamily="34" charset="0"/>
              </a:defRPr>
            </a:lvl4pPr>
            <a:lvl5pPr marL="1278000" indent="-198000">
              <a:spcBef>
                <a:spcPts val="200"/>
              </a:spcBef>
              <a:buFont typeface="Wingdings" pitchFamily="2" charset="2"/>
              <a:buChar char="§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56000" indent="-180000">
              <a:spcBef>
                <a:spcPts val="100"/>
              </a:spcBef>
              <a:defRPr sz="1000">
                <a:solidFill>
                  <a:schemeClr val="accent2">
                    <a:lumMod val="75000"/>
                  </a:schemeClr>
                </a:solidFill>
              </a:defRPr>
            </a:lvl6pPr>
            <a:lvl7pPr marL="1656000" indent="-180000">
              <a:spcBef>
                <a:spcPts val="0"/>
              </a:spcBef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buNone/>
              <a:defRPr lang="ko-KR" altLang="en-US" sz="800" kern="12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</a:lstStyle>
          <a:p>
            <a:pPr marL="514350" marR="0" lvl="0" indent="-5143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612000" marR="0" lvl="1" indent="-342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900000" marR="0" lvl="2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Palatino Linotype" pitchFamily="18" charset="0"/>
              <a:ea typeface="+mn-ea"/>
              <a:cs typeface="Arial" pitchFamily="34" charset="0"/>
            </a:endParaRPr>
          </a:p>
          <a:p>
            <a:pPr marL="1296000" marR="0" lvl="3" indent="-3600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Palatino Linotype" pitchFamily="18" charset="0"/>
              <a:buChar char="−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Arial" pitchFamily="34" charset="0"/>
              </a:rPr>
              <a:t>마스터</a:t>
            </a:r>
          </a:p>
          <a:p>
            <a:pPr lvl="0"/>
            <a:endParaRPr lang="en-US" altLang="ko-KR" dirty="0"/>
          </a:p>
        </p:txBody>
      </p: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995937" y="6525344"/>
            <a:ext cx="1125488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Eras Medium ITC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fld id="{055B203F-07CF-4D68-A686-55D75B62DBF2}" type="slidenum">
              <a:rPr lang="ko-KR" altLang="en-US" sz="1200" smtClean="0">
                <a:latin typeface="Helvetica" panose="020B0604020202030204" pitchFamily="34" charset="0"/>
              </a:rPr>
              <a:pPr/>
              <a:t>‹#›</a:t>
            </a:fld>
            <a:endParaRPr lang="ko-KR" altLang="en-US" sz="1200" dirty="0">
              <a:latin typeface="Helvetica" panose="020B0604020202030204" pitchFamily="34" charset="0"/>
            </a:endParaRPr>
          </a:p>
        </p:txBody>
      </p:sp>
      <p:pic>
        <p:nvPicPr>
          <p:cNvPr id="10" name="Picture 2" descr="D:\Users\Kevin\Desktop\logo1_128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32" y="6500101"/>
            <a:ext cx="952172" cy="2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28018F-BBDD-4596-9490-3E7A16BC57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" y="6439260"/>
            <a:ext cx="1196739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4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new2"/>
          <p:cNvPicPr>
            <a:picLocks noChangeAspect="1" noChangeArrowheads="1"/>
          </p:cNvPicPr>
          <p:nvPr userDrawn="1"/>
        </p:nvPicPr>
        <p:blipFill>
          <a:blip r:embed="rId2" cstate="print">
            <a:lum bright="90000" contrast="-80000"/>
          </a:blip>
          <a:srcRect/>
          <a:stretch>
            <a:fillRect/>
          </a:stretch>
        </p:blipFill>
        <p:spPr bwMode="auto">
          <a:xfrm>
            <a:off x="-3" y="0"/>
            <a:ext cx="9144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357187" y="3046660"/>
            <a:ext cx="84296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 algn="ctr">
              <a:spcBef>
                <a:spcPct val="40000"/>
              </a:spcBef>
              <a:spcAft>
                <a:spcPct val="10000"/>
              </a:spcAft>
              <a:buFont typeface="Wingdings" pitchFamily="2" charset="2"/>
              <a:buNone/>
              <a:defRPr/>
            </a:pPr>
            <a:r>
              <a:rPr lang="en-US" altLang="ko-KR" sz="4400" b="1" i="0" dirty="0">
                <a:solidFill>
                  <a:schemeClr val="accent1">
                    <a:lumMod val="50000"/>
                  </a:schemeClr>
                </a:solidFill>
                <a:latin typeface="Helvetica" panose="020B0604020202030204" pitchFamily="34" charset="0"/>
                <a:ea typeface="+mn-ea"/>
              </a:rPr>
              <a:t>Thank you!</a:t>
            </a:r>
            <a:endParaRPr lang="en-US" altLang="ko-KR" sz="4000" b="1" i="0" dirty="0">
              <a:solidFill>
                <a:schemeClr val="accent1">
                  <a:lumMod val="50000"/>
                </a:schemeClr>
              </a:solidFill>
              <a:latin typeface="Helvetica" panose="020B0604020202030204" pitchFamily="34" charset="0"/>
              <a:ea typeface="+mn-ea"/>
            </a:endParaRPr>
          </a:p>
        </p:txBody>
      </p:sp>
      <p:sp>
        <p:nvSpPr>
          <p:cNvPr id="4" name="바닥글 개체 틀 4"/>
          <p:cNvSpPr txBox="1">
            <a:spLocks/>
          </p:cNvSpPr>
          <p:nvPr userDrawn="1"/>
        </p:nvSpPr>
        <p:spPr bwMode="auto">
          <a:xfrm>
            <a:off x="1895475" y="3500438"/>
            <a:ext cx="7127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 anchor="ctr"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ko-KR" altLang="en-US" sz="11500" b="1">
              <a:solidFill>
                <a:srgbClr val="FFFF00"/>
              </a:solidFill>
              <a:latin typeface="Britannic Bold" panose="020B0903060703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11584" y="3685132"/>
            <a:ext cx="1476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Networking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굴림" panose="020B0600000101010101" pitchFamily="50" charset="-127"/>
              </a:rPr>
              <a:t>Next</a:t>
            </a: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13631" y="4422650"/>
            <a:ext cx="29908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Intelligence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0070C0"/>
                </a:solidFill>
                <a:latin typeface="굴림" panose="020B0600000101010101" pitchFamily="50" charset="-127"/>
              </a:rPr>
              <a:t>Innovative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773237" y="5131478"/>
            <a:ext cx="22685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Communications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00B0F0"/>
                </a:solidFill>
                <a:latin typeface="굴림" panose="020B0600000101010101" pitchFamily="50" charset="-127"/>
              </a:rPr>
              <a:t>Creative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598738" y="5791262"/>
            <a:ext cx="1443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</a:rPr>
              <a:t>Energy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800" b="1" dirty="0">
                <a:solidFill>
                  <a:srgbClr val="92D050"/>
                </a:solidFill>
                <a:latin typeface="굴림" panose="020B0600000101010101" pitchFamily="50" charset="-127"/>
              </a:rPr>
              <a:t>Envisioning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 dirty="0">
              <a:latin typeface="굴림" panose="020B0600000101010101" pitchFamily="50" charset="-127"/>
            </a:endParaRPr>
          </a:p>
        </p:txBody>
      </p:sp>
      <p:sp>
        <p:nvSpPr>
          <p:cNvPr id="19" name="AutoShape 4" descr="https://mail-attachment.googleusercontent.com/attachment/u/0/?ui=2&amp;ik=5d801ca0b1&amp;view=att&amp;th=13fe60c5e47bbb1a&amp;attid=0.1&amp;disp=inline&amp;realattid=865b8c26a7f10dd8_0.1&amp;safe=1&amp;zw&amp;saduie=AG9B_P-TcqVSASEf_hNTZkkPOnRf&amp;sadet=1373954264191&amp;sads=jaMEBhZcXP902IU9ZasntVY8f6o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20" name="AutoShape 6" descr="https://mail-attachment.googleusercontent.com/attachment/u/0/?ui=2&amp;ik=5d801ca0b1&amp;view=att&amp;th=13fe60c5e47bbb1a&amp;attid=0.1&amp;disp=inline&amp;realattid=865b8c26a7f10dd8_0.1&amp;safe=1&amp;zw&amp;saduie=AG9B_P-TcqVSASEf_hNTZkkPOnRf&amp;sadet=1373954264191&amp;sads=jaMEBhZcXP902IU9ZasntVY8f6o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SzPct val="4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pic>
        <p:nvPicPr>
          <p:cNvPr id="22" name="Picture 2" descr="https://encrypted-tbn2.gstatic.com/images?q=tbn:ANd9GcSK5Y_wEJeJFj8bgpR2mRpKVEyrK6SgANRTSpp7W2LSrkHtxrr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42" y="1866960"/>
            <a:ext cx="374491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2" descr="data:image/jpeg;base64,/9j/4AAQSkZJRgABAQAAAQABAAD/2wCEAAkGBxQPEBUUEBAUEBAPFxQVFRUVFBUUEBUVFRUXGBQWFBcYHCggHBolHhcVITEhJSkuLi4vGB8zODMsNygtLisBCgoKDg0OGhAQGzQkICYsLCwvLC0sLCwsLCwsLCwsLCw0LCwsLDQsNCwsLCwsLCwsLCwsLCwsLCwsNCwsLCwsLP/AABEIAO8A0wMBIgACEQEDEQH/xAAcAAEAAQUBAQAAAAAAAAAAAAAABAECAwUGBwj/xABBEAACAQIEAwYDBQcBBwUAAAABAgADEQQSITEFQVEGEyJhcYEykaEHFCNC0VJicoKxwfDhM1Njc5Ki8RUXJDRD/8QAGgEBAAMBAQEAAAAAAAAAAAAAAAECAwQFBv/EACgRAAICAQQBAwQDAQAAAAAAAAABAhEDBBIhMUEFImETUXGRMlKBFP/aAAwDAQACEQMRAD8A9liIgCIiAIiIAiIgCIiAIiIAiIgCIiAIiIAiIgCIiAIiIAiIgCIiAIiIAiIgCIiAIiIAiIgCIiAIiIAiIgCIiAIiIAiIgCIiAIiIBWUiIAiIgCIiAIiIAiUJtqdB15TU4vtPhKJs+Kpg9A2Y/SVclHtloxlLpG3iaCl2zwTGwxKi3Mq4X5kWm3wmNp1helUWoBvlYH52hTjLpkyxziraf6JEREsUEREAREQBERAEREAREQBERAEREAREQBERAETT8e7U4XAWGJrqjv8ADTHiqt6KNbeZ0mmqdtM/+z7mkvI1HLv/ANFPQct29pDaRKTZ2M5rtb2rXBeBF7zEEXCm+RAdFZyOV7ab66Tne0HaWvQpipTq1caLXIwwooqfxDWpbzAnmmN7XNUzMWOaoc2drtU7wAZLE9BoDyAEznJ1waY4Jvk7PF99iHZ8XWL02OULmZFU9O7t9ddpp8U1EVBYALT8wCWP5jpr6Azmk7Q5V8BF1vdnLmwAF2KqRqSbWuSdJZU4k3elGdWZgGXKRZswUhEdSQpt1B1Fpx/88m7bO1Z4x9p01OpTv+youLkksdP+YRyHLykxE1FSkSpGzIWDe+t7/ScpgmZlzUNW1sLHOPIXIvMvDuO5KpWoCjA+K91Pv/nOUljl4PW02ow1tbr8np3Z/t09NgmM/EpnRawHjG2rgbjzGvrPREcMAVIIIuCNQQdiJ4jdKq3XQfI30289rWnT/Zz2h7t/ulVgUa/ct0bmnkDqR5+om2nzu9sjl9R9Pik8mJflHpERE7jwRERAEREAREQBERAEREAREQBERAEREA0XaDsfg8ec2Jw6tU27weGrpt4h/ecnX+ySin/165Fr2Famr/8AdTyGekxIolNo8V4v9neMogvTRaoQG5oVmWrb91KgPyuZwFSmMVf8Zy//ABQG1F/CWGoM+qZ4L9snZsYTFriKYPdYvMX2CJVJ0tbWzan2OspKPHBrjnzycph+y1Vl0anUzAjQkg+hIuG23Ey0cEyKqHC6ghioy2Y6BSStywvrpYG2sncFxrquZXyHcsd9OWuzDXXUGdHgOK0avgrDJUIsSy5VubaX1HTU3B6zjeTIm7Oz6eNpM03C+CZACwYgg38QNm13CUzYg8r31kbtTwg/d1qqlJQLKWVlz3vpfQXB0Itf2M7kUy2lOzC35BZwddfFe7+Vx8orZKi5HygVFyG91pvrqjWIYNqfCST0kYpO7K5eFR552fxzBfzOB8QvfS+wvtoB0m1r1yPHTY7hgR8SkbHTmP8ANpkfgn3WsGXKKTXBUkh6ZA0DFiSRrvr7SLxF1T4SQdTvpvrcjb18tZXIvfwexost6e5dHuPY7jw4hhFq6d4PBUA5Ou9vI7+83c8E7Hdr34Y7nuWrUK2W6hgpDDYjkTbeej8L+0zB1tKneYdv30JUerJe3vO+E/byfO6hQWR7HwdpExYbEpVUNTdXQ7MpBB9xMs0MRERAEREAREQBERAEREAREQBERAEREATzn7dKyDhoRmAd6qFBa7Erc+wAuZ6NOK+0jgP35EXY0wzA78wth00Yk9bASUm3SDko8s+fsBxRkYZrkC+o1sTzA532k1uNZlPgAJIAAGmW1svlrqB5zv1+zi9RRbKpPi2DEIBaxA0vqPOQMf2OWlUQA3FTS52UgnKCdzteUy4titomOqTdJnG4fH10OZCVuALC+w2tebzDVa9Ug16aBwdyiEtcfnBB9b3PLbn1WD7PIq/iU213tbMtzbxHYgH+skUsAKdUpdjYX5bHSzL5dR8py7/6oSzuRyePpvUK+Mg7A3u/kAdeu3tMicKZwGIvtsQGuOZW/tOvXhoztdFYHrlBvbfQfrLXwSk3yFLaNb9RcfMSnyRk1WWa2t8HK4fhoBIIIO1tNfUHT6TI/CQG/D8LDdb6HzAO3pOqbh2ceEjONgwFj5XGh9QfaWtRIH4iBcp6XH8pAi2c5zXCuKVcNUJoO1OoDqouFb+JNjPQeAfaLTq2TEoadTbMgvTbzy3us5PiHC1qC6AMw2sbHzGv6zXvge9XMWBdbDxCzi3nz9ZeOSiVKj3YG8TyDsz2srYFslfxUTa2YtYA81YXHtYT1jA4xK6B6Th1bmDedMZqRspJmeIiXJEREAREQBERAEREAREQBERAEh8Qp3sfb5kAf1MmSyqlwRLRdOys1aaNNh6wJAHxKuce+ZefptOb45hs/iy3yXBAvqNCD62LfSb7F0WHelLXSmyj2JZTMWKUdyGt4mXXTQHLzHsw941UN0LRywfNGjaqhRgKlivPnrp4r9dR8uonMLi3rOaZQhhtUW+w63/sZtsfS8JYG/hGgtYo97g9bWJ9jLsLi6OREr3ptyZrqwsNDfn+nvPPSvwaGrNPEJ4ipZdr6H5i+0m4Gqx1dmVhyIa/8ptqNRpNglQp8X4u97WD2tvpuJlFcZR3i+EfC3L3tsd9rQ0KNbSxyhyhOVmOmpCsb/Q6byWvENDmJNtM2hAPmR/cCZsbhqVQeJQ/K9rH5yynRpILoSRzUkB1PkTuIIogYzBsxJRgOZFrH102/pIlPDBRckkc+vtbabdcSpGuy9NHA8hz9Jra1Q5yy+ED0zew5Srog1vFaSstx4ugB1HW1uekj9n+MVsFUz4cPVQC7qo5cwU2PqNZmxdRDmIVW5kbMB5+Upgsd93qAoulQaZjoemVhvtsddOc0xR3SSHXR7DwLjNLG0RUotcHQjZlbmCJsZ5/2W49QNQsi91Wq6Mh0D25jkW+s7zD4hai3Rgw29DzBHI+U7pQcezaE9yMkREqaCIiAIiIAiIgCIiAIiIAiIgGl4vW7jxkXVyENuQYnX6zXVr0ncWLqwQgandQLeRuh+c33FqGensDYjfbXT+81tDFJVuA41IFxvpqCOtgw+s3T3Ro5Zwp8HHcZJRVKqcwOVlGlwNmB9gfUTU9qqy1sOGtmX8rLYEEbqykHK3tY9RtOyxvCmNEmowWqps9vgYgnLUUcsw3HX68b2gwq5CHup1NwACD0ZPzDzGo56WnDKGx8F18mg4bicRkBUOQt8pGpA5i25X0vMzcUrUQWYPlubjXdT4rX6dDJ/YrGGoAgI7zDXYKd2U26b8x8pu8dghWWoU1WoCTbRle1mBvtcW/6Z0Q0ymrsrLJtdUaPCdog9siqxy/D8BYcyPTp9JixHHt1ZtB+0CH03BHlMP/AKaKtIqbLUogA20YW+F19rajUETWuGxQbMAuLpEMdrVFXaqBtccxIejryTuTNhieIqwDBtD+YWydRflffod5hTF1Dq3iQiwdDcA9GHI76GR8oY99QTxDStS2W/MEdDuG5TNSoBQamH8VFyc9FgcoI5H9lxyMLSpENotpHvD8XeOv5LMrW6qbeHfncGFsWKBQOZouFR9enJv5ZnHd1E8DfiDXIxy1k1F8hv4vY+0vxXDjVQ06wDFPgqAWZT56f6TaOOK6RDZiegSLBCCNr/Ep5ANvPQuxWIrVAlamQWDd1iaZIs4G1QfvgEes8r4VTaoMiYlmP+771lI/hBNjNtwrH4jAVMysWBOoa4U+TDr+8Jp2qI6dnv8AKznOAdou+ZUqjKay56Lcn0u6HlnXX1nRTmknF0zqi1JWitpSVMGQSUiIgCUlYgCIiAIiIAiIgC3UXnh3bLhuM4PVL0qjvhWKMtQbU2AZFQ+eXS+xuOk9xlleitRSrqrowsVYBlI6EHQwEfP1ftNisZcs7BmUB8t1SwIK1FGvuvQ35TLxLh2JqL+I2Y2BL5tSALXbXU6b8/XQ9d2k+zk0M1Xh4JW5Y0ea/wDLPNf3T1nPYHiTWyOAMt7hgQy/tKb/AJdxOLNlnGXKPa0ui0+aHD5ObwbVMFXWrSfM1P4gRoyHcX5D/wA9QOgq9oWIFUtnoPdapU2rUSdRnUbjnfnNlieHUqyCy2ItqNXXy/eHnNMnZjIS1Ktkc6ALsRb4T19GEvh1u3srn9HT/gQ8Tja3isw7+mMyuAD3lI2sQdnG1/aRMXj2akKwpKWU2ZqbFalN/wB5Gva9+WhkzGYWrQ3peAXZWS5CN1pjdD1AuD0mmNch86nI1rMyr+HUHSog/wA9J6MM8ci9rPHzaTJhfviTcPibolfI9MEkd9Sy1F0uSGTqDuNYpcUFSoTQpszWIJpgKrD9+k2256+0j0MYEOalaiWuHQnNh3PU+Z+esx161IEMynD1F1z02tre4t/nlrLf6c9fBlPESxyVKKqxNr1SQPY6gfO0y4r71TtnaoEJAyKzZCDyBud7WvLcTxKwVqgXEodMzUijnlq40O0vWuSl6FGq6XGi1w6jLsQoHIj6SOxVErD9n0q+JCzU9LHaohPJragj5TLTw9fDkKGZqR03DAX3upG/nIeDVnPe08XkqcwrlGHUFSQdN5v8EcQF8b5ha5LJTtYeZEskUkzt+xGMvSIqov4DXUAC+26673vO2w2IWoodDmVhcH/Q7GeYdmu0VBCwaqi1Cwvp4ATsua1p6VgKqsl0AsdfDbKfMW0lM0fJfDLnaySpPvLhfnMNE3+v9ZmnMuTpYiIliBERAEREAREQBERAEStotAKTQdoOyOHxhLMvdViLd7Tsrn+Lk3vOitLWErKKapl8eSUHcXR5PjeyGKwdyi/eaWuqaMPPLy9ryBSx65rVQ6VRo17rUXzI5z2OxEg8R4ZQxItWoJUtsWUZvVW3+U5J6ZPo9bD6rNcTV/KPKjj1trZ152FjfzX+4nOcYw1Oqcy+En9nUaeVrieqY37PsM3wGrSvro9x7Bpqan2Wq58OMcdM1ME/QjSYrDJPg7H6jgkuTyarRWxWqtxydLB/5uTj116GWUcFpenRFZQbE0z41H71Jwfp852WJ7ElsZ92pV++cfEwSyoNyWN+Wn9JO/8AaiojeHGKrdQjqfo206seWcezzdRi0+R3F0ee4auq6JXNG/5GVlS4PQZlv7TLT+K4oq1//wBMPUCP/wBp/Sdh2h7NVMJSz4qpQrrcBTky1mN9QGHoTrFH7MataktZFUGoM2RmIbXblpfQ7zqjmTPOnh2vu/waNCagAdalTyq4XvWvy8a6n5zBiOH4sjKMAyJsGFB823Qg/wBJ0vDOzXEcDVDU6FYfwOri2xuAbcr2M9VwlZnpKailK7AZhsc23t1ieVorDGjwbhvZzFkgDBVCq/7y60wfQ2uZ632A4TisEG791NJwMtK9yraag3NhvznRUcMGqWF8lMaknQtJVPD3N7jKp89fSY/Vm+kabIoz4cnpb/WSBLU9pcJeKpFGxERLECIiAIiIAiIgFbSoECVgFIBmOsQBqbTCKp1t4gPnKOdMso2Sryxz5TCmLUm17HoZSpVI1tp/WV+pFona7MjuDpfQyNW00NyAbgrckS2tikK2O502sZAw+OZtT8JvYEFT5AW3+XOZSyK+zSMHROWsXF1fMBuCPELTR9q+PPRVKGH8eLxOi9VU7t672lOLY7uL1fgYDbMbHW4zDb/zaQODYU0nbEYgkYmqLrmXMFS22mzHntyEr9SlbLbDadleFrgqZGbPWc3q1D16XPIfqZLxGLF7hlIPPpNdU4hl0/DZm/MX8OvlaaTjHEFSgcpQu/JATpe1rjYt8I06nlM97lwi+2uWQ6ijifEQoP8A8LBi5PJz6nTxH6DznZ1XfKWRgNQo1sg1tc+3Kc5w7DjCUFF0aoxzOQGfU6W0Ow+ETozhjVp61AMw0AtYHloOcly3cIVXLNhQAYWViSOdzY/OBhzm3JPU2sPSWUwKYAUHQDbUy04tc2xJtcEm/wBBpNLSXJlzfBJZlQZdW5nlc+Zkikb8tPp7CYaVUfskmSVYn8tvWaxab7KSKqvlLoETVGYiIkgREQBERAEuEtlbwCt5QtKEyPVdr6Lf3EpJ0WSsvqE22GvWRXBHwtZja+unylmJWqw8KC/m39wJr8TTrj4VooOpYsb/ACE55t9msUjI9BW0IytbRswIt5jaabi3GfuuVVrBqh3AuQLkC51Pnr9DMeO4e761sUQo3C+BLc9b7TnsSaCMwpN3zVPisc19BpoLAaTn3RTto6FBvybyrx2qPCzb6A2DE6m1gVXykHFcdKN+JVKpyJbK1joDlUXGx1nMjjDBmNOnZbFFYC5JvYsWO3Q76Aac5gTB+HPiGWozG2UhmYk3Nhf31mzaXjkpGDf4N1U7Q06oIpUi+V1bwk2JW2rg3Un3vpJJ7YORapTelc2+F2S3mQ1vaQcAlLxXwyIAQoujtUIOU5rrrfxNp5ecuq0/2MO1PLqW7wougub3UC+v9ZVqb8ErZ9yVh+0iMQCiOhtdwNRe1rDXT3lr4oPiB8Jp0dSGK5O8IOUXGnhU7dSZCw1JKP49RlLDWnlsVYjckka2PO1jYayDh8XQpM2YpVZ2ZszXJBJJ00/tzkyi6uuQnG6vg6avxumrAEmsV1C01OWxOpZhJmG4ypA8evJVuLfS5O3KcniOLh2UUC5X84pJkO19GN9b6ek3HDuJnu7Yqmc4OhqI2bKdBmYJl6jSZOO1d8l9yb6OkpY5W3qWB3Cgkm37xknDYtTYUqNQgi2q7j+aQMCykfhKD0y02Y8uYXT3nQYenVtqDflmIW3st4gmys2kS8D3rL4wKY5X1Nva1pLFubX9xI1PCkjxOLn1P9TMlLCKOZa3Uzsjuqq/bOaVGY1lHOVWpfaVWkBsBL7TVX5M+CkSoEGWIKRKRAKxEQBAiIBjqMB6yI1VyfCpt1t/cyfLWcCZShfmi6lXg1OLSra+nuxsPYCa37vUqHxOVHRbKT6k6zf1VL7Lt52kapgSdS2o6D9dJhLFfRrGZz+I4TRv+IS1uZux+bGRG+6KLKM9uQJe58ws6mjgQQcyZyf2jp9JYeHJSBJAVeltPYSjg/BdT+5yiLTWxTAs3Q5UA1vsCZpeO4s0wGGFZQQSLZC5bW2n+c52+Kz1VK0aRCH8zeEeVl3PvaazEdm0UDvi1arU0Wne1yNh5DckzLb9jRSXk4ThZxYpu1NTTpN46lRnyhbLY/xHU87nTykehhqj/i4lm7kG5BBGY75SSdDY39DznoVbs85/21UZUF+7Hho5uVxzA6mcrwjs3XxIuxKCp+Ic27nyAOg5X536b7Kb7l+ijjHpED7i/EGdyVVVAVaWqBQNrAaKPa02/DuFVKTWCBwNO7cLcja6unxTqsDwla6g5e5xNOw52IG6/wAJ11k6nTUEBlyVFN8p305qeYmUt0uX0XTUeEaAdnadUDLhlpsbkt40K200IOvrNnh+CYhFs1SjXTbLUzKbdM3yG03rhXsdUcDyyk8r+8YLCsFyVGFQCzZixJv0sZrHHF/Jm8jIOFWpR07moijkLVKfsRqBNlSxqkai0mKpAsLabdJQ0wR4rG/lNVBrp/syc0+0Wish5y9HUbED6TCuDUbXB8jp8petFRy/WXW7zRR0SAflKzAtHLsf0maar5KsGUiJJAiIgCIiAIiIBTLFvKViRQKMem8oBbeXRFE2Y2J/KLeZ2mP7rc3Y5jJESrgn2Tua6LDSFrDSWUsMqm4Hi2udTaZok7URbI1bBI/xC/8ASXLhEBzBbMeczxGyP2J3MsekDuP1llXBrUADgNl2J+IehmaXCHFEWyE3D+jEeuswthnHIMOoNjNoZaZR4YsssjNZTqOD/YiScPVPNfltJMRHFT7DnfgBfaVlImpQulDEpAEREAREQBERAEREAREQBERAEREAREQBERAErKRAK3lIiAIiIAiIgCIiAIiIAiIgH//Z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C6001A-5F4F-42C3-8FC9-AFA2AEE316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6" y="4883818"/>
            <a:ext cx="3919595" cy="12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15554"/>
            <a:ext cx="78867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9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2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2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7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5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173-90DA-44D5-866C-87E693FA7675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7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50173-90DA-44D5-866C-87E693FA7675}" type="datetimeFigureOut">
              <a:rPr lang="ko-KR" altLang="en-US" smtClean="0"/>
              <a:pPr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55FB-4C01-429C-9B43-236F68F27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51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6.png"/><Relationship Id="rId10" Type="http://schemas.openxmlformats.org/officeDocument/2006/relationships/image" Target="../media/image63.png"/><Relationship Id="rId4" Type="http://schemas.openxmlformats.org/officeDocument/2006/relationships/image" Target="../media/image54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5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10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5" Type="http://schemas.openxmlformats.org/officeDocument/2006/relationships/image" Target="../media/image730.png"/><Relationship Id="rId15" Type="http://schemas.openxmlformats.org/officeDocument/2006/relationships/image" Target="../media/image830.png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image" Target="../media/image770.png"/><Relationship Id="rId14" Type="http://schemas.openxmlformats.org/officeDocument/2006/relationships/image" Target="../media/image8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645900"/>
            <a:ext cx="9143999" cy="214314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800" dirty="0"/>
              <a:t>Reinforcement Learning-Based Energy Management of Smart Home with Rooftop Solar Photovoltaic System, Energy Storage System, and Home Appliances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2479" y="4226465"/>
            <a:ext cx="6408712" cy="176220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i="1" dirty="0" err="1"/>
              <a:t>HaeJoong</a:t>
            </a:r>
            <a:r>
              <a:rPr lang="en-US" altLang="ko-KR" i="1" dirty="0"/>
              <a:t> Lee</a:t>
            </a:r>
          </a:p>
          <a:p>
            <a:pPr lvl="0">
              <a:spcBef>
                <a:spcPct val="21000"/>
              </a:spcBef>
              <a:defRPr lang="ko-KR" altLang="en-US"/>
            </a:pPr>
            <a:endParaRPr lang="en-US" altLang="ko-KR" dirty="0"/>
          </a:p>
          <a:p>
            <a:pPr lvl="0">
              <a:spcBef>
                <a:spcPct val="21000"/>
              </a:spcBef>
              <a:defRPr lang="ko-KR" altLang="en-US"/>
            </a:pPr>
            <a:r>
              <a:rPr lang="en-US" altLang="ko-KR" dirty="0" err="1"/>
              <a:t>Sogang</a:t>
            </a:r>
            <a:r>
              <a:rPr lang="en-US" altLang="ko-KR" dirty="0"/>
              <a:t> University, EE</a:t>
            </a:r>
          </a:p>
          <a:p>
            <a:pPr lvl="0">
              <a:spcBef>
                <a:spcPct val="21000"/>
              </a:spcBef>
              <a:defRPr lang="ko-KR" altLang="en-US"/>
            </a:pPr>
            <a:endParaRPr lang="en-US" altLang="ko-KR" dirty="0"/>
          </a:p>
          <a:p>
            <a:pPr lvl="0">
              <a:spcBef>
                <a:spcPct val="21000"/>
              </a:spcBef>
              <a:defRPr lang="ko-KR" altLang="en-US"/>
            </a:pPr>
            <a:r>
              <a:rPr lang="en-US" altLang="ko-KR" dirty="0"/>
              <a:t>2020.02.??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94706"/>
            <a:ext cx="9143999" cy="538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Conventional HEMS Optimization Formulation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1B753-451F-4FB7-AE51-98F37FCD9B06}"/>
              </a:ext>
            </a:extLst>
          </p:cNvPr>
          <p:cNvSpPr txBox="1"/>
          <p:nvPr/>
        </p:nvSpPr>
        <p:spPr>
          <a:xfrm>
            <a:off x="35433" y="1396426"/>
            <a:ext cx="923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Constraint 4 (the operational dynamics of the state of energy (SOE) for the ESS) 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797294-F0F5-44BF-9BD3-4E3767AE44E2}"/>
              </a:ext>
            </a:extLst>
          </p:cNvPr>
          <p:cNvCxnSpPr>
            <a:cxnSpLocks/>
          </p:cNvCxnSpPr>
          <p:nvPr/>
        </p:nvCxnSpPr>
        <p:spPr>
          <a:xfrm flipH="1">
            <a:off x="109538" y="43522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F6E9AF9-3941-4929-B768-2B3AA44DCB4C}"/>
                  </a:ext>
                </a:extLst>
              </p:cNvPr>
              <p:cNvSpPr/>
              <p:nvPr/>
            </p:nvSpPr>
            <p:spPr>
              <a:xfrm>
                <a:off x="109538" y="4352290"/>
                <a:ext cx="408150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</a:t>
                </a:r>
                <a:r>
                  <a:rPr lang="en-US" altLang="ko-KR" dirty="0"/>
                  <a:t> </a:t>
                </a:r>
                <a:r>
                  <a:rPr lang="en-US" altLang="ko-KR" sz="1200" dirty="0"/>
                  <a:t>charging and discharging efficiency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F6E9AF9-3941-4929-B768-2B3AA44DC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4352290"/>
                <a:ext cx="4081502" cy="37427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EEFD636-5C2E-40A0-84B4-1CB42800AA53}"/>
                  </a:ext>
                </a:extLst>
              </p:cNvPr>
              <p:cNvSpPr/>
              <p:nvPr/>
            </p:nvSpPr>
            <p:spPr>
              <a:xfrm>
                <a:off x="103222" y="5199119"/>
                <a:ext cx="5787225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𝑆𝑂𝐸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 SOE capacity constraint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𝑆𝑂𝐸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ko-KR" sz="1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𝑆𝑂𝐸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EEFD636-5C2E-40A0-84B4-1CB42800A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5199119"/>
                <a:ext cx="5787225" cy="378245"/>
              </a:xfrm>
              <a:prstGeom prst="rect">
                <a:avLst/>
              </a:prstGeom>
              <a:blipFill>
                <a:blip r:embed="rId4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5618D01-99D7-4939-B9C6-A57F9B3F4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32" y="2246627"/>
            <a:ext cx="8008256" cy="168727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8004B-0889-4C51-A1C1-E0985EF04F19}"/>
              </a:ext>
            </a:extLst>
          </p:cNvPr>
          <p:cNvSpPr/>
          <p:nvPr/>
        </p:nvSpPr>
        <p:spPr>
          <a:xfrm>
            <a:off x="6748571" y="1686189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/>
              <a:t>e.g.</a:t>
            </a:r>
            <a:r>
              <a:rPr lang="ko-KR" altLang="en-US" sz="1200" i="1" dirty="0"/>
              <a:t> </a:t>
            </a:r>
            <a:r>
              <a:rPr lang="en-US" altLang="ko-KR" sz="1200" i="1" dirty="0"/>
              <a:t>ESS</a:t>
            </a:r>
            <a:endParaRPr lang="ko-KR" altLang="en-US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050C8FD-182C-4217-A264-1655CF73BC7B}"/>
                  </a:ext>
                </a:extLst>
              </p:cNvPr>
              <p:cNvSpPr/>
              <p:nvPr/>
            </p:nvSpPr>
            <p:spPr>
              <a:xfrm>
                <a:off x="103222" y="4763041"/>
                <a:ext cx="3855223" cy="39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</a:t>
                </a:r>
                <a:r>
                  <a:rPr lang="en-US" altLang="ko-KR" dirty="0"/>
                  <a:t> </a:t>
                </a:r>
                <a:r>
                  <a:rPr lang="en-US" altLang="ko-KR" sz="1200" dirty="0"/>
                  <a:t>charging and discharging energy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050C8FD-182C-4217-A264-1655CF73B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4763041"/>
                <a:ext cx="3855223" cy="399597"/>
              </a:xfrm>
              <a:prstGeom prst="rect">
                <a:avLst/>
              </a:prstGeom>
              <a:blipFill>
                <a:blip r:embed="rId6"/>
                <a:stretch>
                  <a:fillRect t="-606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28A5C5C-B467-416F-9AD8-F101903B566F}"/>
                  </a:ext>
                </a:extLst>
              </p:cNvPr>
              <p:cNvSpPr/>
              <p:nvPr/>
            </p:nvSpPr>
            <p:spPr>
              <a:xfrm>
                <a:off x="103222" y="5591934"/>
                <a:ext cx="5377049" cy="425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sz="1200" dirty="0"/>
                  <a:t>the binary decision variable that determines the ESS on/off status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28A5C5C-B467-416F-9AD8-F101903B5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5591934"/>
                <a:ext cx="5377049" cy="425629"/>
              </a:xfrm>
              <a:prstGeom prst="rect">
                <a:avLst/>
              </a:prstGeom>
              <a:blipFill>
                <a:blip r:embed="rId7"/>
                <a:stretch>
                  <a:fillRect t="-142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BBABDA1-BC64-4702-951F-66BC6F23909B}"/>
                  </a:ext>
                </a:extLst>
              </p:cNvPr>
              <p:cNvSpPr/>
              <p:nvPr/>
            </p:nvSpPr>
            <p:spPr>
              <a:xfrm>
                <a:off x="103221" y="6024595"/>
                <a:ext cx="5666808" cy="404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𝑑𝑐h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𝑑𝑐h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Maximum (Minimum) discharging energy of ESS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BBABDA1-BC64-4702-951F-66BC6F239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1" y="6024595"/>
                <a:ext cx="5666808" cy="404406"/>
              </a:xfrm>
              <a:prstGeom prst="rect">
                <a:avLst/>
              </a:prstGeom>
              <a:blipFill>
                <a:blip r:embed="rId8"/>
                <a:stretch>
                  <a:fillRect b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5E4DB76-6BD5-405C-9FBB-15BC876F872E}"/>
              </a:ext>
            </a:extLst>
          </p:cNvPr>
          <p:cNvSpPr/>
          <p:nvPr/>
        </p:nvSpPr>
        <p:spPr>
          <a:xfrm>
            <a:off x="5587997" y="5701315"/>
            <a:ext cx="2321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“1” for charging, “0” otherwise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199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94706"/>
            <a:ext cx="9143999" cy="538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Conventional HEMS Optimization Formulation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1B753-451F-4FB7-AE51-98F37FCD9B06}"/>
              </a:ext>
            </a:extLst>
          </p:cNvPr>
          <p:cNvSpPr txBox="1"/>
          <p:nvPr/>
        </p:nvSpPr>
        <p:spPr>
          <a:xfrm>
            <a:off x="35433" y="1396426"/>
            <a:ext cx="745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MINLP -&gt; MILP by means of the linearization of the nonlinear </a:t>
            </a:r>
            <a:r>
              <a:rPr lang="en-US" altLang="ko-KR" b="1" dirty="0" err="1"/>
              <a:t>o.f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065AE-D6DC-4A4A-9F8E-E24738960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4" y="2123298"/>
            <a:ext cx="8352612" cy="14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7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104CB-E0C8-4FEA-9AAB-9A1F25D6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9" y="1524647"/>
            <a:ext cx="2853860" cy="2343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B373C7-CB84-4D46-9405-403E74415231}"/>
                  </a:ext>
                </a:extLst>
              </p:cNvPr>
              <p:cNvSpPr txBox="1"/>
              <p:nvPr/>
            </p:nvSpPr>
            <p:spPr>
              <a:xfrm>
                <a:off x="536232" y="4732593"/>
                <a:ext cx="4523546" cy="282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B373C7-CB84-4D46-9405-403E74415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2" y="4732593"/>
                <a:ext cx="4523546" cy="282513"/>
              </a:xfrm>
              <a:prstGeom prst="rect">
                <a:avLst/>
              </a:prstGeom>
              <a:blipFill>
                <a:blip r:embed="rId4"/>
                <a:stretch>
                  <a:fillRect l="-270" b="-27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5E93CE7E-D892-47F1-9999-D4CF28A9DEF9}"/>
              </a:ext>
            </a:extLst>
          </p:cNvPr>
          <p:cNvSpPr/>
          <p:nvPr/>
        </p:nvSpPr>
        <p:spPr>
          <a:xfrm>
            <a:off x="112409" y="4133031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Bellman equation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D0334-7998-4808-BBAA-6DFD0D5A3E5C}"/>
                  </a:ext>
                </a:extLst>
              </p:cNvPr>
              <p:cNvSpPr txBox="1"/>
              <p:nvPr/>
            </p:nvSpPr>
            <p:spPr>
              <a:xfrm>
                <a:off x="7302890" y="4680192"/>
                <a:ext cx="127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D0334-7998-4808-BBAA-6DFD0D5A3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90" y="4680192"/>
                <a:ext cx="1274195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F2F28-C4F9-4B57-A91B-9ABFBDF4CA0E}"/>
                  </a:ext>
                </a:extLst>
              </p:cNvPr>
              <p:cNvSpPr txBox="1"/>
              <p:nvPr/>
            </p:nvSpPr>
            <p:spPr>
              <a:xfrm>
                <a:off x="3840132" y="1954242"/>
                <a:ext cx="516670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 : State at time slot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 : Action at time slot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: Reward at time slot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Function that tells how good an action is </a:t>
                </a:r>
              </a:p>
              <a:p>
                <a:r>
                  <a:rPr lang="en-US" altLang="ko-KR" sz="1600" dirty="0"/>
                  <a:t>            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F2F28-C4F9-4B57-A91B-9ABFBDF4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32" y="1954242"/>
                <a:ext cx="5166708" cy="1231106"/>
              </a:xfrm>
              <a:prstGeom prst="rect">
                <a:avLst/>
              </a:prstGeom>
              <a:blipFill>
                <a:blip r:embed="rId6"/>
                <a:stretch>
                  <a:fillRect l="-1769" t="-5446" b="-8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498FA2-B8A7-4115-906C-FAC1834063EB}"/>
                  </a:ext>
                </a:extLst>
              </p:cNvPr>
              <p:cNvSpPr txBox="1"/>
              <p:nvPr/>
            </p:nvSpPr>
            <p:spPr>
              <a:xfrm>
                <a:off x="620052" y="5487580"/>
                <a:ext cx="6440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498FA2-B8A7-4115-906C-FAC183406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2" y="5487580"/>
                <a:ext cx="6440161" cy="276999"/>
              </a:xfrm>
              <a:prstGeom prst="rect">
                <a:avLst/>
              </a:prstGeom>
              <a:blipFill>
                <a:blip r:embed="rId7"/>
                <a:stretch>
                  <a:fillRect l="-1610" t="-28261" r="-66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D850AF-54A1-4644-8699-EE3DF694EEBB}"/>
                  </a:ext>
                </a:extLst>
              </p:cNvPr>
              <p:cNvSpPr txBox="1"/>
              <p:nvPr/>
            </p:nvSpPr>
            <p:spPr>
              <a:xfrm>
                <a:off x="7314933" y="5395247"/>
                <a:ext cx="1282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D850AF-54A1-4644-8699-EE3DF694E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933" y="5395247"/>
                <a:ext cx="12827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C8EA832-E179-4AED-B94B-ABEB5EB422E2}"/>
              </a:ext>
            </a:extLst>
          </p:cNvPr>
          <p:cNvSpPr txBox="1"/>
          <p:nvPr/>
        </p:nvSpPr>
        <p:spPr>
          <a:xfrm>
            <a:off x="7388233" y="4999022"/>
            <a:ext cx="110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discount rate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DC6FB5-5074-4BF8-A112-7FDE9FF99E92}"/>
              </a:ext>
            </a:extLst>
          </p:cNvPr>
          <p:cNvSpPr txBox="1"/>
          <p:nvPr/>
        </p:nvSpPr>
        <p:spPr>
          <a:xfrm>
            <a:off x="7419930" y="569795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learning rate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A0368C-AF75-4595-896D-A511B9A1FA80}"/>
              </a:ext>
            </a:extLst>
          </p:cNvPr>
          <p:cNvSpPr txBox="1"/>
          <p:nvPr/>
        </p:nvSpPr>
        <p:spPr>
          <a:xfrm>
            <a:off x="1303020" y="5764579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>
                <a:solidFill>
                  <a:srgbClr val="FF0000"/>
                </a:solidFill>
              </a:rPr>
              <a:t>update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1CDE71-A644-4577-8F86-FF2D852C0341}"/>
              </a:ext>
            </a:extLst>
          </p:cNvPr>
          <p:cNvSpPr txBox="1"/>
          <p:nvPr/>
        </p:nvSpPr>
        <p:spPr>
          <a:xfrm>
            <a:off x="678708" y="5066156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/>
              <a:t>Actual value</a:t>
            </a:r>
            <a:endParaRPr lang="ko-KR" altLang="en-US" sz="1100" b="1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8C14B9-7B77-4B57-9973-F2CCDE69A8F2}"/>
              </a:ext>
            </a:extLst>
          </p:cNvPr>
          <p:cNvSpPr txBox="1"/>
          <p:nvPr/>
        </p:nvSpPr>
        <p:spPr>
          <a:xfrm>
            <a:off x="1936527" y="5066156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/>
              <a:t>Present value</a:t>
            </a:r>
            <a:endParaRPr lang="ko-KR" altLang="en-US" sz="1100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5D14B6-8775-4DF8-A3FC-67A2523BACDF}"/>
              </a:ext>
            </a:extLst>
          </p:cNvPr>
          <p:cNvSpPr txBox="1"/>
          <p:nvPr/>
        </p:nvSpPr>
        <p:spPr>
          <a:xfrm>
            <a:off x="3396679" y="5067586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/>
              <a:t>Future value</a:t>
            </a:r>
            <a:endParaRPr lang="ko-KR" altLang="en-US" sz="11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E13B46E-6D0C-47DE-B4E9-95DB041989EF}"/>
                  </a:ext>
                </a:extLst>
              </p:cNvPr>
              <p:cNvSpPr/>
              <p:nvPr/>
            </p:nvSpPr>
            <p:spPr>
              <a:xfrm>
                <a:off x="536977" y="6026189"/>
                <a:ext cx="2491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E13B46E-6D0C-47DE-B4E9-95DB04198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7" y="6026189"/>
                <a:ext cx="2491516" cy="369332"/>
              </a:xfrm>
              <a:prstGeom prst="rect">
                <a:avLst/>
              </a:prstGeom>
              <a:blipFill>
                <a:blip r:embed="rId9"/>
                <a:stretch>
                  <a:fillRect t="-10000" r="-978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06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415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987AF1-34AD-4C44-9769-29557CDF6867}"/>
              </a:ext>
            </a:extLst>
          </p:cNvPr>
          <p:cNvSpPr/>
          <p:nvPr/>
        </p:nvSpPr>
        <p:spPr>
          <a:xfrm>
            <a:off x="91300" y="1575732"/>
            <a:ext cx="14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State Space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AB4641-C9F1-4D6A-8243-7E858973C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3" y="2056283"/>
            <a:ext cx="5730737" cy="6401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F33A9D5-92A6-4B51-BCA5-C1A608350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44" y="2258226"/>
            <a:ext cx="1554615" cy="31244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8833E8-AEA6-4362-B33F-D6573F47338F}"/>
              </a:ext>
            </a:extLst>
          </p:cNvPr>
          <p:cNvSpPr/>
          <p:nvPr/>
        </p:nvSpPr>
        <p:spPr>
          <a:xfrm>
            <a:off x="91300" y="4820669"/>
            <a:ext cx="999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Reward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5FFE04-51B1-4CA6-845C-EB0D1F26A776}"/>
              </a:ext>
            </a:extLst>
          </p:cNvPr>
          <p:cNvSpPr txBox="1"/>
          <p:nvPr/>
        </p:nvSpPr>
        <p:spPr>
          <a:xfrm>
            <a:off x="779266" y="2733580"/>
            <a:ext cx="47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set</a:t>
            </a:r>
            <a:endParaRPr lang="ko-KR" altLang="en-US" sz="1400" i="1" dirty="0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1538073C-29E6-414E-BA0F-075FE8C83812}"/>
              </a:ext>
            </a:extLst>
          </p:cNvPr>
          <p:cNvSpPr/>
          <p:nvPr/>
        </p:nvSpPr>
        <p:spPr>
          <a:xfrm rot="16200000">
            <a:off x="959076" y="2347989"/>
            <a:ext cx="106310" cy="590547"/>
          </a:xfrm>
          <a:prstGeom prst="leftBrace">
            <a:avLst>
              <a:gd name="adj1" fmla="val 8333"/>
              <a:gd name="adj2" fmla="val 50389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ED08CE7-22AB-4B8A-B873-BC966E61A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171" y="5395741"/>
            <a:ext cx="2941575" cy="51820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064CC-5AC2-41A4-B3CA-2273540CB399}"/>
              </a:ext>
            </a:extLst>
          </p:cNvPr>
          <p:cNvSpPr/>
          <p:nvPr/>
        </p:nvSpPr>
        <p:spPr>
          <a:xfrm>
            <a:off x="91300" y="306907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Action</a:t>
            </a:r>
            <a:endParaRPr lang="ko-KR" altLang="en-US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583EE0F-C1E9-4D68-8BF5-EA7AB9DF2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40" y="3532743"/>
            <a:ext cx="8237360" cy="1240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2BB8B5-E08E-42AE-B98D-B9038D6FFD69}"/>
                  </a:ext>
                </a:extLst>
              </p:cNvPr>
              <p:cNvSpPr txBox="1"/>
              <p:nvPr/>
            </p:nvSpPr>
            <p:spPr>
              <a:xfrm>
                <a:off x="230617" y="6124928"/>
                <a:ext cx="3471976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=40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150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2BB8B5-E08E-42AE-B98D-B9038D6FF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7" y="6124928"/>
                <a:ext cx="3471976" cy="277897"/>
              </a:xfrm>
              <a:prstGeom prst="rect">
                <a:avLst/>
              </a:prstGeom>
              <a:blipFill>
                <a:blip r:embed="rId7"/>
                <a:stretch>
                  <a:fillRect l="-3866" t="-28889" r="-193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FB4359-CE15-43CD-B92D-ACD1CB7F5C03}"/>
              </a:ext>
            </a:extLst>
          </p:cNvPr>
          <p:cNvCxnSpPr>
            <a:cxnSpLocks/>
          </p:cNvCxnSpPr>
          <p:nvPr/>
        </p:nvCxnSpPr>
        <p:spPr>
          <a:xfrm flipH="1">
            <a:off x="109538" y="605917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8063AF-6B25-4A34-B468-AFB177003FD1}"/>
                  </a:ext>
                </a:extLst>
              </p:cNvPr>
              <p:cNvSpPr txBox="1"/>
              <p:nvPr/>
            </p:nvSpPr>
            <p:spPr>
              <a:xfrm>
                <a:off x="4258175" y="4929581"/>
                <a:ext cx="48858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7030A0"/>
                    </a:solidFill>
                  </a:rPr>
                  <a:t>Q1 :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𝑨𝒈𝒆𝒏𝒕</m:t>
                    </m:r>
                    <m:r>
                      <a:rPr lang="en-US" altLang="ko-KR" sz="1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dirty="0">
                    <a:solidFill>
                      <a:srgbClr val="7030A0"/>
                    </a:solidFill>
                  </a:rPr>
                  <a:t>각각 구현하는데</a:t>
                </a:r>
                <a:r>
                  <a:rPr lang="en-US" altLang="ko-KR" sz="1600" b="1" dirty="0">
                    <a:solidFill>
                      <a:srgbClr val="7030A0"/>
                    </a:solidFill>
                  </a:rPr>
                  <a:t>, reward </a:t>
                </a:r>
                <a:r>
                  <a:rPr lang="ko-KR" altLang="en-US" sz="1600" b="1" dirty="0">
                    <a:solidFill>
                      <a:srgbClr val="7030A0"/>
                    </a:solidFill>
                  </a:rPr>
                  <a:t>합치는 이유</a:t>
                </a:r>
                <a:r>
                  <a:rPr lang="en-US" altLang="ko-KR" sz="1600" b="1" dirty="0">
                    <a:solidFill>
                      <a:srgbClr val="7030A0"/>
                    </a:solidFill>
                  </a:rPr>
                  <a:t>?</a:t>
                </a:r>
                <a:endParaRPr lang="ko-KR" alt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8063AF-6B25-4A34-B468-AFB17700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75" y="4929581"/>
                <a:ext cx="4885825" cy="338554"/>
              </a:xfrm>
              <a:prstGeom prst="rect">
                <a:avLst/>
              </a:prstGeom>
              <a:blipFill>
                <a:blip r:embed="rId8"/>
                <a:stretch>
                  <a:fillRect l="-749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71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5415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987AF1-34AD-4C44-9769-29557CDF6867}"/>
              </a:ext>
            </a:extLst>
          </p:cNvPr>
          <p:cNvSpPr/>
          <p:nvPr/>
        </p:nvSpPr>
        <p:spPr>
          <a:xfrm>
            <a:off x="94538" y="1535857"/>
            <a:ext cx="4358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Given the state and action sets below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DB5AA-16FB-4131-A939-4E8FDD7600B2}"/>
              </a:ext>
            </a:extLst>
          </p:cNvPr>
          <p:cNvSpPr/>
          <p:nvPr/>
        </p:nvSpPr>
        <p:spPr>
          <a:xfrm>
            <a:off x="1516501" y="2029779"/>
            <a:ext cx="14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State Space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D68D16-3EA9-4A71-A950-A2860FE12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836" y="2433963"/>
            <a:ext cx="3847033" cy="4297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465645-18F0-4A6B-819F-BFC2A4AB6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204" y="2538366"/>
            <a:ext cx="1099185" cy="22091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6E851D-63F2-48CE-95D0-7B80EF0B73DB}"/>
              </a:ext>
            </a:extLst>
          </p:cNvPr>
          <p:cNvSpPr/>
          <p:nvPr/>
        </p:nvSpPr>
        <p:spPr>
          <a:xfrm>
            <a:off x="1516501" y="2809209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Action</a:t>
            </a:r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063198-8558-4C51-8C8A-3C38AD89E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836" y="3216518"/>
            <a:ext cx="5653932" cy="8513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499D6C3-AB10-4828-9268-CEC465C5916E}"/>
              </a:ext>
            </a:extLst>
          </p:cNvPr>
          <p:cNvSpPr/>
          <p:nvPr/>
        </p:nvSpPr>
        <p:spPr>
          <a:xfrm>
            <a:off x="94538" y="4286232"/>
            <a:ext cx="177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Q-value tables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DE78A-1D76-43A8-9CA0-EAB623D5F1B4}"/>
              </a:ext>
            </a:extLst>
          </p:cNvPr>
          <p:cNvSpPr txBox="1"/>
          <p:nvPr/>
        </p:nvSpPr>
        <p:spPr>
          <a:xfrm>
            <a:off x="1690630" y="483758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WM matrices : </a:t>
            </a:r>
            <a:r>
              <a:rPr lang="en-US" altLang="ko-KR" b="1" dirty="0">
                <a:solidFill>
                  <a:srgbClr val="7030A0"/>
                </a:solidFill>
              </a:rPr>
              <a:t>24 x 2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689232-34F6-4162-89BA-329D9F55110C}"/>
              </a:ext>
            </a:extLst>
          </p:cNvPr>
          <p:cNvSpPr txBox="1"/>
          <p:nvPr/>
        </p:nvSpPr>
        <p:spPr>
          <a:xfrm>
            <a:off x="1690630" y="5283409"/>
            <a:ext cx="2427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 matrices : 24 x 10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26139E-3806-4155-BFC8-6802F4F5E08F}"/>
              </a:ext>
            </a:extLst>
          </p:cNvPr>
          <p:cNvSpPr txBox="1"/>
          <p:nvPr/>
        </p:nvSpPr>
        <p:spPr>
          <a:xfrm>
            <a:off x="1691562" y="572732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ESS matrices : 24 x 9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253318-39F3-4039-9DC3-011E0A5F8B8C}"/>
                  </a:ext>
                </a:extLst>
              </p:cNvPr>
              <p:cNvSpPr txBox="1"/>
              <p:nvPr/>
            </p:nvSpPr>
            <p:spPr>
              <a:xfrm>
                <a:off x="4521811" y="4316451"/>
                <a:ext cx="4519058" cy="345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7030A0"/>
                    </a:solidFill>
                  </a:rPr>
                  <a:t>Q2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𝑾𝑴</m:t>
                        </m:r>
                      </m:sup>
                    </m:sSubSup>
                  </m:oMath>
                </a14:m>
                <a:r>
                  <a:rPr lang="ko-KR" altLang="en-US" sz="1600" b="1" dirty="0">
                    <a:solidFill>
                      <a:srgbClr val="7030A0"/>
                    </a:solidFill>
                  </a:rPr>
                  <a:t> 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𝑊𝑀</m:t>
                        </m:r>
                      </m:sup>
                    </m:sSubSup>
                  </m:oMath>
                </a14:m>
                <a:r>
                  <a:rPr lang="en-US" altLang="ko-KR" sz="1600" b="1" dirty="0">
                    <a:solidFill>
                      <a:srgbClr val="7030A0"/>
                    </a:solidFill>
                  </a:rPr>
                  <a:t> or “time(0 ~ 23)” </a:t>
                </a:r>
                <a:r>
                  <a:rPr lang="ko-KR" altLang="en-US" sz="1600" b="1" dirty="0">
                    <a:solidFill>
                      <a:srgbClr val="7030A0"/>
                    </a:solidFill>
                  </a:rPr>
                  <a:t>로 출력</a:t>
                </a:r>
                <a:r>
                  <a:rPr lang="en-US" altLang="ko-KR" sz="1600" b="1" dirty="0">
                    <a:solidFill>
                      <a:srgbClr val="7030A0"/>
                    </a:solidFill>
                  </a:rPr>
                  <a:t>?</a:t>
                </a:r>
                <a:endParaRPr lang="ko-KR" alt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253318-39F3-4039-9DC3-011E0A5F8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811" y="4316451"/>
                <a:ext cx="4519058" cy="345159"/>
              </a:xfrm>
              <a:prstGeom prst="rect">
                <a:avLst/>
              </a:prstGeom>
              <a:blipFill>
                <a:blip r:embed="rId6"/>
                <a:stretch>
                  <a:fillRect l="-810" t="-3509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40443F83-526F-4A27-9F21-126527134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5716" y="4998979"/>
            <a:ext cx="1320975" cy="9381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E815832-1453-4E57-AA0B-7037E7AD02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5716" y="6306308"/>
            <a:ext cx="1388793" cy="3759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3D6ADF-44D0-41AF-BCCA-4FA1166693A9}"/>
                  </a:ext>
                </a:extLst>
              </p:cNvPr>
              <p:cNvSpPr txBox="1"/>
              <p:nvPr/>
            </p:nvSpPr>
            <p:spPr>
              <a:xfrm>
                <a:off x="6098285" y="5953176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3D6ADF-44D0-41AF-BCCA-4FA11666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285" y="5953176"/>
                <a:ext cx="153888" cy="276999"/>
              </a:xfrm>
              <a:prstGeom prst="rect">
                <a:avLst/>
              </a:prstGeom>
              <a:blipFill>
                <a:blip r:embed="rId9"/>
                <a:stretch>
                  <a:fillRect l="-23077" r="-2307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C6961E-6D01-4236-BE40-DB9051BDFCD9}"/>
                  </a:ext>
                </a:extLst>
              </p:cNvPr>
              <p:cNvSpPr txBox="1"/>
              <p:nvPr/>
            </p:nvSpPr>
            <p:spPr>
              <a:xfrm>
                <a:off x="5686683" y="1896957"/>
                <a:ext cx="2035425" cy="310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𝑊𝑀</m:t>
                        </m:r>
                      </m:sup>
                    </m:sSubSup>
                  </m:oMath>
                </a14:m>
                <a:r>
                  <a:rPr lang="ko-KR" altLang="en-US" sz="1400" i="1" dirty="0"/>
                  <a:t>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에너지 소비량</a:t>
                </a:r>
                <a:r>
                  <a:rPr lang="ko-KR" altLang="en-US" sz="1400" i="1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C6961E-6D01-4236-BE40-DB9051BD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683" y="1896957"/>
                <a:ext cx="2035425" cy="310278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A17C26-00BE-41EF-9EE6-C116D0EA887A}"/>
              </a:ext>
            </a:extLst>
          </p:cNvPr>
          <p:cNvSpPr txBox="1"/>
          <p:nvPr/>
        </p:nvSpPr>
        <p:spPr>
          <a:xfrm>
            <a:off x="4831137" y="4748959"/>
            <a:ext cx="723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Q-Table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A9C2A3-DBA0-4181-A486-D5001B526D1E}"/>
                  </a:ext>
                </a:extLst>
              </p:cNvPr>
              <p:cNvSpPr txBox="1"/>
              <p:nvPr/>
            </p:nvSpPr>
            <p:spPr>
              <a:xfrm>
                <a:off x="8230032" y="4805047"/>
                <a:ext cx="913968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𝑾𝑴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?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A9C2A3-DBA0-4181-A486-D5001B526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32" y="4805047"/>
                <a:ext cx="913968" cy="387863"/>
              </a:xfrm>
              <a:prstGeom prst="rect">
                <a:avLst/>
              </a:prstGeom>
              <a:blipFill>
                <a:blip r:embed="rId11"/>
                <a:stretch>
                  <a:fillRect t="-4688" r="-5333" b="-2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10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16CE7A6F-B30A-4C1E-B633-9418DEF76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49" y="2647882"/>
            <a:ext cx="5791702" cy="15622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54502"/>
            <a:ext cx="9143999" cy="5415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8BAE62-26BA-407E-A553-12B10C7E4325}"/>
              </a:ext>
            </a:extLst>
          </p:cNvPr>
          <p:cNvSpPr/>
          <p:nvPr/>
        </p:nvSpPr>
        <p:spPr>
          <a:xfrm>
            <a:off x="109538" y="1916455"/>
            <a:ext cx="7550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  the electric cost and consumer undesired operation of the </a:t>
            </a:r>
            <a:r>
              <a:rPr lang="en-US" altLang="ko-KR" b="1" dirty="0"/>
              <a:t>WM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14922F-F3EE-4F16-AB78-A2308567F8B9}"/>
              </a:ext>
            </a:extLst>
          </p:cNvPr>
          <p:cNvCxnSpPr>
            <a:cxnSpLocks/>
          </p:cNvCxnSpPr>
          <p:nvPr/>
        </p:nvCxnSpPr>
        <p:spPr>
          <a:xfrm flipH="1">
            <a:off x="109538" y="50761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11D406-50CE-41E9-ABC7-9EF16C36550F}"/>
                  </a:ext>
                </a:extLst>
              </p:cNvPr>
              <p:cNvSpPr txBox="1"/>
              <p:nvPr/>
            </p:nvSpPr>
            <p:spPr>
              <a:xfrm>
                <a:off x="109538" y="5162901"/>
                <a:ext cx="8676158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</m:sup>
                    </m:sSub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𝑝𝑟𝑒𝑓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the consumer </a:t>
                </a:r>
                <a:r>
                  <a:rPr lang="en-US" altLang="ko-KR" b="1" dirty="0"/>
                  <a:t>preferred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starting</a:t>
                </a:r>
                <a:r>
                  <a:rPr lang="en-US" altLang="ko-KR" dirty="0"/>
                  <a:t> and </a:t>
                </a:r>
                <a:r>
                  <a:rPr lang="en-US" altLang="ko-KR" b="1" dirty="0"/>
                  <a:t>finishing</a:t>
                </a:r>
                <a:r>
                  <a:rPr lang="en-US" altLang="ko-KR" dirty="0"/>
                  <a:t> times of the WM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11D406-50CE-41E9-ABC7-9EF16C365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5162901"/>
                <a:ext cx="8676158" cy="465064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CEAB31-3B3B-49D5-B74F-B08BCEA0BCDA}"/>
                  </a:ext>
                </a:extLst>
              </p:cNvPr>
              <p:cNvSpPr txBox="1"/>
              <p:nvPr/>
            </p:nvSpPr>
            <p:spPr>
              <a:xfrm>
                <a:off x="109538" y="5665740"/>
                <a:ext cx="6614311" cy="704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ba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bar>
                      <m:bar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ba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the </a:t>
                </a:r>
                <a:r>
                  <a:rPr lang="en-US" altLang="ko-KR" b="1" dirty="0"/>
                  <a:t>penalties</a:t>
                </a:r>
                <a:r>
                  <a:rPr lang="en-US" altLang="ko-KR" dirty="0"/>
                  <a:t> for </a:t>
                </a:r>
                <a:r>
                  <a:rPr lang="en-US" altLang="ko-KR" b="1" dirty="0"/>
                  <a:t>early</a:t>
                </a:r>
                <a:r>
                  <a:rPr lang="en-US" altLang="ko-KR" dirty="0"/>
                  <a:t> and </a:t>
                </a:r>
                <a:r>
                  <a:rPr lang="en-US" altLang="ko-KR" b="1" dirty="0"/>
                  <a:t>late</a:t>
                </a:r>
                <a:r>
                  <a:rPr lang="en-US" altLang="ko-KR" dirty="0"/>
                  <a:t> operation, respectively, </a:t>
                </a:r>
              </a:p>
              <a:p>
                <a:r>
                  <a:rPr lang="en-US" altLang="ko-KR" dirty="0"/>
                  <a:t>       compared to the consumer preferred operation interval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CEAB31-3B3B-49D5-B74F-B08BCEA0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5665740"/>
                <a:ext cx="6614311" cy="704488"/>
              </a:xfrm>
              <a:prstGeom prst="rect">
                <a:avLst/>
              </a:prstGeom>
              <a:blipFill>
                <a:blip r:embed="rId5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A0832-3914-4788-B751-A47D21C59D2F}"/>
              </a:ext>
            </a:extLst>
          </p:cNvPr>
          <p:cNvSpPr/>
          <p:nvPr/>
        </p:nvSpPr>
        <p:spPr>
          <a:xfrm>
            <a:off x="428163" y="1924500"/>
            <a:ext cx="173735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B08B3-7817-40F1-8C08-177805652FE2}"/>
              </a:ext>
            </a:extLst>
          </p:cNvPr>
          <p:cNvSpPr/>
          <p:nvPr/>
        </p:nvSpPr>
        <p:spPr>
          <a:xfrm>
            <a:off x="2660823" y="1924500"/>
            <a:ext cx="3261359" cy="34054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06038-CFE3-4875-8553-A060967D258C}"/>
              </a:ext>
            </a:extLst>
          </p:cNvPr>
          <p:cNvSpPr/>
          <p:nvPr/>
        </p:nvSpPr>
        <p:spPr>
          <a:xfrm>
            <a:off x="3206813" y="2812853"/>
            <a:ext cx="80009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102DEA-31ED-4DF8-8990-1D8D586930DC}"/>
              </a:ext>
            </a:extLst>
          </p:cNvPr>
          <p:cNvSpPr/>
          <p:nvPr/>
        </p:nvSpPr>
        <p:spPr>
          <a:xfrm>
            <a:off x="3210623" y="3212482"/>
            <a:ext cx="80009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08B9A4-B67A-4421-AC03-025FFBAA9742}"/>
              </a:ext>
            </a:extLst>
          </p:cNvPr>
          <p:cNvSpPr/>
          <p:nvPr/>
        </p:nvSpPr>
        <p:spPr>
          <a:xfrm>
            <a:off x="3119183" y="3585108"/>
            <a:ext cx="80009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1E90DF-18D2-4838-A29A-61BC2855C564}"/>
              </a:ext>
            </a:extLst>
          </p:cNvPr>
          <p:cNvSpPr/>
          <p:nvPr/>
        </p:nvSpPr>
        <p:spPr>
          <a:xfrm>
            <a:off x="4278578" y="3212482"/>
            <a:ext cx="1197482" cy="34054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5A7ED3-FF49-4ED0-B32E-5132290AB025}"/>
                  </a:ext>
                </a:extLst>
              </p:cNvPr>
              <p:cNvSpPr txBox="1"/>
              <p:nvPr/>
            </p:nvSpPr>
            <p:spPr>
              <a:xfrm>
                <a:off x="7194928" y="2812853"/>
                <a:ext cx="1371466" cy="309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/>
                  <a:t>on before </a:t>
                </a:r>
                <a:r>
                  <a:rPr lang="ko-KR" altLang="en-US" sz="1200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𝑝𝑟𝑒𝑓</m:t>
                        </m:r>
                      </m:sup>
                    </m:sSubSup>
                  </m:oMath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5A7ED3-FF49-4ED0-B32E-5132290A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928" y="2812853"/>
                <a:ext cx="1371466" cy="309572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825A50-189F-4AE1-B5ED-4839E23F96B8}"/>
                  </a:ext>
                </a:extLst>
              </p:cNvPr>
              <p:cNvSpPr txBox="1"/>
              <p:nvPr/>
            </p:nvSpPr>
            <p:spPr>
              <a:xfrm>
                <a:off x="7194928" y="3230254"/>
                <a:ext cx="1277786" cy="340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/>
                  <a:t>off after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𝑝𝑟𝑒𝑓</m:t>
                        </m:r>
                      </m:sup>
                    </m:sSubSup>
                  </m:oMath>
                </a14:m>
                <a:r>
                  <a:rPr lang="ko-KR" altLang="en-US" sz="1200" i="1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825A50-189F-4AE1-B5ED-4839E23F9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928" y="3230254"/>
                <a:ext cx="1277786" cy="340734"/>
              </a:xfrm>
              <a:prstGeom prst="rect">
                <a:avLst/>
              </a:prstGeom>
              <a:blipFill>
                <a:blip r:embed="rId7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F82DE2-138B-42CD-AE12-2C0EBB0A525A}"/>
              </a:ext>
            </a:extLst>
          </p:cNvPr>
          <p:cNvSpPr/>
          <p:nvPr/>
        </p:nvSpPr>
        <p:spPr>
          <a:xfrm>
            <a:off x="4278578" y="2812853"/>
            <a:ext cx="1197482" cy="34054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8B5864-66EA-44A6-9A97-8A96A8E39B21}"/>
              </a:ext>
            </a:extLst>
          </p:cNvPr>
          <p:cNvSpPr/>
          <p:nvPr/>
        </p:nvSpPr>
        <p:spPr>
          <a:xfrm>
            <a:off x="342100" y="1514632"/>
            <a:ext cx="6381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reward function for the </a:t>
            </a:r>
            <a:r>
              <a:rPr lang="en-US" altLang="ko-KR" b="1" dirty="0"/>
              <a:t>WM</a:t>
            </a:r>
            <a:r>
              <a:rPr lang="en-US" altLang="ko-KR" dirty="0"/>
              <a:t> agent is expressed as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808AEE-5B3A-4179-AB79-F8790C2DDE48}"/>
              </a:ext>
            </a:extLst>
          </p:cNvPr>
          <p:cNvSpPr/>
          <p:nvPr/>
        </p:nvSpPr>
        <p:spPr>
          <a:xfrm>
            <a:off x="0" y="151463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72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0DA4DC-B547-4377-96D3-1E5930010E41}"/>
              </a:ext>
            </a:extLst>
          </p:cNvPr>
          <p:cNvSpPr/>
          <p:nvPr/>
        </p:nvSpPr>
        <p:spPr>
          <a:xfrm>
            <a:off x="2924334" y="3524401"/>
            <a:ext cx="4738992" cy="763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D57A8EE3-DDAF-4FFD-B109-D4CAB54F7D3E}"/>
              </a:ext>
            </a:extLst>
          </p:cNvPr>
          <p:cNvGrpSpPr/>
          <p:nvPr/>
        </p:nvGrpSpPr>
        <p:grpSpPr>
          <a:xfrm>
            <a:off x="4452092" y="3259005"/>
            <a:ext cx="1043997" cy="1033151"/>
            <a:chOff x="2381194" y="1875578"/>
            <a:chExt cx="1043997" cy="1033151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6970A1F1-F868-464D-A33E-680D1A1C33F1}"/>
                </a:ext>
              </a:extLst>
            </p:cNvPr>
            <p:cNvSpPr/>
            <p:nvPr/>
          </p:nvSpPr>
          <p:spPr>
            <a:xfrm>
              <a:off x="2621862" y="2144897"/>
              <a:ext cx="604941" cy="763832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3B6B984-B045-4515-84D3-DD4807F409DC}"/>
                </a:ext>
              </a:extLst>
            </p:cNvPr>
            <p:cNvSpPr txBox="1"/>
            <p:nvPr/>
          </p:nvSpPr>
          <p:spPr>
            <a:xfrm>
              <a:off x="2381194" y="187557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</a:rPr>
                <a:t>start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B73A144-CD1D-4730-B756-EDB40B751588}"/>
                </a:ext>
              </a:extLst>
            </p:cNvPr>
            <p:cNvSpPr txBox="1"/>
            <p:nvPr/>
          </p:nvSpPr>
          <p:spPr>
            <a:xfrm>
              <a:off x="2988853" y="1875578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</a:rPr>
                <a:t>end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54502"/>
            <a:ext cx="9143999" cy="5415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5F62D5-AAAE-4598-A877-0692D77EE585}"/>
              </a:ext>
            </a:extLst>
          </p:cNvPr>
          <p:cNvSpPr/>
          <p:nvPr/>
        </p:nvSpPr>
        <p:spPr>
          <a:xfrm>
            <a:off x="2924334" y="2143940"/>
            <a:ext cx="4738992" cy="763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38035B-0D76-4B33-9702-825F4BC47CFB}"/>
              </a:ext>
            </a:extLst>
          </p:cNvPr>
          <p:cNvSpPr/>
          <p:nvPr/>
        </p:nvSpPr>
        <p:spPr>
          <a:xfrm>
            <a:off x="2924334" y="4930717"/>
            <a:ext cx="4738992" cy="7638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939329-64D8-4B47-8038-DE7C2424E774}"/>
              </a:ext>
            </a:extLst>
          </p:cNvPr>
          <p:cNvGrpSpPr/>
          <p:nvPr/>
        </p:nvGrpSpPr>
        <p:grpSpPr>
          <a:xfrm>
            <a:off x="976596" y="2783228"/>
            <a:ext cx="7252508" cy="632120"/>
            <a:chOff x="2323292" y="2136140"/>
            <a:chExt cx="7252508" cy="6321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3C42319-4B15-4C57-B677-C97121821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50" y="2260600"/>
              <a:ext cx="7093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A77B3D-4095-43CD-9E60-A82D0EBA860B}"/>
                </a:ext>
              </a:extLst>
            </p:cNvPr>
            <p:cNvSpPr txBox="1"/>
            <p:nvPr/>
          </p:nvSpPr>
          <p:spPr>
            <a:xfrm>
              <a:off x="232329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0</a:t>
              </a:r>
              <a:endParaRPr lang="ko-KR" altLang="en-US" sz="16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280CC1A-0B8D-44FB-9E00-835F9A3BD04D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9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82C6137-4260-409B-9587-91C17D463897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9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0B48ED0-ADD9-4BF1-8C5D-2D380F3856C2}"/>
                </a:ext>
              </a:extLst>
            </p:cNvPr>
            <p:cNvCxnSpPr>
              <a:cxnSpLocks/>
            </p:cNvCxnSpPr>
            <p:nvPr/>
          </p:nvCxnSpPr>
          <p:spPr>
            <a:xfrm>
              <a:off x="307790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B422B4F-48CD-473B-8C87-EF7DDAB2A512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0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5279F51-9CEA-47AB-9464-D7C3F747DDB1}"/>
                </a:ext>
              </a:extLst>
            </p:cNvPr>
            <p:cNvCxnSpPr>
              <a:cxnSpLocks/>
            </p:cNvCxnSpPr>
            <p:nvPr/>
          </p:nvCxnSpPr>
          <p:spPr>
            <a:xfrm>
              <a:off x="367111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3CBD430-B948-4076-8929-DBEF3697A0C6}"/>
                </a:ext>
              </a:extLst>
            </p:cNvPr>
            <p:cNvCxnSpPr>
              <a:cxnSpLocks/>
            </p:cNvCxnSpPr>
            <p:nvPr/>
          </p:nvCxnSpPr>
          <p:spPr>
            <a:xfrm>
              <a:off x="396772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B3CC05D-241C-4A45-99BC-18BA40C1A1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432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8C02A49-512C-4B0A-B8EB-F508579D87C4}"/>
                </a:ext>
              </a:extLst>
            </p:cNvPr>
            <p:cNvCxnSpPr>
              <a:cxnSpLocks/>
            </p:cNvCxnSpPr>
            <p:nvPr/>
          </p:nvCxnSpPr>
          <p:spPr>
            <a:xfrm>
              <a:off x="456093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7BACB9D-92C1-4061-8A86-EE44009E50EC}"/>
                </a:ext>
              </a:extLst>
            </p:cNvPr>
            <p:cNvCxnSpPr>
              <a:cxnSpLocks/>
            </p:cNvCxnSpPr>
            <p:nvPr/>
          </p:nvCxnSpPr>
          <p:spPr>
            <a:xfrm>
              <a:off x="485753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7D7559D-341C-46B4-844E-D199B33296C9}"/>
                </a:ext>
              </a:extLst>
            </p:cNvPr>
            <p:cNvCxnSpPr>
              <a:cxnSpLocks/>
            </p:cNvCxnSpPr>
            <p:nvPr/>
          </p:nvCxnSpPr>
          <p:spPr>
            <a:xfrm>
              <a:off x="515414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366841E-EECA-45D8-B854-57CE8C108756}"/>
                </a:ext>
              </a:extLst>
            </p:cNvPr>
            <p:cNvCxnSpPr>
              <a:cxnSpLocks/>
            </p:cNvCxnSpPr>
            <p:nvPr/>
          </p:nvCxnSpPr>
          <p:spPr>
            <a:xfrm>
              <a:off x="545075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77C2F23-C76D-46FA-AB08-F0E090E79BE6}"/>
                </a:ext>
              </a:extLst>
            </p:cNvPr>
            <p:cNvCxnSpPr>
              <a:cxnSpLocks/>
            </p:cNvCxnSpPr>
            <p:nvPr/>
          </p:nvCxnSpPr>
          <p:spPr>
            <a:xfrm>
              <a:off x="574735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C2B9B70-5FB5-4395-8BE8-0CE4033EA80A}"/>
                </a:ext>
              </a:extLst>
            </p:cNvPr>
            <p:cNvCxnSpPr>
              <a:cxnSpLocks/>
            </p:cNvCxnSpPr>
            <p:nvPr/>
          </p:nvCxnSpPr>
          <p:spPr>
            <a:xfrm>
              <a:off x="604396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F6F7BEB-7487-4EB8-9FAA-BE32FE479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056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45B454-27F7-410D-A432-D507E13ADDA1}"/>
                </a:ext>
              </a:extLst>
            </p:cNvPr>
            <p:cNvCxnSpPr>
              <a:cxnSpLocks/>
            </p:cNvCxnSpPr>
            <p:nvPr/>
          </p:nvCxnSpPr>
          <p:spPr>
            <a:xfrm>
              <a:off x="663717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30965EA-7F13-420D-8620-32391DBC47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378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1FCDB21-367E-4F3F-A4A5-FD28DA870C3F}"/>
                </a:ext>
              </a:extLst>
            </p:cNvPr>
            <p:cNvCxnSpPr>
              <a:cxnSpLocks/>
            </p:cNvCxnSpPr>
            <p:nvPr/>
          </p:nvCxnSpPr>
          <p:spPr>
            <a:xfrm>
              <a:off x="723038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1FAE4F1-2908-416D-A19F-D9739925C90E}"/>
                </a:ext>
              </a:extLst>
            </p:cNvPr>
            <p:cNvCxnSpPr>
              <a:cxnSpLocks/>
            </p:cNvCxnSpPr>
            <p:nvPr/>
          </p:nvCxnSpPr>
          <p:spPr>
            <a:xfrm>
              <a:off x="752699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F33CA34-C7EE-46D8-8689-1BFE00ED6DE7}"/>
                </a:ext>
              </a:extLst>
            </p:cNvPr>
            <p:cNvCxnSpPr>
              <a:cxnSpLocks/>
            </p:cNvCxnSpPr>
            <p:nvPr/>
          </p:nvCxnSpPr>
          <p:spPr>
            <a:xfrm>
              <a:off x="782359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4E60A90-7F35-44D2-BB8E-1F556769F4D3}"/>
                </a:ext>
              </a:extLst>
            </p:cNvPr>
            <p:cNvCxnSpPr>
              <a:cxnSpLocks/>
            </p:cNvCxnSpPr>
            <p:nvPr/>
          </p:nvCxnSpPr>
          <p:spPr>
            <a:xfrm>
              <a:off x="812020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FB08BFE-18C7-43CF-8E5D-60F2125E3818}"/>
                </a:ext>
              </a:extLst>
            </p:cNvPr>
            <p:cNvCxnSpPr>
              <a:cxnSpLocks/>
            </p:cNvCxnSpPr>
            <p:nvPr/>
          </p:nvCxnSpPr>
          <p:spPr>
            <a:xfrm>
              <a:off x="841681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458C82D-FC65-452C-99A8-A3B26C528070}"/>
                </a:ext>
              </a:extLst>
            </p:cNvPr>
            <p:cNvCxnSpPr>
              <a:cxnSpLocks/>
            </p:cNvCxnSpPr>
            <p:nvPr/>
          </p:nvCxnSpPr>
          <p:spPr>
            <a:xfrm>
              <a:off x="871341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CF1B156-5E59-4706-9442-51CF41C1C57C}"/>
                </a:ext>
              </a:extLst>
            </p:cNvPr>
            <p:cNvCxnSpPr>
              <a:cxnSpLocks/>
            </p:cNvCxnSpPr>
            <p:nvPr/>
          </p:nvCxnSpPr>
          <p:spPr>
            <a:xfrm>
              <a:off x="90100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85E8566-817A-44E1-81F1-DDFB9D6B4ED6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9AE03C-7839-4EBB-B303-823A9749BEA7}"/>
                </a:ext>
              </a:extLst>
            </p:cNvPr>
            <p:cNvSpPr txBox="1"/>
            <p:nvPr/>
          </p:nvSpPr>
          <p:spPr>
            <a:xfrm>
              <a:off x="26224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31F7452-01FB-473A-9EBD-25CCE35C9501}"/>
                </a:ext>
              </a:extLst>
            </p:cNvPr>
            <p:cNvSpPr txBox="1"/>
            <p:nvPr/>
          </p:nvSpPr>
          <p:spPr>
            <a:xfrm>
              <a:off x="29190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195518-5A29-4E16-AD4A-EBE539790BB5}"/>
                </a:ext>
              </a:extLst>
            </p:cNvPr>
            <p:cNvSpPr txBox="1"/>
            <p:nvPr/>
          </p:nvSpPr>
          <p:spPr>
            <a:xfrm>
              <a:off x="3213116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2C79F44-1318-48C9-83CA-5ECF48D05442}"/>
                </a:ext>
              </a:extLst>
            </p:cNvPr>
            <p:cNvSpPr txBox="1"/>
            <p:nvPr/>
          </p:nvSpPr>
          <p:spPr>
            <a:xfrm>
              <a:off x="35122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</a:t>
              </a:r>
              <a:endParaRPr lang="ko-KR" altLang="en-US" sz="1600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632BC47-F75E-4B27-92A3-D3E64E155757}"/>
                </a:ext>
              </a:extLst>
            </p:cNvPr>
            <p:cNvSpPr txBox="1"/>
            <p:nvPr/>
          </p:nvSpPr>
          <p:spPr>
            <a:xfrm>
              <a:off x="38088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5</a:t>
              </a:r>
              <a:endParaRPr lang="ko-KR" altLang="en-US" sz="16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CD03B1-E513-44B9-AE95-54CEC2FAB876}"/>
                </a:ext>
              </a:extLst>
            </p:cNvPr>
            <p:cNvSpPr txBox="1"/>
            <p:nvPr/>
          </p:nvSpPr>
          <p:spPr>
            <a:xfrm>
              <a:off x="410292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6</a:t>
              </a:r>
              <a:endParaRPr lang="ko-KR" altLang="en-US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A78453F-2223-4041-A7B4-611ECBE086CA}"/>
                </a:ext>
              </a:extLst>
            </p:cNvPr>
            <p:cNvSpPr txBox="1"/>
            <p:nvPr/>
          </p:nvSpPr>
          <p:spPr>
            <a:xfrm>
              <a:off x="44020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7</a:t>
              </a:r>
              <a:endParaRPr lang="ko-KR" altLang="en-US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8594E2-2EC0-41E2-AD29-6AA9F9F04A4B}"/>
                </a:ext>
              </a:extLst>
            </p:cNvPr>
            <p:cNvSpPr txBox="1"/>
            <p:nvPr/>
          </p:nvSpPr>
          <p:spPr>
            <a:xfrm>
              <a:off x="46986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8</a:t>
              </a:r>
              <a:endParaRPr lang="ko-KR" altLang="en-US" sz="16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F750822-01DC-4BE2-A2AD-CD5AE2A5C028}"/>
                </a:ext>
              </a:extLst>
            </p:cNvPr>
            <p:cNvSpPr txBox="1"/>
            <p:nvPr/>
          </p:nvSpPr>
          <p:spPr>
            <a:xfrm>
              <a:off x="499275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9</a:t>
              </a:r>
              <a:endParaRPr lang="ko-KR" altLang="en-US" sz="16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5D4CAD-54BC-4956-9A14-B095283154DE}"/>
                </a:ext>
              </a:extLst>
            </p:cNvPr>
            <p:cNvSpPr txBox="1"/>
            <p:nvPr/>
          </p:nvSpPr>
          <p:spPr>
            <a:xfrm>
              <a:off x="52241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10</a:t>
              </a:r>
              <a:endParaRPr lang="ko-KR" altLang="en-US" sz="16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18EBCD9-15B9-4F04-8637-99E3B8DDE0B2}"/>
                </a:ext>
              </a:extLst>
            </p:cNvPr>
            <p:cNvSpPr txBox="1"/>
            <p:nvPr/>
          </p:nvSpPr>
          <p:spPr>
            <a:xfrm>
              <a:off x="55364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11</a:t>
              </a:r>
              <a:endParaRPr lang="ko-KR" altLang="en-US" sz="16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FA6585-835F-4C88-BB2F-8EB086C9A330}"/>
                </a:ext>
              </a:extLst>
            </p:cNvPr>
            <p:cNvSpPr txBox="1"/>
            <p:nvPr/>
          </p:nvSpPr>
          <p:spPr>
            <a:xfrm>
              <a:off x="5833007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12</a:t>
              </a:r>
              <a:endParaRPr lang="ko-KR" altLang="en-US" sz="16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D67CA81-3D94-485D-BF3E-D151A6275F7E}"/>
                </a:ext>
              </a:extLst>
            </p:cNvPr>
            <p:cNvSpPr txBox="1"/>
            <p:nvPr/>
          </p:nvSpPr>
          <p:spPr>
            <a:xfrm>
              <a:off x="613262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13</a:t>
              </a:r>
              <a:endParaRPr lang="ko-KR" altLang="en-US" sz="16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25B811D-12F2-4BE3-89FB-8AACF018E3DC}"/>
                </a:ext>
              </a:extLst>
            </p:cNvPr>
            <p:cNvSpPr txBox="1"/>
            <p:nvPr/>
          </p:nvSpPr>
          <p:spPr>
            <a:xfrm>
              <a:off x="642980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14</a:t>
              </a:r>
              <a:endParaRPr lang="ko-KR" altLang="en-US" sz="16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8B321C-C743-4F5E-A9C1-8BD0654F5C27}"/>
                </a:ext>
              </a:extLst>
            </p:cNvPr>
            <p:cNvSpPr txBox="1"/>
            <p:nvPr/>
          </p:nvSpPr>
          <p:spPr>
            <a:xfrm>
              <a:off x="672698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15</a:t>
              </a:r>
              <a:endParaRPr lang="ko-KR" altLang="en-US" sz="16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F8BA8E-30D5-4518-96EF-9D741130BF6F}"/>
                </a:ext>
              </a:extLst>
            </p:cNvPr>
            <p:cNvSpPr txBox="1"/>
            <p:nvPr/>
          </p:nvSpPr>
          <p:spPr>
            <a:xfrm>
              <a:off x="702416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16</a:t>
              </a:r>
              <a:endParaRPr lang="ko-KR" altLang="en-US" sz="16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B74B72-3D5D-41E5-8BD5-32D153E66A11}"/>
                </a:ext>
              </a:extLst>
            </p:cNvPr>
            <p:cNvSpPr txBox="1"/>
            <p:nvPr/>
          </p:nvSpPr>
          <p:spPr>
            <a:xfrm>
              <a:off x="7318376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17</a:t>
              </a:r>
              <a:endParaRPr lang="ko-KR" altLang="en-US" sz="16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6D20C8-46FD-4ED4-A672-EDCBB229FFD0}"/>
                </a:ext>
              </a:extLst>
            </p:cNvPr>
            <p:cNvSpPr txBox="1"/>
            <p:nvPr/>
          </p:nvSpPr>
          <p:spPr>
            <a:xfrm>
              <a:off x="7614982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18</a:t>
              </a:r>
              <a:endParaRPr lang="ko-KR" altLang="en-US" sz="16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B9B53C-2ABA-4015-B2ED-0ED65F09720A}"/>
                </a:ext>
              </a:extLst>
            </p:cNvPr>
            <p:cNvSpPr txBox="1"/>
            <p:nvPr/>
          </p:nvSpPr>
          <p:spPr>
            <a:xfrm>
              <a:off x="791460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19</a:t>
              </a:r>
              <a:endParaRPr lang="ko-KR" altLang="en-US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36EEF4D-D69C-4D6C-9688-192538E8C3FE}"/>
                </a:ext>
              </a:extLst>
            </p:cNvPr>
            <p:cNvSpPr txBox="1"/>
            <p:nvPr/>
          </p:nvSpPr>
          <p:spPr>
            <a:xfrm>
              <a:off x="821178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20</a:t>
              </a:r>
              <a:endParaRPr lang="ko-KR" altLang="en-US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7DEC4D2-1328-4635-B294-603DFB2EC1AE}"/>
                </a:ext>
              </a:extLst>
            </p:cNvPr>
            <p:cNvSpPr txBox="1"/>
            <p:nvPr/>
          </p:nvSpPr>
          <p:spPr>
            <a:xfrm>
              <a:off x="850896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21</a:t>
              </a:r>
              <a:endParaRPr lang="ko-KR" altLang="en-US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6DAC524-105A-4CC3-8718-E8A1375C0C36}"/>
                </a:ext>
              </a:extLst>
            </p:cNvPr>
            <p:cNvSpPr txBox="1"/>
            <p:nvPr/>
          </p:nvSpPr>
          <p:spPr>
            <a:xfrm>
              <a:off x="880614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22</a:t>
              </a:r>
              <a:endParaRPr lang="ko-KR" altLang="en-US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DEBF1CC-D0F2-41F3-ACD9-E6EA7386B0A5}"/>
                </a:ext>
              </a:extLst>
            </p:cNvPr>
            <p:cNvSpPr txBox="1"/>
            <p:nvPr/>
          </p:nvSpPr>
          <p:spPr>
            <a:xfrm>
              <a:off x="9118441" y="241891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23</a:t>
              </a:r>
              <a:endParaRPr lang="ko-KR" altLang="en-US" sz="1600" b="1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1DE2E6C-EF25-4B70-AE10-0CBE39E7188E}"/>
              </a:ext>
            </a:extLst>
          </p:cNvPr>
          <p:cNvGrpSpPr/>
          <p:nvPr/>
        </p:nvGrpSpPr>
        <p:grpSpPr>
          <a:xfrm>
            <a:off x="976596" y="4179012"/>
            <a:ext cx="7252508" cy="632120"/>
            <a:chOff x="2323292" y="2136140"/>
            <a:chExt cx="7252508" cy="632120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CC392F81-FCAE-4388-99C3-49BFACFADE05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50" y="2260600"/>
              <a:ext cx="7093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FAE299-6C12-40AE-B926-3D5365C907D0}"/>
                </a:ext>
              </a:extLst>
            </p:cNvPr>
            <p:cNvSpPr txBox="1"/>
            <p:nvPr/>
          </p:nvSpPr>
          <p:spPr>
            <a:xfrm>
              <a:off x="232329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0</a:t>
              </a:r>
              <a:endParaRPr lang="ko-KR" altLang="en-US" sz="1600" b="1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5FC43D9-B4E9-4CB4-A6A7-9CD96B8F17A8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9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4D8B93D-0F01-4C5D-BF77-62855761A517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9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ECA7F2C-51DF-4A6E-A7DB-4A3EF3FF28F0}"/>
                </a:ext>
              </a:extLst>
            </p:cNvPr>
            <p:cNvCxnSpPr>
              <a:cxnSpLocks/>
            </p:cNvCxnSpPr>
            <p:nvPr/>
          </p:nvCxnSpPr>
          <p:spPr>
            <a:xfrm>
              <a:off x="307790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FF56E95-AFCB-4DD7-95AB-DD5137F0FF9E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0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1751F21-A22C-4181-9048-73A1FF8CB0D7}"/>
                </a:ext>
              </a:extLst>
            </p:cNvPr>
            <p:cNvCxnSpPr>
              <a:cxnSpLocks/>
            </p:cNvCxnSpPr>
            <p:nvPr/>
          </p:nvCxnSpPr>
          <p:spPr>
            <a:xfrm>
              <a:off x="367111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CAE9CE9-73A7-4BA3-99A6-46169201549C}"/>
                </a:ext>
              </a:extLst>
            </p:cNvPr>
            <p:cNvCxnSpPr>
              <a:cxnSpLocks/>
            </p:cNvCxnSpPr>
            <p:nvPr/>
          </p:nvCxnSpPr>
          <p:spPr>
            <a:xfrm>
              <a:off x="396772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11DDB22-06C6-419C-8BD3-F9E8AF8D8119}"/>
                </a:ext>
              </a:extLst>
            </p:cNvPr>
            <p:cNvCxnSpPr>
              <a:cxnSpLocks/>
            </p:cNvCxnSpPr>
            <p:nvPr/>
          </p:nvCxnSpPr>
          <p:spPr>
            <a:xfrm>
              <a:off x="426432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8B7CF2E-7E70-4D4A-A46E-194CF78DC2E5}"/>
                </a:ext>
              </a:extLst>
            </p:cNvPr>
            <p:cNvCxnSpPr>
              <a:cxnSpLocks/>
            </p:cNvCxnSpPr>
            <p:nvPr/>
          </p:nvCxnSpPr>
          <p:spPr>
            <a:xfrm>
              <a:off x="456093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EDE2333-4E81-49C0-8B18-B297BF1248C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53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2A3CFF8-297C-4F41-A03A-EA45733A3CCF}"/>
                </a:ext>
              </a:extLst>
            </p:cNvPr>
            <p:cNvCxnSpPr>
              <a:cxnSpLocks/>
            </p:cNvCxnSpPr>
            <p:nvPr/>
          </p:nvCxnSpPr>
          <p:spPr>
            <a:xfrm>
              <a:off x="515414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23D27BF8-9D2A-401A-9055-B0342892C1AF}"/>
                </a:ext>
              </a:extLst>
            </p:cNvPr>
            <p:cNvCxnSpPr>
              <a:cxnSpLocks/>
            </p:cNvCxnSpPr>
            <p:nvPr/>
          </p:nvCxnSpPr>
          <p:spPr>
            <a:xfrm>
              <a:off x="545075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E1C12ED-CFA2-469F-AAF3-15E259E7211F}"/>
                </a:ext>
              </a:extLst>
            </p:cNvPr>
            <p:cNvCxnSpPr>
              <a:cxnSpLocks/>
            </p:cNvCxnSpPr>
            <p:nvPr/>
          </p:nvCxnSpPr>
          <p:spPr>
            <a:xfrm>
              <a:off x="574735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123E076-3B2D-42D7-A777-0116692596A3}"/>
                </a:ext>
              </a:extLst>
            </p:cNvPr>
            <p:cNvCxnSpPr>
              <a:cxnSpLocks/>
            </p:cNvCxnSpPr>
            <p:nvPr/>
          </p:nvCxnSpPr>
          <p:spPr>
            <a:xfrm>
              <a:off x="604396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EBBBCE6-BC06-4588-A8EA-A0D1DA6DC0D1}"/>
                </a:ext>
              </a:extLst>
            </p:cNvPr>
            <p:cNvCxnSpPr>
              <a:cxnSpLocks/>
            </p:cNvCxnSpPr>
            <p:nvPr/>
          </p:nvCxnSpPr>
          <p:spPr>
            <a:xfrm>
              <a:off x="634056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966BD9A-8924-42BB-9403-22E08A0F6E8E}"/>
                </a:ext>
              </a:extLst>
            </p:cNvPr>
            <p:cNvCxnSpPr>
              <a:cxnSpLocks/>
            </p:cNvCxnSpPr>
            <p:nvPr/>
          </p:nvCxnSpPr>
          <p:spPr>
            <a:xfrm>
              <a:off x="663717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B7EB6FD-1443-4656-8361-C5996352D5C7}"/>
                </a:ext>
              </a:extLst>
            </p:cNvPr>
            <p:cNvCxnSpPr>
              <a:cxnSpLocks/>
            </p:cNvCxnSpPr>
            <p:nvPr/>
          </p:nvCxnSpPr>
          <p:spPr>
            <a:xfrm>
              <a:off x="693378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9C4AEA6-1509-4477-86EB-A92D8CC803FF}"/>
                </a:ext>
              </a:extLst>
            </p:cNvPr>
            <p:cNvCxnSpPr>
              <a:cxnSpLocks/>
            </p:cNvCxnSpPr>
            <p:nvPr/>
          </p:nvCxnSpPr>
          <p:spPr>
            <a:xfrm>
              <a:off x="723038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1D4BBF10-BF45-467D-A4E3-4BF3ED3B54F1}"/>
                </a:ext>
              </a:extLst>
            </p:cNvPr>
            <p:cNvCxnSpPr>
              <a:cxnSpLocks/>
            </p:cNvCxnSpPr>
            <p:nvPr/>
          </p:nvCxnSpPr>
          <p:spPr>
            <a:xfrm>
              <a:off x="752699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A73FAF9-3FF5-4295-9463-1CD793BFECDA}"/>
                </a:ext>
              </a:extLst>
            </p:cNvPr>
            <p:cNvCxnSpPr>
              <a:cxnSpLocks/>
            </p:cNvCxnSpPr>
            <p:nvPr/>
          </p:nvCxnSpPr>
          <p:spPr>
            <a:xfrm>
              <a:off x="782359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CB52FB5-F0C3-4FD9-A5F3-BCB493A61C0F}"/>
                </a:ext>
              </a:extLst>
            </p:cNvPr>
            <p:cNvCxnSpPr>
              <a:cxnSpLocks/>
            </p:cNvCxnSpPr>
            <p:nvPr/>
          </p:nvCxnSpPr>
          <p:spPr>
            <a:xfrm>
              <a:off x="812020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25B2CC1-0DCB-4A6F-B649-20643A764A95}"/>
                </a:ext>
              </a:extLst>
            </p:cNvPr>
            <p:cNvCxnSpPr>
              <a:cxnSpLocks/>
            </p:cNvCxnSpPr>
            <p:nvPr/>
          </p:nvCxnSpPr>
          <p:spPr>
            <a:xfrm>
              <a:off x="841681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88CE532-F829-4A89-9529-F083F777988F}"/>
                </a:ext>
              </a:extLst>
            </p:cNvPr>
            <p:cNvCxnSpPr>
              <a:cxnSpLocks/>
            </p:cNvCxnSpPr>
            <p:nvPr/>
          </p:nvCxnSpPr>
          <p:spPr>
            <a:xfrm>
              <a:off x="871341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74E15A97-1D90-4E0D-93C4-3F77CC8C8C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00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7D888615-EC8F-4C87-B588-EE9B8255FE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5C580C5-9F57-4BAF-9805-6DDEC801E5B2}"/>
                </a:ext>
              </a:extLst>
            </p:cNvPr>
            <p:cNvSpPr txBox="1"/>
            <p:nvPr/>
          </p:nvSpPr>
          <p:spPr>
            <a:xfrm>
              <a:off x="26224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381D060-2F8A-464C-9618-AA7E21FF01BC}"/>
                </a:ext>
              </a:extLst>
            </p:cNvPr>
            <p:cNvSpPr txBox="1"/>
            <p:nvPr/>
          </p:nvSpPr>
          <p:spPr>
            <a:xfrm>
              <a:off x="29190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DF2F088-4EB1-439C-A72E-6E9FC52F6E52}"/>
                </a:ext>
              </a:extLst>
            </p:cNvPr>
            <p:cNvSpPr txBox="1"/>
            <p:nvPr/>
          </p:nvSpPr>
          <p:spPr>
            <a:xfrm>
              <a:off x="3213116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1DE44C-9FD8-4EFE-ADCB-694C379A397B}"/>
                </a:ext>
              </a:extLst>
            </p:cNvPr>
            <p:cNvSpPr txBox="1"/>
            <p:nvPr/>
          </p:nvSpPr>
          <p:spPr>
            <a:xfrm>
              <a:off x="35122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</a:t>
              </a:r>
              <a:endParaRPr lang="ko-KR" altLang="en-US" sz="16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060D3DB-AC25-49B7-BE58-64914E13D701}"/>
                </a:ext>
              </a:extLst>
            </p:cNvPr>
            <p:cNvSpPr txBox="1"/>
            <p:nvPr/>
          </p:nvSpPr>
          <p:spPr>
            <a:xfrm>
              <a:off x="38088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5</a:t>
              </a:r>
              <a:endParaRPr lang="ko-KR" altLang="en-US" sz="16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371AF0-B26F-4012-847C-05CF124EE771}"/>
                </a:ext>
              </a:extLst>
            </p:cNvPr>
            <p:cNvSpPr txBox="1"/>
            <p:nvPr/>
          </p:nvSpPr>
          <p:spPr>
            <a:xfrm>
              <a:off x="410292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6</a:t>
              </a:r>
              <a:endParaRPr lang="ko-KR" altLang="en-US" sz="16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7857E72-08A5-4D7A-A8D7-C03470A9E993}"/>
                </a:ext>
              </a:extLst>
            </p:cNvPr>
            <p:cNvSpPr txBox="1"/>
            <p:nvPr/>
          </p:nvSpPr>
          <p:spPr>
            <a:xfrm>
              <a:off x="44020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7</a:t>
              </a:r>
              <a:endParaRPr lang="ko-KR" altLang="en-US" sz="1600" b="1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281DAAD-BD04-4760-B7FD-F0FCDE393C29}"/>
                </a:ext>
              </a:extLst>
            </p:cNvPr>
            <p:cNvSpPr txBox="1"/>
            <p:nvPr/>
          </p:nvSpPr>
          <p:spPr>
            <a:xfrm>
              <a:off x="46986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8</a:t>
              </a:r>
              <a:endParaRPr lang="ko-KR" altLang="en-US" sz="1600" b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5601FAE-EF8D-4A49-9279-C1601E17BE40}"/>
                </a:ext>
              </a:extLst>
            </p:cNvPr>
            <p:cNvSpPr txBox="1"/>
            <p:nvPr/>
          </p:nvSpPr>
          <p:spPr>
            <a:xfrm>
              <a:off x="499275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9</a:t>
              </a:r>
              <a:endParaRPr lang="ko-KR" altLang="en-US" sz="1600" b="1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9CB2DDD-E5FC-4E89-886B-8D926ADD43B5}"/>
                </a:ext>
              </a:extLst>
            </p:cNvPr>
            <p:cNvSpPr txBox="1"/>
            <p:nvPr/>
          </p:nvSpPr>
          <p:spPr>
            <a:xfrm>
              <a:off x="52241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10</a:t>
              </a:r>
              <a:endParaRPr lang="ko-KR" altLang="en-US" sz="1600" b="1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2713669-AF3A-4CB5-B5A6-416F951A05E2}"/>
                </a:ext>
              </a:extLst>
            </p:cNvPr>
            <p:cNvSpPr txBox="1"/>
            <p:nvPr/>
          </p:nvSpPr>
          <p:spPr>
            <a:xfrm>
              <a:off x="55364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11</a:t>
              </a:r>
              <a:endParaRPr lang="ko-KR" altLang="en-US" sz="1600" b="1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E54E43F-B6D3-40F5-A522-5B351DF37E7A}"/>
                </a:ext>
              </a:extLst>
            </p:cNvPr>
            <p:cNvSpPr txBox="1"/>
            <p:nvPr/>
          </p:nvSpPr>
          <p:spPr>
            <a:xfrm>
              <a:off x="5833007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12</a:t>
              </a:r>
              <a:endParaRPr lang="ko-KR" altLang="en-US" sz="16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C7594A-010A-4BE8-88E0-DB648E76A694}"/>
                </a:ext>
              </a:extLst>
            </p:cNvPr>
            <p:cNvSpPr txBox="1"/>
            <p:nvPr/>
          </p:nvSpPr>
          <p:spPr>
            <a:xfrm>
              <a:off x="613262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13</a:t>
              </a:r>
              <a:endParaRPr lang="ko-KR" altLang="en-US" sz="1600" b="1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C6E4E10-BC20-456F-9454-86A33104B372}"/>
                </a:ext>
              </a:extLst>
            </p:cNvPr>
            <p:cNvSpPr txBox="1"/>
            <p:nvPr/>
          </p:nvSpPr>
          <p:spPr>
            <a:xfrm>
              <a:off x="642980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14</a:t>
              </a:r>
              <a:endParaRPr lang="ko-KR" altLang="en-US" sz="16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7B035E-16EB-4418-BCE4-A43E1131A93A}"/>
                </a:ext>
              </a:extLst>
            </p:cNvPr>
            <p:cNvSpPr txBox="1"/>
            <p:nvPr/>
          </p:nvSpPr>
          <p:spPr>
            <a:xfrm>
              <a:off x="672698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15</a:t>
              </a:r>
              <a:endParaRPr lang="ko-KR" altLang="en-US" sz="16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7D7A5E7-2F58-416F-8CE7-DA3EB9E8E0D4}"/>
                </a:ext>
              </a:extLst>
            </p:cNvPr>
            <p:cNvSpPr txBox="1"/>
            <p:nvPr/>
          </p:nvSpPr>
          <p:spPr>
            <a:xfrm>
              <a:off x="702416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16</a:t>
              </a:r>
              <a:endParaRPr lang="ko-KR" altLang="en-US" sz="16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90982F1-A236-4AF9-892A-CA85283EC135}"/>
                </a:ext>
              </a:extLst>
            </p:cNvPr>
            <p:cNvSpPr txBox="1"/>
            <p:nvPr/>
          </p:nvSpPr>
          <p:spPr>
            <a:xfrm>
              <a:off x="7318376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17</a:t>
              </a:r>
              <a:endParaRPr lang="ko-KR" altLang="en-US" sz="1600" b="1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9512E2F-FEB5-41B0-9DC3-CE85C30D9CC1}"/>
                </a:ext>
              </a:extLst>
            </p:cNvPr>
            <p:cNvSpPr txBox="1"/>
            <p:nvPr/>
          </p:nvSpPr>
          <p:spPr>
            <a:xfrm>
              <a:off x="7614982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18</a:t>
              </a:r>
              <a:endParaRPr lang="ko-KR" altLang="en-US" sz="1600" b="1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8350C40-4772-423B-AC51-DE88249E3E17}"/>
                </a:ext>
              </a:extLst>
            </p:cNvPr>
            <p:cNvSpPr txBox="1"/>
            <p:nvPr/>
          </p:nvSpPr>
          <p:spPr>
            <a:xfrm>
              <a:off x="791460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19</a:t>
              </a:r>
              <a:endParaRPr lang="ko-KR" altLang="en-US" sz="1600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AE0062B-A518-4F98-978C-C3A93AE6CC2D}"/>
                </a:ext>
              </a:extLst>
            </p:cNvPr>
            <p:cNvSpPr txBox="1"/>
            <p:nvPr/>
          </p:nvSpPr>
          <p:spPr>
            <a:xfrm>
              <a:off x="821178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20</a:t>
              </a:r>
              <a:endParaRPr lang="ko-KR" altLang="en-US" sz="1600" b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7A0419F-40CF-4674-A9CE-3928655D2539}"/>
                </a:ext>
              </a:extLst>
            </p:cNvPr>
            <p:cNvSpPr txBox="1"/>
            <p:nvPr/>
          </p:nvSpPr>
          <p:spPr>
            <a:xfrm>
              <a:off x="850896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21</a:t>
              </a:r>
              <a:endParaRPr lang="ko-KR" altLang="en-US" sz="16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54B05DD-7F7E-4F12-AFA4-2958FF9BD251}"/>
                </a:ext>
              </a:extLst>
            </p:cNvPr>
            <p:cNvSpPr txBox="1"/>
            <p:nvPr/>
          </p:nvSpPr>
          <p:spPr>
            <a:xfrm>
              <a:off x="880614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22</a:t>
              </a:r>
              <a:endParaRPr lang="ko-KR" altLang="en-US" sz="1600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460FF64-6E4C-451F-83DA-A524378C0F44}"/>
                </a:ext>
              </a:extLst>
            </p:cNvPr>
            <p:cNvSpPr txBox="1"/>
            <p:nvPr/>
          </p:nvSpPr>
          <p:spPr>
            <a:xfrm>
              <a:off x="9118441" y="241891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23</a:t>
              </a:r>
              <a:endParaRPr lang="ko-KR" altLang="en-US" sz="1600" b="1" dirty="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FBD6B13B-6754-49C3-8A16-689302F0FA51}"/>
              </a:ext>
            </a:extLst>
          </p:cNvPr>
          <p:cNvGrpSpPr/>
          <p:nvPr/>
        </p:nvGrpSpPr>
        <p:grpSpPr>
          <a:xfrm>
            <a:off x="976596" y="5574797"/>
            <a:ext cx="7252508" cy="632120"/>
            <a:chOff x="2323292" y="2136140"/>
            <a:chExt cx="7252508" cy="632120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8AC88AD-55DE-4D8C-8732-A8E9F33A53A4}"/>
                </a:ext>
              </a:extLst>
            </p:cNvPr>
            <p:cNvCxnSpPr>
              <a:cxnSpLocks/>
            </p:cNvCxnSpPr>
            <p:nvPr/>
          </p:nvCxnSpPr>
          <p:spPr>
            <a:xfrm>
              <a:off x="2482150" y="2260600"/>
              <a:ext cx="7093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A9282B-20D4-4961-AA92-071A99758380}"/>
                </a:ext>
              </a:extLst>
            </p:cNvPr>
            <p:cNvSpPr txBox="1"/>
            <p:nvPr/>
          </p:nvSpPr>
          <p:spPr>
            <a:xfrm>
              <a:off x="232329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0</a:t>
              </a:r>
              <a:endParaRPr lang="ko-KR" altLang="en-US" sz="1600" b="1" dirty="0"/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1EDA693-FAE2-441F-A380-DD60FA866CDE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9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9D1B8212-4D05-4E5E-926A-E6CF8814DEBB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9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B61A2DD1-6D62-4EF2-86F8-2F6D199DFF82}"/>
                </a:ext>
              </a:extLst>
            </p:cNvPr>
            <p:cNvCxnSpPr>
              <a:cxnSpLocks/>
            </p:cNvCxnSpPr>
            <p:nvPr/>
          </p:nvCxnSpPr>
          <p:spPr>
            <a:xfrm>
              <a:off x="307790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D238F32D-5EEE-4526-96F8-B167E8B7ACDE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0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165A9B9-BED3-42D1-B85F-1B8BD79F94D4}"/>
                </a:ext>
              </a:extLst>
            </p:cNvPr>
            <p:cNvCxnSpPr>
              <a:cxnSpLocks/>
            </p:cNvCxnSpPr>
            <p:nvPr/>
          </p:nvCxnSpPr>
          <p:spPr>
            <a:xfrm>
              <a:off x="367111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2F89897-7D12-44F1-A49A-52289C73B53B}"/>
                </a:ext>
              </a:extLst>
            </p:cNvPr>
            <p:cNvCxnSpPr>
              <a:cxnSpLocks/>
            </p:cNvCxnSpPr>
            <p:nvPr/>
          </p:nvCxnSpPr>
          <p:spPr>
            <a:xfrm>
              <a:off x="396772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63523A5B-7323-4C1F-AB67-15EA5F3552CA}"/>
                </a:ext>
              </a:extLst>
            </p:cNvPr>
            <p:cNvCxnSpPr>
              <a:cxnSpLocks/>
            </p:cNvCxnSpPr>
            <p:nvPr/>
          </p:nvCxnSpPr>
          <p:spPr>
            <a:xfrm>
              <a:off x="426432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BBB329DE-01A1-4E5D-8EB4-A803730BAD69}"/>
                </a:ext>
              </a:extLst>
            </p:cNvPr>
            <p:cNvCxnSpPr>
              <a:cxnSpLocks/>
            </p:cNvCxnSpPr>
            <p:nvPr/>
          </p:nvCxnSpPr>
          <p:spPr>
            <a:xfrm>
              <a:off x="456093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1462375C-0CFA-4104-9C65-0EA746E3B733}"/>
                </a:ext>
              </a:extLst>
            </p:cNvPr>
            <p:cNvCxnSpPr>
              <a:cxnSpLocks/>
            </p:cNvCxnSpPr>
            <p:nvPr/>
          </p:nvCxnSpPr>
          <p:spPr>
            <a:xfrm>
              <a:off x="485753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58797D4E-32C1-495A-AC8B-B031020C70C2}"/>
                </a:ext>
              </a:extLst>
            </p:cNvPr>
            <p:cNvCxnSpPr>
              <a:cxnSpLocks/>
            </p:cNvCxnSpPr>
            <p:nvPr/>
          </p:nvCxnSpPr>
          <p:spPr>
            <a:xfrm>
              <a:off x="515414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A985B9E9-4258-4CFE-B004-C0C9C406B90B}"/>
                </a:ext>
              </a:extLst>
            </p:cNvPr>
            <p:cNvCxnSpPr>
              <a:cxnSpLocks/>
            </p:cNvCxnSpPr>
            <p:nvPr/>
          </p:nvCxnSpPr>
          <p:spPr>
            <a:xfrm>
              <a:off x="545075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BCDDF40E-E302-4546-B9D1-17D0F47490E7}"/>
                </a:ext>
              </a:extLst>
            </p:cNvPr>
            <p:cNvCxnSpPr>
              <a:cxnSpLocks/>
            </p:cNvCxnSpPr>
            <p:nvPr/>
          </p:nvCxnSpPr>
          <p:spPr>
            <a:xfrm>
              <a:off x="574735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819EB37-E58F-486A-A039-430F02E680FD}"/>
                </a:ext>
              </a:extLst>
            </p:cNvPr>
            <p:cNvCxnSpPr>
              <a:cxnSpLocks/>
            </p:cNvCxnSpPr>
            <p:nvPr/>
          </p:nvCxnSpPr>
          <p:spPr>
            <a:xfrm>
              <a:off x="604396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85CC5D8-204B-447D-BDC9-C4048DC7F7E7}"/>
                </a:ext>
              </a:extLst>
            </p:cNvPr>
            <p:cNvCxnSpPr>
              <a:cxnSpLocks/>
            </p:cNvCxnSpPr>
            <p:nvPr/>
          </p:nvCxnSpPr>
          <p:spPr>
            <a:xfrm>
              <a:off x="634056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A4187494-7EFA-4437-A73D-17E82CFB093D}"/>
                </a:ext>
              </a:extLst>
            </p:cNvPr>
            <p:cNvCxnSpPr>
              <a:cxnSpLocks/>
            </p:cNvCxnSpPr>
            <p:nvPr/>
          </p:nvCxnSpPr>
          <p:spPr>
            <a:xfrm>
              <a:off x="663717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7A31B94D-259C-46CC-AAAC-269BD8E8A82D}"/>
                </a:ext>
              </a:extLst>
            </p:cNvPr>
            <p:cNvCxnSpPr>
              <a:cxnSpLocks/>
            </p:cNvCxnSpPr>
            <p:nvPr/>
          </p:nvCxnSpPr>
          <p:spPr>
            <a:xfrm>
              <a:off x="693378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E3E32FE1-A49E-4046-917E-169D53050CBF}"/>
                </a:ext>
              </a:extLst>
            </p:cNvPr>
            <p:cNvCxnSpPr>
              <a:cxnSpLocks/>
            </p:cNvCxnSpPr>
            <p:nvPr/>
          </p:nvCxnSpPr>
          <p:spPr>
            <a:xfrm>
              <a:off x="723038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56D86A2D-B140-4BAA-B16B-FBC3F89123B8}"/>
                </a:ext>
              </a:extLst>
            </p:cNvPr>
            <p:cNvCxnSpPr>
              <a:cxnSpLocks/>
            </p:cNvCxnSpPr>
            <p:nvPr/>
          </p:nvCxnSpPr>
          <p:spPr>
            <a:xfrm>
              <a:off x="752699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AD535182-FB97-439F-A314-7F71E083155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598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AEFEB4DA-9EA2-4D61-884B-790DF9491614}"/>
                </a:ext>
              </a:extLst>
            </p:cNvPr>
            <p:cNvCxnSpPr>
              <a:cxnSpLocks/>
            </p:cNvCxnSpPr>
            <p:nvPr/>
          </p:nvCxnSpPr>
          <p:spPr>
            <a:xfrm>
              <a:off x="8120204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8ABBF7D2-DA54-4E2A-AA05-029C473DAA99}"/>
                </a:ext>
              </a:extLst>
            </p:cNvPr>
            <p:cNvCxnSpPr>
              <a:cxnSpLocks/>
            </p:cNvCxnSpPr>
            <p:nvPr/>
          </p:nvCxnSpPr>
          <p:spPr>
            <a:xfrm>
              <a:off x="8416810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E950777-8DC4-48E9-A382-F225F277B5DF}"/>
                </a:ext>
              </a:extLst>
            </p:cNvPr>
            <p:cNvCxnSpPr>
              <a:cxnSpLocks/>
            </p:cNvCxnSpPr>
            <p:nvPr/>
          </p:nvCxnSpPr>
          <p:spPr>
            <a:xfrm>
              <a:off x="8713416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356A17A2-86B8-4702-B4DB-109D5565CC42}"/>
                </a:ext>
              </a:extLst>
            </p:cNvPr>
            <p:cNvCxnSpPr>
              <a:cxnSpLocks/>
            </p:cNvCxnSpPr>
            <p:nvPr/>
          </p:nvCxnSpPr>
          <p:spPr>
            <a:xfrm>
              <a:off x="90100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73F98767-AE7B-4DED-83E7-FE88BD7104CA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22" y="2136140"/>
              <a:ext cx="0" cy="2489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C5AC760-1141-4A2B-9254-DA2551B60543}"/>
                </a:ext>
              </a:extLst>
            </p:cNvPr>
            <p:cNvSpPr txBox="1"/>
            <p:nvPr/>
          </p:nvSpPr>
          <p:spPr>
            <a:xfrm>
              <a:off x="26224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</a:t>
              </a:r>
              <a:endParaRPr lang="ko-KR" altLang="en-US" sz="1600" b="1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0CF795F-0E97-45B6-ABB3-30A60DBF1E8C}"/>
                </a:ext>
              </a:extLst>
            </p:cNvPr>
            <p:cNvSpPr txBox="1"/>
            <p:nvPr/>
          </p:nvSpPr>
          <p:spPr>
            <a:xfrm>
              <a:off x="291903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</a:t>
              </a:r>
              <a:endParaRPr lang="ko-KR" altLang="en-US" sz="1600" b="1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A7574A2-60FA-47F7-8E04-B81A1B56C248}"/>
                </a:ext>
              </a:extLst>
            </p:cNvPr>
            <p:cNvSpPr txBox="1"/>
            <p:nvPr/>
          </p:nvSpPr>
          <p:spPr>
            <a:xfrm>
              <a:off x="3213116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3</a:t>
              </a:r>
              <a:endParaRPr lang="ko-KR" altLang="en-US" sz="16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D9914A5-77C0-4EDC-A7AA-C874F8D74DEE}"/>
                </a:ext>
              </a:extLst>
            </p:cNvPr>
            <p:cNvSpPr txBox="1"/>
            <p:nvPr/>
          </p:nvSpPr>
          <p:spPr>
            <a:xfrm>
              <a:off x="35122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4</a:t>
              </a:r>
              <a:endParaRPr lang="ko-KR" altLang="en-US" sz="16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590F33A-4925-42B6-90A8-5F8DB9847A7C}"/>
                </a:ext>
              </a:extLst>
            </p:cNvPr>
            <p:cNvSpPr txBox="1"/>
            <p:nvPr/>
          </p:nvSpPr>
          <p:spPr>
            <a:xfrm>
              <a:off x="380886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5</a:t>
              </a:r>
              <a:endParaRPr lang="ko-KR" altLang="en-US" sz="1600" b="1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88AB1D4-E768-4C21-AE8F-CAD35D580856}"/>
                </a:ext>
              </a:extLst>
            </p:cNvPr>
            <p:cNvSpPr txBox="1"/>
            <p:nvPr/>
          </p:nvSpPr>
          <p:spPr>
            <a:xfrm>
              <a:off x="4102928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6</a:t>
              </a:r>
              <a:endParaRPr lang="ko-KR" altLang="en-US" sz="1600" b="1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CACA94E-CC81-4D7B-BED2-8DAA526EEF1F}"/>
                </a:ext>
              </a:extLst>
            </p:cNvPr>
            <p:cNvSpPr txBox="1"/>
            <p:nvPr/>
          </p:nvSpPr>
          <p:spPr>
            <a:xfrm>
              <a:off x="44020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7</a:t>
              </a:r>
              <a:endParaRPr lang="ko-KR" altLang="en-US" sz="1600" b="1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D5148D7-F16F-4459-80BA-4FF76F374F76}"/>
                </a:ext>
              </a:extLst>
            </p:cNvPr>
            <p:cNvSpPr txBox="1"/>
            <p:nvPr/>
          </p:nvSpPr>
          <p:spPr>
            <a:xfrm>
              <a:off x="4698674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8</a:t>
              </a:r>
              <a:endParaRPr lang="ko-KR" altLang="en-US" sz="1600" b="1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BD2DA69-0E74-42CF-8851-479B216AF6CD}"/>
                </a:ext>
              </a:extLst>
            </p:cNvPr>
            <p:cNvSpPr txBox="1"/>
            <p:nvPr/>
          </p:nvSpPr>
          <p:spPr>
            <a:xfrm>
              <a:off x="4992752" y="242970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9</a:t>
              </a:r>
              <a:endParaRPr lang="ko-KR" altLang="en-US" sz="1600" b="1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9D5DB61-F8E9-448A-988D-ECF4E3B31580}"/>
                </a:ext>
              </a:extLst>
            </p:cNvPr>
            <p:cNvSpPr txBox="1"/>
            <p:nvPr/>
          </p:nvSpPr>
          <p:spPr>
            <a:xfrm>
              <a:off x="52241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10</a:t>
              </a:r>
              <a:endParaRPr lang="ko-KR" altLang="en-US" sz="1600" b="1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8BE5FAE-325C-4778-B316-1D920A94A5A7}"/>
                </a:ext>
              </a:extLst>
            </p:cNvPr>
            <p:cNvSpPr txBox="1"/>
            <p:nvPr/>
          </p:nvSpPr>
          <p:spPr>
            <a:xfrm>
              <a:off x="5536401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11</a:t>
              </a:r>
              <a:endParaRPr lang="ko-KR" altLang="en-US" sz="16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B6C77B3-DC1B-458A-86AB-9A39F095948F}"/>
                </a:ext>
              </a:extLst>
            </p:cNvPr>
            <p:cNvSpPr txBox="1"/>
            <p:nvPr/>
          </p:nvSpPr>
          <p:spPr>
            <a:xfrm>
              <a:off x="5833007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12</a:t>
              </a:r>
              <a:endParaRPr lang="ko-KR" altLang="en-US" sz="16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CB17C51-FE53-4ED0-9307-0967AC6EF016}"/>
                </a:ext>
              </a:extLst>
            </p:cNvPr>
            <p:cNvSpPr txBox="1"/>
            <p:nvPr/>
          </p:nvSpPr>
          <p:spPr>
            <a:xfrm>
              <a:off x="613262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13</a:t>
              </a:r>
              <a:endParaRPr lang="ko-KR" altLang="en-US" sz="16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CDC8242-5CC2-47F2-9880-BCE2F39F2C2F}"/>
                </a:ext>
              </a:extLst>
            </p:cNvPr>
            <p:cNvSpPr txBox="1"/>
            <p:nvPr/>
          </p:nvSpPr>
          <p:spPr>
            <a:xfrm>
              <a:off x="642980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14</a:t>
              </a:r>
              <a:endParaRPr lang="ko-KR" altLang="en-US" sz="1600" b="1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4204C73-43FD-45E1-8092-F1940E590F35}"/>
                </a:ext>
              </a:extLst>
            </p:cNvPr>
            <p:cNvSpPr txBox="1"/>
            <p:nvPr/>
          </p:nvSpPr>
          <p:spPr>
            <a:xfrm>
              <a:off x="672698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15</a:t>
              </a:r>
              <a:endParaRPr lang="ko-KR" altLang="en-US" sz="1600" b="1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86E4F96-CA0F-4B31-B13C-9C492B3C4BA9}"/>
                </a:ext>
              </a:extLst>
            </p:cNvPr>
            <p:cNvSpPr txBox="1"/>
            <p:nvPr/>
          </p:nvSpPr>
          <p:spPr>
            <a:xfrm>
              <a:off x="7024166" y="2429706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16</a:t>
              </a:r>
              <a:endParaRPr lang="ko-KR" altLang="en-US" sz="1600" b="1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742075F-B758-435F-AD81-A829E78110D3}"/>
                </a:ext>
              </a:extLst>
            </p:cNvPr>
            <p:cNvSpPr txBox="1"/>
            <p:nvPr/>
          </p:nvSpPr>
          <p:spPr>
            <a:xfrm>
              <a:off x="7318376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17</a:t>
              </a:r>
              <a:endParaRPr lang="ko-KR" altLang="en-US" sz="1600" b="1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76758CA-358D-462E-8BE8-FE6B04E1242A}"/>
                </a:ext>
              </a:extLst>
            </p:cNvPr>
            <p:cNvSpPr txBox="1"/>
            <p:nvPr/>
          </p:nvSpPr>
          <p:spPr>
            <a:xfrm>
              <a:off x="7614982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18</a:t>
              </a:r>
              <a:endParaRPr lang="ko-KR" altLang="en-US" sz="1600" b="1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D593114-487C-474D-BF51-B57D2367C7E9}"/>
                </a:ext>
              </a:extLst>
            </p:cNvPr>
            <p:cNvSpPr txBox="1"/>
            <p:nvPr/>
          </p:nvSpPr>
          <p:spPr>
            <a:xfrm>
              <a:off x="791460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19</a:t>
              </a:r>
              <a:endParaRPr lang="ko-KR" altLang="en-US" sz="1600" b="1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D927180-1E76-41D2-BCAB-C7410D0DC8BE}"/>
                </a:ext>
              </a:extLst>
            </p:cNvPr>
            <p:cNvSpPr txBox="1"/>
            <p:nvPr/>
          </p:nvSpPr>
          <p:spPr>
            <a:xfrm>
              <a:off x="821178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20</a:t>
              </a:r>
              <a:endParaRPr lang="ko-KR" altLang="en-US" sz="1600" b="1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4B47D42-3F49-4633-9559-D357A9C6BB1F}"/>
                </a:ext>
              </a:extLst>
            </p:cNvPr>
            <p:cNvSpPr txBox="1"/>
            <p:nvPr/>
          </p:nvSpPr>
          <p:spPr>
            <a:xfrm>
              <a:off x="850896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21</a:t>
              </a:r>
              <a:endParaRPr lang="ko-KR" altLang="en-US" sz="1600" b="1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F6E85F6-4594-4CB3-8FF8-71F5E4D74187}"/>
                </a:ext>
              </a:extLst>
            </p:cNvPr>
            <p:cNvSpPr txBox="1"/>
            <p:nvPr/>
          </p:nvSpPr>
          <p:spPr>
            <a:xfrm>
              <a:off x="8806141" y="2428291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22</a:t>
              </a:r>
              <a:endParaRPr lang="ko-KR" altLang="en-US" sz="1600" b="1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C6876B7-9469-43FA-8424-A703115DB3FD}"/>
                </a:ext>
              </a:extLst>
            </p:cNvPr>
            <p:cNvSpPr txBox="1"/>
            <p:nvPr/>
          </p:nvSpPr>
          <p:spPr>
            <a:xfrm>
              <a:off x="9118441" y="2418915"/>
              <a:ext cx="421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23</a:t>
              </a:r>
              <a:endParaRPr lang="ko-KR" altLang="en-US" sz="1600" b="1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9638CC1-CAE6-43F8-8A9C-04242F9FE866}"/>
              </a:ext>
            </a:extLst>
          </p:cNvPr>
          <p:cNvGrpSpPr/>
          <p:nvPr/>
        </p:nvGrpSpPr>
        <p:grpSpPr>
          <a:xfrm>
            <a:off x="2381194" y="1875578"/>
            <a:ext cx="1043997" cy="1033151"/>
            <a:chOff x="2381194" y="1875578"/>
            <a:chExt cx="1043997" cy="1033151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4BE7A99-8C67-4F06-B059-54FC267A9CB2}"/>
                </a:ext>
              </a:extLst>
            </p:cNvPr>
            <p:cNvSpPr/>
            <p:nvPr/>
          </p:nvSpPr>
          <p:spPr>
            <a:xfrm>
              <a:off x="2621862" y="2144897"/>
              <a:ext cx="604941" cy="763832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CF41781-21D4-4263-98D9-AED8824CF013}"/>
                </a:ext>
              </a:extLst>
            </p:cNvPr>
            <p:cNvSpPr txBox="1"/>
            <p:nvPr/>
          </p:nvSpPr>
          <p:spPr>
            <a:xfrm>
              <a:off x="2381194" y="187557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</a:rPr>
                <a:t>start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FFB20C4-9F7F-4AB8-A47D-0C374A0E11FC}"/>
                </a:ext>
              </a:extLst>
            </p:cNvPr>
            <p:cNvSpPr txBox="1"/>
            <p:nvPr/>
          </p:nvSpPr>
          <p:spPr>
            <a:xfrm>
              <a:off x="2988853" y="1875578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</a:rPr>
                <a:t>end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A1F9B9B-4029-4D7B-A049-768838532FCE}"/>
              </a:ext>
            </a:extLst>
          </p:cNvPr>
          <p:cNvSpPr/>
          <p:nvPr/>
        </p:nvSpPr>
        <p:spPr>
          <a:xfrm>
            <a:off x="3522738" y="2143940"/>
            <a:ext cx="284037" cy="353699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B6CDC97-3C74-4012-A134-A3219F24F61E}"/>
              </a:ext>
            </a:extLst>
          </p:cNvPr>
          <p:cNvSpPr txBox="1"/>
          <p:nvPr/>
        </p:nvSpPr>
        <p:spPr>
          <a:xfrm>
            <a:off x="549949" y="1305665"/>
            <a:ext cx="35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Washing Machine Scheduling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7A5ACF6-77D8-40F4-9DEA-ED21A0A205F4}"/>
                  </a:ext>
                </a:extLst>
              </p:cNvPr>
              <p:cNvSpPr txBox="1"/>
              <p:nvPr/>
            </p:nvSpPr>
            <p:spPr>
              <a:xfrm>
                <a:off x="1296089" y="6347385"/>
                <a:ext cx="2586990" cy="649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=6, 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𝑝𝑟𝑒𝑓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endParaRPr lang="ko-KR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7A5ACF6-77D8-40F4-9DEA-ED21A0A20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89" y="6347385"/>
                <a:ext cx="2586990" cy="649730"/>
              </a:xfrm>
              <a:prstGeom prst="rect">
                <a:avLst/>
              </a:prstGeom>
              <a:blipFill>
                <a:blip r:embed="rId3"/>
                <a:stretch>
                  <a:fillRect l="-5189" t="-935" r="-2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2" name="그림 201">
            <a:extLst>
              <a:ext uri="{FF2B5EF4-FFF2-40B4-BE49-F238E27FC236}">
                <a16:creationId xmlns:a16="http://schemas.microsoft.com/office/drawing/2014/main" id="{9B232988-AC2F-49D8-BD60-DB561DF58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855" y="1373634"/>
            <a:ext cx="3181583" cy="763832"/>
          </a:xfrm>
          <a:prstGeom prst="rect">
            <a:avLst/>
          </a:prstGeom>
        </p:spPr>
      </p:pic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D726288F-8ACC-45DB-AAEA-1D49C68D6036}"/>
              </a:ext>
            </a:extLst>
          </p:cNvPr>
          <p:cNvCxnSpPr>
            <a:cxnSpLocks/>
          </p:cNvCxnSpPr>
          <p:nvPr/>
        </p:nvCxnSpPr>
        <p:spPr>
          <a:xfrm flipH="1">
            <a:off x="109538" y="630555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7096957-A371-4892-B5CE-FFF5265A8A92}"/>
              </a:ext>
            </a:extLst>
          </p:cNvPr>
          <p:cNvGrpSpPr/>
          <p:nvPr/>
        </p:nvGrpSpPr>
        <p:grpSpPr>
          <a:xfrm>
            <a:off x="7128055" y="4660866"/>
            <a:ext cx="1043997" cy="1033151"/>
            <a:chOff x="2381194" y="1875578"/>
            <a:chExt cx="1043997" cy="1033151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847EAE4A-6F85-4F48-9BC9-8CB653E420C2}"/>
                </a:ext>
              </a:extLst>
            </p:cNvPr>
            <p:cNvSpPr/>
            <p:nvPr/>
          </p:nvSpPr>
          <p:spPr>
            <a:xfrm>
              <a:off x="2621862" y="2144897"/>
              <a:ext cx="604941" cy="763832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2F0350A-9559-4C5C-B059-2B73F25F6AF0}"/>
                </a:ext>
              </a:extLst>
            </p:cNvPr>
            <p:cNvSpPr txBox="1"/>
            <p:nvPr/>
          </p:nvSpPr>
          <p:spPr>
            <a:xfrm>
              <a:off x="2381194" y="1875578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</a:rPr>
                <a:t>start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2F81F1C-42FF-46FF-8CB4-7801275F549F}"/>
                </a:ext>
              </a:extLst>
            </p:cNvPr>
            <p:cNvSpPr txBox="1"/>
            <p:nvPr/>
          </p:nvSpPr>
          <p:spPr>
            <a:xfrm>
              <a:off x="2988853" y="1875578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</a:rPr>
                <a:t>end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A3A6205-5007-431E-91B8-37F2C5D16749}"/>
              </a:ext>
            </a:extLst>
          </p:cNvPr>
          <p:cNvSpPr txBox="1"/>
          <p:nvPr/>
        </p:nvSpPr>
        <p:spPr>
          <a:xfrm>
            <a:off x="109538" y="234845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Case I</a:t>
            </a:r>
            <a:endParaRPr lang="ko-KR" altLang="en-US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B8E6A3-4708-4358-B7ED-AD82C229BA8A}"/>
              </a:ext>
            </a:extLst>
          </p:cNvPr>
          <p:cNvSpPr txBox="1"/>
          <p:nvPr/>
        </p:nvSpPr>
        <p:spPr>
          <a:xfrm>
            <a:off x="109538" y="376233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Case II</a:t>
            </a:r>
            <a:endParaRPr lang="ko-KR" altLang="en-US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576ECCD-9159-46A1-907E-2F564F9F8679}"/>
              </a:ext>
            </a:extLst>
          </p:cNvPr>
          <p:cNvSpPr txBox="1"/>
          <p:nvPr/>
        </p:nvSpPr>
        <p:spPr>
          <a:xfrm>
            <a:off x="109538" y="507052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Case III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0D3B50-A084-4DDB-B9B0-1531FD5CFC21}"/>
                  </a:ext>
                </a:extLst>
              </p:cNvPr>
              <p:cNvSpPr txBox="1"/>
              <p:nvPr/>
            </p:nvSpPr>
            <p:spPr>
              <a:xfrm>
                <a:off x="4650025" y="5126971"/>
                <a:ext cx="2743251" cy="31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7030A0"/>
                    </a:solidFill>
                  </a:rPr>
                  <a:t>Q3 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n-US" altLang="ko-KR" sz="1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1400" b="1" dirty="0">
                    <a:solidFill>
                      <a:srgbClr val="7030A0"/>
                    </a:solidFill>
                  </a:rPr>
                  <a:t> 경우의 </a:t>
                </a:r>
                <a:r>
                  <a:rPr lang="en-US" altLang="ko-KR" sz="1400" b="1" dirty="0">
                    <a:solidFill>
                      <a:srgbClr val="7030A0"/>
                    </a:solidFill>
                  </a:rPr>
                  <a:t>reward ?</a:t>
                </a:r>
                <a:endParaRPr lang="ko-KR" alt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0D3B50-A084-4DDB-B9B0-1531FD5CF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025" y="5126971"/>
                <a:ext cx="2743251" cy="311817"/>
              </a:xfrm>
              <a:prstGeom prst="rect">
                <a:avLst/>
              </a:prstGeom>
              <a:blipFill>
                <a:blip r:embed="rId5"/>
                <a:stretch>
                  <a:fillRect l="-667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05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D086DCF-085D-4A31-9253-A45CE97F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01" y="2832999"/>
            <a:ext cx="5913632" cy="13336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54502"/>
            <a:ext cx="9143999" cy="5415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8BAE62-26BA-407E-A553-12B10C7E4325}"/>
              </a:ext>
            </a:extLst>
          </p:cNvPr>
          <p:cNvSpPr/>
          <p:nvPr/>
        </p:nvSpPr>
        <p:spPr>
          <a:xfrm>
            <a:off x="109538" y="1916455"/>
            <a:ext cx="7550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  the electric cost and consumer thermal discomfort of the </a:t>
            </a:r>
            <a:r>
              <a:rPr lang="en-US" altLang="ko-KR" b="1" dirty="0"/>
              <a:t>AC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14922F-F3EE-4F16-AB78-A2308567F8B9}"/>
              </a:ext>
            </a:extLst>
          </p:cNvPr>
          <p:cNvCxnSpPr>
            <a:cxnSpLocks/>
          </p:cNvCxnSpPr>
          <p:nvPr/>
        </p:nvCxnSpPr>
        <p:spPr>
          <a:xfrm flipH="1">
            <a:off x="109538" y="50761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11D406-50CE-41E9-ABC7-9EF16C36550F}"/>
                  </a:ext>
                </a:extLst>
              </p:cNvPr>
              <p:cNvSpPr txBox="1"/>
              <p:nvPr/>
            </p:nvSpPr>
            <p:spPr>
              <a:xfrm>
                <a:off x="109538" y="5162901"/>
                <a:ext cx="2969467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altLang="ko-KR" dirty="0"/>
                  <a:t> : </a:t>
                </a:r>
                <a:r>
                  <a:rPr lang="en-US" altLang="ko-KR" b="1" dirty="0"/>
                  <a:t>in-door</a:t>
                </a:r>
                <a:r>
                  <a:rPr lang="en-US" altLang="ko-KR" dirty="0"/>
                  <a:t> temperature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11D406-50CE-41E9-ABC7-9EF16C365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5162901"/>
                <a:ext cx="2969467" cy="382412"/>
              </a:xfrm>
              <a:prstGeom prst="rect">
                <a:avLst/>
              </a:prstGeom>
              <a:blipFill>
                <a:blip r:embed="rId4"/>
                <a:stretch>
                  <a:fillRect t="-6349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CEAB31-3B3B-49D5-B74F-B08BCEA0BCDA}"/>
                  </a:ext>
                </a:extLst>
              </p:cNvPr>
              <p:cNvSpPr txBox="1"/>
              <p:nvPr/>
            </p:nvSpPr>
            <p:spPr>
              <a:xfrm>
                <a:off x="109538" y="5945210"/>
                <a:ext cx="5850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the </a:t>
                </a:r>
                <a:r>
                  <a:rPr lang="en-US" altLang="ko-KR" b="1" dirty="0"/>
                  <a:t>penalty</a:t>
                </a:r>
                <a:r>
                  <a:rPr lang="en-US" altLang="ko-KR" dirty="0"/>
                  <a:t> for the consumer thermal discomfort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CEAB31-3B3B-49D5-B74F-B08BCEA0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5945210"/>
                <a:ext cx="585038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A0832-3914-4788-B751-A47D21C59D2F}"/>
              </a:ext>
            </a:extLst>
          </p:cNvPr>
          <p:cNvSpPr/>
          <p:nvPr/>
        </p:nvSpPr>
        <p:spPr>
          <a:xfrm>
            <a:off x="428163" y="1924500"/>
            <a:ext cx="173735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B08B3-7817-40F1-8C08-177805652FE2}"/>
              </a:ext>
            </a:extLst>
          </p:cNvPr>
          <p:cNvSpPr/>
          <p:nvPr/>
        </p:nvSpPr>
        <p:spPr>
          <a:xfrm>
            <a:off x="2607483" y="1930849"/>
            <a:ext cx="3176097" cy="34054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06038-CFE3-4875-8553-A060967D258C}"/>
              </a:ext>
            </a:extLst>
          </p:cNvPr>
          <p:cNvSpPr/>
          <p:nvPr/>
        </p:nvSpPr>
        <p:spPr>
          <a:xfrm>
            <a:off x="2891791" y="2968776"/>
            <a:ext cx="80009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102DEA-31ED-4DF8-8990-1D8D586930DC}"/>
              </a:ext>
            </a:extLst>
          </p:cNvPr>
          <p:cNvSpPr/>
          <p:nvPr/>
        </p:nvSpPr>
        <p:spPr>
          <a:xfrm>
            <a:off x="2895601" y="3368405"/>
            <a:ext cx="80009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08B9A4-B67A-4421-AC03-025FFBAA9742}"/>
              </a:ext>
            </a:extLst>
          </p:cNvPr>
          <p:cNvSpPr/>
          <p:nvPr/>
        </p:nvSpPr>
        <p:spPr>
          <a:xfrm>
            <a:off x="2804161" y="3741031"/>
            <a:ext cx="800099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1E90DF-18D2-4838-A29A-61BC2855C564}"/>
              </a:ext>
            </a:extLst>
          </p:cNvPr>
          <p:cNvSpPr/>
          <p:nvPr/>
        </p:nvSpPr>
        <p:spPr>
          <a:xfrm>
            <a:off x="3919282" y="3368405"/>
            <a:ext cx="1452818" cy="34054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F82DE2-138B-42CD-AE12-2C0EBB0A525A}"/>
              </a:ext>
            </a:extLst>
          </p:cNvPr>
          <p:cNvSpPr/>
          <p:nvPr/>
        </p:nvSpPr>
        <p:spPr>
          <a:xfrm>
            <a:off x="3922002" y="2962328"/>
            <a:ext cx="1452818" cy="34054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8B5864-66EA-44A6-9A97-8A96A8E39B21}"/>
              </a:ext>
            </a:extLst>
          </p:cNvPr>
          <p:cNvSpPr/>
          <p:nvPr/>
        </p:nvSpPr>
        <p:spPr>
          <a:xfrm>
            <a:off x="342100" y="1514632"/>
            <a:ext cx="6381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reward function for the </a:t>
            </a:r>
            <a:r>
              <a:rPr lang="en-US" altLang="ko-KR" b="1" dirty="0"/>
              <a:t>AC</a:t>
            </a:r>
            <a:r>
              <a:rPr lang="en-US" altLang="ko-KR" dirty="0"/>
              <a:t> agent is expressed as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808AEE-5B3A-4179-AB79-F8790C2DDE48}"/>
              </a:ext>
            </a:extLst>
          </p:cNvPr>
          <p:cNvSpPr/>
          <p:nvPr/>
        </p:nvSpPr>
        <p:spPr>
          <a:xfrm>
            <a:off x="0" y="1514632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(ii)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2145EB-0AD5-45F2-A9B4-0411F7F03F66}"/>
                  </a:ext>
                </a:extLst>
              </p:cNvPr>
              <p:cNvSpPr txBox="1"/>
              <p:nvPr/>
            </p:nvSpPr>
            <p:spPr>
              <a:xfrm>
                <a:off x="109538" y="5549087"/>
                <a:ext cx="553735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US" altLang="ko-KR" dirty="0"/>
                  <a:t> : the consumer </a:t>
                </a:r>
                <a:r>
                  <a:rPr lang="en-US" altLang="ko-KR" b="1" dirty="0"/>
                  <a:t>preferred temperature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2145EB-0AD5-45F2-A9B4-0411F7F03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5549087"/>
                <a:ext cx="5537350" cy="378245"/>
              </a:xfrm>
              <a:prstGeom prst="rect">
                <a:avLst/>
              </a:prstGeom>
              <a:blipFill>
                <a:blip r:embed="rId6"/>
                <a:stretch>
                  <a:fillRect t="-6452" r="-330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A62875-4168-4A52-AB2D-60E18362E197}"/>
              </a:ext>
            </a:extLst>
          </p:cNvPr>
          <p:cNvSpPr txBox="1"/>
          <p:nvPr/>
        </p:nvSpPr>
        <p:spPr>
          <a:xfrm>
            <a:off x="4089575" y="2916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F6BC-9DA7-4C72-A49F-2A360EB16532}"/>
              </a:ext>
            </a:extLst>
          </p:cNvPr>
          <p:cNvSpPr txBox="1"/>
          <p:nvPr/>
        </p:nvSpPr>
        <p:spPr>
          <a:xfrm>
            <a:off x="4084591" y="2603966"/>
            <a:ext cx="201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Prediction Value by ANN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C981F0-8B4C-48D6-A599-9A5917DCF57C}"/>
              </a:ext>
            </a:extLst>
          </p:cNvPr>
          <p:cNvSpPr/>
          <p:nvPr/>
        </p:nvSpPr>
        <p:spPr>
          <a:xfrm>
            <a:off x="4928919" y="2962328"/>
            <a:ext cx="327922" cy="334095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F37786-FCB6-46D4-A71F-2BE7FE343C7F}"/>
              </a:ext>
            </a:extLst>
          </p:cNvPr>
          <p:cNvSpPr/>
          <p:nvPr/>
        </p:nvSpPr>
        <p:spPr>
          <a:xfrm>
            <a:off x="4119695" y="3361191"/>
            <a:ext cx="327922" cy="334095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7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035CB3-C8D3-4263-A373-AB428FB25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54" y="2769813"/>
            <a:ext cx="6820491" cy="13183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54502"/>
            <a:ext cx="9143999" cy="5415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Home Energy Management via Q-Learning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14922F-F3EE-4F16-AB78-A2308567F8B9}"/>
              </a:ext>
            </a:extLst>
          </p:cNvPr>
          <p:cNvCxnSpPr>
            <a:cxnSpLocks/>
          </p:cNvCxnSpPr>
          <p:nvPr/>
        </p:nvCxnSpPr>
        <p:spPr>
          <a:xfrm flipH="1">
            <a:off x="109538" y="50761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A0832-3914-4788-B751-A47D21C59D2F}"/>
              </a:ext>
            </a:extLst>
          </p:cNvPr>
          <p:cNvSpPr/>
          <p:nvPr/>
        </p:nvSpPr>
        <p:spPr>
          <a:xfrm>
            <a:off x="6723849" y="1549481"/>
            <a:ext cx="1345731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B08B3-7817-40F1-8C08-177805652FE2}"/>
              </a:ext>
            </a:extLst>
          </p:cNvPr>
          <p:cNvSpPr/>
          <p:nvPr/>
        </p:nvSpPr>
        <p:spPr>
          <a:xfrm>
            <a:off x="1348740" y="1843095"/>
            <a:ext cx="2987041" cy="34054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506038-CFE3-4875-8553-A060967D258C}"/>
              </a:ext>
            </a:extLst>
          </p:cNvPr>
          <p:cNvSpPr/>
          <p:nvPr/>
        </p:nvSpPr>
        <p:spPr>
          <a:xfrm>
            <a:off x="2495552" y="2961545"/>
            <a:ext cx="750862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1E90DF-18D2-4838-A29A-61BC2855C564}"/>
              </a:ext>
            </a:extLst>
          </p:cNvPr>
          <p:cNvSpPr/>
          <p:nvPr/>
        </p:nvSpPr>
        <p:spPr>
          <a:xfrm>
            <a:off x="3435102" y="3360021"/>
            <a:ext cx="2036058" cy="34054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F82DE2-138B-42CD-AE12-2C0EBB0A525A}"/>
              </a:ext>
            </a:extLst>
          </p:cNvPr>
          <p:cNvSpPr/>
          <p:nvPr/>
        </p:nvSpPr>
        <p:spPr>
          <a:xfrm>
            <a:off x="3416692" y="2961545"/>
            <a:ext cx="2054467" cy="340544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8B5864-66EA-44A6-9A97-8A96A8E39B21}"/>
              </a:ext>
            </a:extLst>
          </p:cNvPr>
          <p:cNvSpPr/>
          <p:nvPr/>
        </p:nvSpPr>
        <p:spPr>
          <a:xfrm>
            <a:off x="342100" y="1514632"/>
            <a:ext cx="8565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reward function for the ESS agent consists of a negative electric cost and negative energy underutilization cost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808AEE-5B3A-4179-AB79-F8790C2DDE48}"/>
              </a:ext>
            </a:extLst>
          </p:cNvPr>
          <p:cNvSpPr/>
          <p:nvPr/>
        </p:nvSpPr>
        <p:spPr>
          <a:xfrm>
            <a:off x="0" y="1514632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(iii) 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EA36F2-6D13-4C06-80B6-D1D662EC68E2}"/>
              </a:ext>
            </a:extLst>
          </p:cNvPr>
          <p:cNvSpPr/>
          <p:nvPr/>
        </p:nvSpPr>
        <p:spPr>
          <a:xfrm>
            <a:off x="2495552" y="3354594"/>
            <a:ext cx="750862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20A3B-1C62-4B45-BB79-3F057A10DB42}"/>
              </a:ext>
            </a:extLst>
          </p:cNvPr>
          <p:cNvSpPr/>
          <p:nvPr/>
        </p:nvSpPr>
        <p:spPr>
          <a:xfrm>
            <a:off x="2411732" y="3743085"/>
            <a:ext cx="750862" cy="34054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0597D12-5F2F-4489-B802-FB771A6D6C67}"/>
              </a:ext>
            </a:extLst>
          </p:cNvPr>
          <p:cNvCxnSpPr>
            <a:cxnSpLocks/>
          </p:cNvCxnSpPr>
          <p:nvPr/>
        </p:nvCxnSpPr>
        <p:spPr>
          <a:xfrm flipH="1">
            <a:off x="109538" y="50761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7B863B-2EE1-4CC4-AFDD-DFC165FE4B3A}"/>
                  </a:ext>
                </a:extLst>
              </p:cNvPr>
              <p:cNvSpPr txBox="1"/>
              <p:nvPr/>
            </p:nvSpPr>
            <p:spPr>
              <a:xfrm>
                <a:off x="109538" y="6003498"/>
                <a:ext cx="7009804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bar>
                      <m:bar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the </a:t>
                </a:r>
                <a:r>
                  <a:rPr lang="en-US" altLang="ko-KR" b="1" dirty="0"/>
                  <a:t>penalties</a:t>
                </a:r>
                <a:r>
                  <a:rPr lang="en-US" altLang="ko-KR" dirty="0"/>
                  <a:t> for the ESS </a:t>
                </a:r>
                <a:r>
                  <a:rPr lang="en-US" altLang="ko-KR" b="1" dirty="0"/>
                  <a:t>overcharging</a:t>
                </a:r>
                <a:r>
                  <a:rPr lang="en-US" altLang="ko-KR" dirty="0"/>
                  <a:t> and </a:t>
                </a:r>
                <a:r>
                  <a:rPr lang="en-US" altLang="ko-KR" b="1" dirty="0"/>
                  <a:t>undercharging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7B863B-2EE1-4CC4-AFDD-DFC165FE4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6003498"/>
                <a:ext cx="7009804" cy="382412"/>
              </a:xfrm>
              <a:prstGeom prst="rect">
                <a:avLst/>
              </a:prstGeom>
              <a:blipFill>
                <a:blip r:embed="rId4"/>
                <a:stretch>
                  <a:fillRect t="-11111"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4290D1-B910-4A3B-B587-3529818DA73D}"/>
                  </a:ext>
                </a:extLst>
              </p:cNvPr>
              <p:cNvSpPr/>
              <p:nvPr/>
            </p:nvSpPr>
            <p:spPr>
              <a:xfrm>
                <a:off x="107779" y="5625253"/>
                <a:ext cx="6768135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𝑆𝑂𝐸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𝑆𝑂𝐸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Maximum (Minimum) state of energy of ESS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44290D1-B910-4A3B-B587-3529818DA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9" y="5625253"/>
                <a:ext cx="6768135" cy="378245"/>
              </a:xfrm>
              <a:prstGeom prst="rect">
                <a:avLst/>
              </a:prstGeom>
              <a:blipFill>
                <a:blip r:embed="rId5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7EB4852-EEC9-4CE5-9EC6-BE54168F8700}"/>
                  </a:ext>
                </a:extLst>
              </p:cNvPr>
              <p:cNvSpPr/>
              <p:nvPr/>
            </p:nvSpPr>
            <p:spPr>
              <a:xfrm>
                <a:off x="76499" y="5242841"/>
                <a:ext cx="3325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𝑆𝑂𝐸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en-US" altLang="ko-KR"/>
                        <m:t>State</m:t>
                      </m:r>
                      <m:r>
                        <m:rPr>
                          <m:nor/>
                        </m:rPr>
                        <a:rPr lang="en-US" altLang="ko-KR"/>
                        <m:t> </m:t>
                      </m:r>
                      <m:r>
                        <m:rPr>
                          <m:nor/>
                        </m:rPr>
                        <a:rPr lang="en-US" altLang="ko-KR"/>
                        <m:t>of</m:t>
                      </m:r>
                      <m:r>
                        <m:rPr>
                          <m:nor/>
                        </m:rPr>
                        <a:rPr lang="en-US" altLang="ko-KR"/>
                        <m:t> </m:t>
                      </m:r>
                      <m:r>
                        <m:rPr>
                          <m:nor/>
                        </m:rPr>
                        <a:rPr lang="en-US" altLang="ko-KR"/>
                        <m:t>energy</m:t>
                      </m:r>
                      <m:r>
                        <m:rPr>
                          <m:nor/>
                        </m:rPr>
                        <a:rPr lang="en-US" altLang="ko-KR"/>
                        <m:t> </m:t>
                      </m:r>
                      <m:r>
                        <m:rPr>
                          <m:nor/>
                        </m:rPr>
                        <a:rPr lang="en-US" altLang="ko-KR"/>
                        <m:t>of</m:t>
                      </m:r>
                      <m:r>
                        <m:rPr>
                          <m:nor/>
                        </m:rPr>
                        <a:rPr lang="en-US" altLang="ko-KR"/>
                        <m:t> </m:t>
                      </m:r>
                      <m:r>
                        <m:rPr>
                          <m:nor/>
                        </m:rPr>
                        <a:rPr lang="en-US" altLang="ko-KR"/>
                        <m:t>ESS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7EB4852-EEC9-4CE5-9EC6-BE54168F8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9" y="5242841"/>
                <a:ext cx="3325013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D01A3B7D-E966-413A-AACA-444CA4C76EC9}"/>
              </a:ext>
            </a:extLst>
          </p:cNvPr>
          <p:cNvSpPr/>
          <p:nvPr/>
        </p:nvSpPr>
        <p:spPr>
          <a:xfrm>
            <a:off x="7837745" y="2917731"/>
            <a:ext cx="1244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i="1" dirty="0"/>
              <a:t>overcharging</a:t>
            </a:r>
            <a:endParaRPr lang="ko-KR" altLang="en-US" sz="1400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36C5DF-EC39-4539-ADD2-FB568928B8D0}"/>
              </a:ext>
            </a:extLst>
          </p:cNvPr>
          <p:cNvSpPr/>
          <p:nvPr/>
        </p:nvSpPr>
        <p:spPr>
          <a:xfrm>
            <a:off x="7837745" y="3310799"/>
            <a:ext cx="1365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i="1" dirty="0"/>
              <a:t>undercharging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2602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Prediction of Indoor Temperature via ANN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346C85-DC97-4C0E-8B78-4D4B6780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75" y="1798517"/>
            <a:ext cx="4473328" cy="7163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44D7AB-423A-4598-B021-CC489EEFB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30" y="2605432"/>
            <a:ext cx="7039136" cy="3780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F5066-58D1-4CA8-9073-5F3DCE17DB57}"/>
              </a:ext>
            </a:extLst>
          </p:cNvPr>
          <p:cNvSpPr txBox="1"/>
          <p:nvPr/>
        </p:nvSpPr>
        <p:spPr>
          <a:xfrm>
            <a:off x="302539" y="1403156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- ANN model (</a:t>
            </a:r>
            <a:r>
              <a:rPr lang="en-US" altLang="ko-KR" sz="1200" b="1" i="1" dirty="0" err="1"/>
              <a:t>Carpediem</a:t>
            </a:r>
            <a:r>
              <a:rPr lang="en-US" altLang="ko-KR" sz="1200" b="1" i="1" dirty="0"/>
              <a:t> </a:t>
            </a:r>
            <a:r>
              <a:rPr lang="ko-KR" altLang="en-US" sz="1200" b="1" i="1" dirty="0"/>
              <a:t>학습 </a:t>
            </a:r>
            <a:r>
              <a:rPr lang="en-US" altLang="ko-KR" sz="1200" b="1" i="1" dirty="0"/>
              <a:t>NN)</a:t>
            </a:r>
          </a:p>
          <a:p>
            <a:r>
              <a:rPr lang="en-US" altLang="ko-KR" sz="1200" b="1" i="1" dirty="0"/>
              <a:t>- </a:t>
            </a:r>
            <a:r>
              <a:rPr lang="ko-KR" altLang="en-US" sz="1200" b="1" i="1" dirty="0"/>
              <a:t>앞의 식 사용 </a:t>
            </a:r>
            <a:r>
              <a:rPr lang="en-US" altLang="ko-KR" sz="1200" b="1" i="1" dirty="0"/>
              <a:t>(</a:t>
            </a:r>
            <a:r>
              <a:rPr lang="ko-KR" altLang="en-US" sz="1200" b="1" i="1" dirty="0"/>
              <a:t>경우에 따라</a:t>
            </a:r>
            <a:r>
              <a:rPr lang="en-US" altLang="ko-KR" sz="1200" b="1" i="1" dirty="0"/>
              <a:t>) </a:t>
            </a:r>
            <a:endParaRPr lang="ko-KR" altLang="en-US" sz="12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0665D-3F08-4DF6-8CB8-550A0F5B8392}"/>
              </a:ext>
            </a:extLst>
          </p:cNvPr>
          <p:cNvSpPr txBox="1"/>
          <p:nvPr/>
        </p:nvSpPr>
        <p:spPr>
          <a:xfrm>
            <a:off x="66936" y="5374424"/>
            <a:ext cx="19591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/>
              <a:t>Optimizer : </a:t>
            </a:r>
            <a:r>
              <a:rPr lang="en-US" altLang="ko-KR" sz="1100" b="1" i="1" dirty="0" err="1"/>
              <a:t>adam</a:t>
            </a:r>
            <a:endParaRPr lang="en-US" altLang="ko-KR" sz="1100" b="1" i="1" dirty="0"/>
          </a:p>
          <a:p>
            <a:r>
              <a:rPr lang="en-US" altLang="ko-KR" sz="1100" b="1" i="1" dirty="0"/>
              <a:t>Learning rate : 0.005</a:t>
            </a:r>
          </a:p>
          <a:p>
            <a:r>
              <a:rPr lang="en-US" altLang="ko-KR" sz="1100" b="1" i="1" dirty="0"/>
              <a:t>Activation function : </a:t>
            </a:r>
            <a:r>
              <a:rPr lang="en-US" altLang="ko-KR" sz="1100" b="1" i="1" dirty="0" err="1"/>
              <a:t>ReLU</a:t>
            </a:r>
            <a:endParaRPr lang="ko-KR" altLang="en-US" sz="1100" b="1" i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C1A0DB-3D88-4B6C-97EA-445D026D8CB4}"/>
              </a:ext>
            </a:extLst>
          </p:cNvPr>
          <p:cNvSpPr/>
          <p:nvPr/>
        </p:nvSpPr>
        <p:spPr>
          <a:xfrm>
            <a:off x="5373174" y="4714488"/>
            <a:ext cx="40524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- calculate the dissatisfaction cost more precisely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4B70DC-64A4-4B44-91B2-4BFF1847491F}"/>
              </a:ext>
            </a:extLst>
          </p:cNvPr>
          <p:cNvSpPr/>
          <p:nvPr/>
        </p:nvSpPr>
        <p:spPr>
          <a:xfrm>
            <a:off x="5373288" y="4948238"/>
            <a:ext cx="3489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- determine the optimal energy consumption </a:t>
            </a:r>
          </a:p>
          <a:p>
            <a:r>
              <a:rPr lang="en-US" altLang="ko-KR" sz="1200" dirty="0"/>
              <a:t>  schedule more efficiently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4408ED-2835-4E15-8684-3BCB924BBA87}"/>
              </a:ext>
            </a:extLst>
          </p:cNvPr>
          <p:cNvSpPr/>
          <p:nvPr/>
        </p:nvSpPr>
        <p:spPr>
          <a:xfrm>
            <a:off x="5499903" y="4009834"/>
            <a:ext cx="181000" cy="29735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E2F0-169C-4841-9DB6-DD1AA26EF1A7}"/>
              </a:ext>
            </a:extLst>
          </p:cNvPr>
          <p:cNvSpPr txBox="1"/>
          <p:nvPr/>
        </p:nvSpPr>
        <p:spPr>
          <a:xfrm>
            <a:off x="5361029" y="4473825"/>
            <a:ext cx="156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Two advantages</a:t>
            </a:r>
            <a:endParaRPr lang="ko-KR" altLang="en-US" sz="1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047F6E-82F5-4B3D-9C41-95D5DA9C1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420" y="1511262"/>
            <a:ext cx="2678380" cy="219941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C0B85C-3531-46D1-B85E-6AE26BC47AE6}"/>
              </a:ext>
            </a:extLst>
          </p:cNvPr>
          <p:cNvSpPr/>
          <p:nvPr/>
        </p:nvSpPr>
        <p:spPr>
          <a:xfrm>
            <a:off x="7453718" y="2308077"/>
            <a:ext cx="417742" cy="29735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B78DD10-28CD-4AFB-96FD-BD0BAB3F4111}"/>
              </a:ext>
            </a:extLst>
          </p:cNvPr>
          <p:cNvCxnSpPr>
            <a:cxnSpLocks/>
            <a:stCxn id="14" idx="0"/>
            <a:endCxn id="17" idx="0"/>
          </p:cNvCxnSpPr>
          <p:nvPr/>
        </p:nvCxnSpPr>
        <p:spPr>
          <a:xfrm rot="5400000" flipH="1" flipV="1">
            <a:off x="5775618" y="2122863"/>
            <a:ext cx="1701757" cy="2072186"/>
          </a:xfrm>
          <a:prstGeom prst="bentConnector3">
            <a:avLst>
              <a:gd name="adj1" fmla="val 109851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5FB2E4-7606-4F90-8333-8DE7B11510E0}"/>
              </a:ext>
            </a:extLst>
          </p:cNvPr>
          <p:cNvSpPr/>
          <p:nvPr/>
        </p:nvSpPr>
        <p:spPr>
          <a:xfrm>
            <a:off x="1916945" y="1960306"/>
            <a:ext cx="437294" cy="41009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9BDD53-268D-4833-9118-586D48F3D926}"/>
              </a:ext>
            </a:extLst>
          </p:cNvPr>
          <p:cNvSpPr/>
          <p:nvPr/>
        </p:nvSpPr>
        <p:spPr>
          <a:xfrm>
            <a:off x="4989351" y="1965200"/>
            <a:ext cx="437294" cy="41009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1A047C3-E02D-4FB1-8EFA-F2DB558B59B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0" y="2800823"/>
            <a:ext cx="9143999" cy="37404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Key words</a:t>
            </a:r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8D011B-BFA1-4C49-A449-5E179E9F8464}"/>
              </a:ext>
            </a:extLst>
          </p:cNvPr>
          <p:cNvSpPr/>
          <p:nvPr/>
        </p:nvSpPr>
        <p:spPr>
          <a:xfrm>
            <a:off x="106877" y="75156"/>
            <a:ext cx="8930243" cy="2673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06BB44-2AB3-45D9-951D-FE5880E1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45" y="126224"/>
            <a:ext cx="6766560" cy="25881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E6D0B6-7C26-47E9-A23C-6F316348EEAB}"/>
              </a:ext>
            </a:extLst>
          </p:cNvPr>
          <p:cNvSpPr/>
          <p:nvPr/>
        </p:nvSpPr>
        <p:spPr>
          <a:xfrm>
            <a:off x="317862" y="3258069"/>
            <a:ext cx="51337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home</a:t>
            </a:r>
            <a:r>
              <a:rPr lang="ko-KR" altLang="en-US" dirty="0"/>
              <a:t> energy </a:t>
            </a:r>
            <a:r>
              <a:rPr lang="ko-KR" altLang="en-US" dirty="0" err="1"/>
              <a:t>management</a:t>
            </a:r>
            <a:r>
              <a:rPr lang="ko-KR" altLang="en-US" dirty="0"/>
              <a:t> </a:t>
            </a:r>
            <a:r>
              <a:rPr lang="ko-KR" altLang="en-US" dirty="0" err="1"/>
              <a:t>system</a:t>
            </a:r>
            <a:r>
              <a:rPr lang="ko-KR" altLang="en-US" dirty="0"/>
              <a:t> (HEMS) </a:t>
            </a:r>
          </a:p>
          <a:p>
            <a:r>
              <a:rPr lang="ko-KR" altLang="en-US" dirty="0"/>
              <a:t>- </a:t>
            </a:r>
            <a:r>
              <a:rPr lang="ko-KR" altLang="en-US" dirty="0" err="1"/>
              <a:t>reinforcement</a:t>
            </a:r>
            <a:r>
              <a:rPr lang="ko-KR" altLang="en-US" dirty="0"/>
              <a:t> </a:t>
            </a:r>
            <a:r>
              <a:rPr lang="ko-KR" altLang="en-US" dirty="0" err="1"/>
              <a:t>learning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artificial</a:t>
            </a:r>
            <a:r>
              <a:rPr lang="ko-KR" altLang="en-US" dirty="0"/>
              <a:t> </a:t>
            </a:r>
            <a:r>
              <a:rPr lang="ko-KR" altLang="en-US" dirty="0" err="1"/>
              <a:t>neural</a:t>
            </a:r>
            <a:r>
              <a:rPr lang="ko-KR" altLang="en-US" dirty="0"/>
              <a:t> </a:t>
            </a:r>
            <a:r>
              <a:rPr lang="ko-KR" altLang="en-US" dirty="0" err="1"/>
              <a:t>network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smart</a:t>
            </a:r>
            <a:r>
              <a:rPr lang="ko-KR" altLang="en-US" dirty="0"/>
              <a:t> </a:t>
            </a:r>
            <a:r>
              <a:rPr lang="ko-KR" altLang="en-US" dirty="0" err="1"/>
              <a:t>home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consumer</a:t>
            </a:r>
            <a:r>
              <a:rPr lang="ko-KR" altLang="en-US" dirty="0"/>
              <a:t> </a:t>
            </a:r>
            <a:r>
              <a:rPr lang="ko-KR" altLang="en-US" dirty="0" err="1"/>
              <a:t>comfort</a:t>
            </a:r>
            <a:endParaRPr lang="ko-KR" altLang="en-US" dirty="0"/>
          </a:p>
          <a:p>
            <a:r>
              <a:rPr lang="ko-KR" altLang="en-US" dirty="0"/>
              <a:t>- </a:t>
            </a:r>
            <a:r>
              <a:rPr lang="ko-KR" altLang="en-US" dirty="0" err="1"/>
              <a:t>smart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5622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Prediction of Indoor Temperature via ANN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23A507-D80E-4815-8DA9-D652A21F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86948"/>
            <a:ext cx="9144000" cy="49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75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Formulation of RL- and ANN-Based Home Energy Management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Prediction of Indoor Temperature via ANN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B28F5-DB38-4BE6-8CAB-9FE6A0B78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6" y="1379540"/>
            <a:ext cx="7940040" cy="47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8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Simulation Setup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C0E5AD-5C6A-4C95-BB16-ABED5FF8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278" y="1384535"/>
            <a:ext cx="5913444" cy="51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Performance of the Proposed RL-Based HEMS Algorithm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FE5611-0B42-475B-9CA4-4E4A8CE4C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254" y="1418690"/>
            <a:ext cx="6233492" cy="50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6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3627959-73F4-4C28-8F6B-86267039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28" y="1516743"/>
            <a:ext cx="2110229" cy="1576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AEDDA6-C7B2-4B9F-B712-20DB2184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0" y="1807341"/>
            <a:ext cx="3754688" cy="90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Impact of Different Parameters in Reward Function on the Proposed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DCAA46-D602-45AE-9ABC-8679A60D38C4}"/>
                  </a:ext>
                </a:extLst>
              </p:cNvPr>
              <p:cNvSpPr txBox="1"/>
              <p:nvPr/>
            </p:nvSpPr>
            <p:spPr>
              <a:xfrm>
                <a:off x="4168491" y="1835433"/>
                <a:ext cx="807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DCAA46-D602-45AE-9ABC-8679A60D3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491" y="1835433"/>
                <a:ext cx="80701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8712E03-48F0-445C-82D1-02AA7BE66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785" y="3095527"/>
            <a:ext cx="2092492" cy="15693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557745-B9EE-42D6-845F-4FABAEE34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3785" y="4753306"/>
            <a:ext cx="2088972" cy="1576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ED6BF-745A-4941-BD17-2ABE6EF769EC}"/>
                  </a:ext>
                </a:extLst>
              </p:cNvPr>
              <p:cNvSpPr txBox="1"/>
              <p:nvPr/>
            </p:nvSpPr>
            <p:spPr>
              <a:xfrm>
                <a:off x="4168491" y="3451854"/>
                <a:ext cx="807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6ED6BF-745A-4941-BD17-2ABE6EF7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491" y="3451854"/>
                <a:ext cx="80701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615415-2299-48D9-BA14-B195A7E5CA01}"/>
                  </a:ext>
                </a:extLst>
              </p:cNvPr>
              <p:cNvSpPr txBox="1"/>
              <p:nvPr/>
            </p:nvSpPr>
            <p:spPr>
              <a:xfrm>
                <a:off x="4168491" y="5098009"/>
                <a:ext cx="914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615415-2299-48D9-BA14-B195A7E5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491" y="5098009"/>
                <a:ext cx="91441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79D35D63-4E1E-4148-A5AD-2D9DB98FB2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5199" y="1599947"/>
            <a:ext cx="2198241" cy="1576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F3C1D9-6C43-4847-BBE2-3AA2B23376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8720" y="3113468"/>
            <a:ext cx="2187709" cy="15514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173289-D939-4473-B15B-18BF02A1FF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4075" y="4753307"/>
            <a:ext cx="2264925" cy="1572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ADE04D-2EEF-490B-8BDB-4EA889083BA1}"/>
                  </a:ext>
                </a:extLst>
              </p:cNvPr>
              <p:cNvSpPr txBox="1"/>
              <p:nvPr/>
            </p:nvSpPr>
            <p:spPr>
              <a:xfrm>
                <a:off x="6458695" y="1835433"/>
                <a:ext cx="807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ADE04D-2EEF-490B-8BDB-4EA889083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695" y="1835433"/>
                <a:ext cx="80701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FA7730-3126-4377-BA8C-7004431ABA15}"/>
                  </a:ext>
                </a:extLst>
              </p:cNvPr>
              <p:cNvSpPr txBox="1"/>
              <p:nvPr/>
            </p:nvSpPr>
            <p:spPr>
              <a:xfrm>
                <a:off x="6458695" y="3451854"/>
                <a:ext cx="807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FA7730-3126-4377-BA8C-7004431AB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695" y="3451854"/>
                <a:ext cx="80701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994A0B-BE05-4C07-A5FA-8765BA0E3509}"/>
                  </a:ext>
                </a:extLst>
              </p:cNvPr>
              <p:cNvSpPr txBox="1"/>
              <p:nvPr/>
            </p:nvSpPr>
            <p:spPr>
              <a:xfrm>
                <a:off x="6458695" y="5098009"/>
                <a:ext cx="914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994A0B-BE05-4C07-A5FA-8765BA0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695" y="5098009"/>
                <a:ext cx="91441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타원 18">
            <a:extLst>
              <a:ext uri="{FF2B5EF4-FFF2-40B4-BE49-F238E27FC236}">
                <a16:creationId xmlns:a16="http://schemas.microsoft.com/office/drawing/2014/main" id="{EC5B887D-87F4-47FB-A47A-5A085713B0CE}"/>
              </a:ext>
            </a:extLst>
          </p:cNvPr>
          <p:cNvSpPr/>
          <p:nvPr/>
        </p:nvSpPr>
        <p:spPr>
          <a:xfrm>
            <a:off x="1601605" y="1883929"/>
            <a:ext cx="157828" cy="21078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C527DD0-B4A7-4A19-AC02-B9EEC3CD69D0}"/>
              </a:ext>
            </a:extLst>
          </p:cNvPr>
          <p:cNvSpPr/>
          <p:nvPr/>
        </p:nvSpPr>
        <p:spPr>
          <a:xfrm>
            <a:off x="1601605" y="2143210"/>
            <a:ext cx="157828" cy="21078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0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Impact of Different Parameters in Reward Function on the Proposed Algorithm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29EA43-DF20-4CBF-A0A0-57089E34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511" y="2157254"/>
            <a:ext cx="5559930" cy="36759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E64A73-AC1F-45C1-9F32-33656A0EB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2" y="1778758"/>
            <a:ext cx="3437104" cy="9000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792B65F-A1F8-4A05-B685-643CC1D115E8}"/>
              </a:ext>
            </a:extLst>
          </p:cNvPr>
          <p:cNvSpPr/>
          <p:nvPr/>
        </p:nvSpPr>
        <p:spPr>
          <a:xfrm>
            <a:off x="2016904" y="2107326"/>
            <a:ext cx="474048" cy="285716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D7CC4-7DEB-4B6B-84FE-C065DC1D39F7}"/>
              </a:ext>
            </a:extLst>
          </p:cNvPr>
          <p:cNvSpPr/>
          <p:nvPr/>
        </p:nvSpPr>
        <p:spPr>
          <a:xfrm>
            <a:off x="1798799" y="1840528"/>
            <a:ext cx="474048" cy="285716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EA1D02-4379-4B2E-8ED3-F42CA3C3B0FA}"/>
              </a:ext>
            </a:extLst>
          </p:cNvPr>
          <p:cNvSpPr/>
          <p:nvPr/>
        </p:nvSpPr>
        <p:spPr>
          <a:xfrm>
            <a:off x="4499576" y="2276541"/>
            <a:ext cx="223774" cy="132273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09514A-41D2-4FBD-995C-8D6E919E7AE8}"/>
              </a:ext>
            </a:extLst>
          </p:cNvPr>
          <p:cNvSpPr/>
          <p:nvPr/>
        </p:nvSpPr>
        <p:spPr>
          <a:xfrm>
            <a:off x="7710486" y="2276540"/>
            <a:ext cx="834424" cy="132273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B92892-2C8B-4DB6-B8FC-36EAA86FD49D}"/>
              </a:ext>
            </a:extLst>
          </p:cNvPr>
          <p:cNvSpPr/>
          <p:nvPr/>
        </p:nvSpPr>
        <p:spPr>
          <a:xfrm>
            <a:off x="6759300" y="4096710"/>
            <a:ext cx="436082" cy="132273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920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Impact of ANN on AC Agent Performance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BC94F7-98EB-40BF-A7D1-9B9465CA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679" y="1537729"/>
            <a:ext cx="5306642" cy="47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03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Performance Comparison between MILP- and RL-Based HEMS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63AD1D-FDDD-4FF4-9D14-B0A63D4C4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729" y="1321907"/>
            <a:ext cx="4554542" cy="52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47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Performance Comparison between MILP- and RL-Based HEMS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A49AC7-28B5-42BD-B12E-1A088986A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641" y="1528730"/>
            <a:ext cx="5508100" cy="47996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D7EC1C-A314-4F1C-9AA8-0864DD81D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52" y="3477348"/>
            <a:ext cx="2080440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8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Numerical Examples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5445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Performance Comparison between MILP- and RL-Based HEMS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E7606D-A877-4765-9C76-7561CF05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79" y="2027383"/>
            <a:ext cx="5989839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D1BD92-363C-485B-A141-33F6476EE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33" y="2614327"/>
            <a:ext cx="6112898" cy="38024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5"/>
            <a:ext cx="9143999" cy="7044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dirty="0"/>
              <a:t>Compared to the existing </a:t>
            </a:r>
            <a:r>
              <a:rPr lang="en-US" altLang="ko-KR" sz="1600" dirty="0">
                <a:solidFill>
                  <a:srgbClr val="FF0000"/>
                </a:solidFill>
              </a:rPr>
              <a:t>model-based HEMS optimization</a:t>
            </a:r>
            <a:r>
              <a:rPr lang="en-US" altLang="ko-KR" sz="1600" dirty="0"/>
              <a:t> approaches, we propose a HEMS algorithm using a </a:t>
            </a:r>
            <a:r>
              <a:rPr lang="en-US" altLang="ko-KR" sz="1600" dirty="0">
                <a:solidFill>
                  <a:srgbClr val="00B050"/>
                </a:solidFill>
              </a:rPr>
              <a:t>model-free reinforcement learning (RL)</a:t>
            </a:r>
            <a:r>
              <a:rPr lang="en-US" altLang="ko-KR" sz="1600" dirty="0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94C46-88C9-4538-BB0B-576E370881C6}"/>
              </a:ext>
            </a:extLst>
          </p:cNvPr>
          <p:cNvSpPr txBox="1"/>
          <p:nvPr/>
        </p:nvSpPr>
        <p:spPr>
          <a:xfrm>
            <a:off x="49608" y="1587540"/>
            <a:ext cx="91238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the Q-learning method is applied to the energy consumption scheduling of different home appliances (</a:t>
            </a:r>
            <a:r>
              <a:rPr lang="en-US" altLang="ko-KR" sz="1400" b="1" dirty="0">
                <a:solidFill>
                  <a:schemeClr val="accent4"/>
                </a:solidFill>
              </a:rPr>
              <a:t>air conditioner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washing machine</a:t>
            </a:r>
            <a:r>
              <a:rPr lang="en-US" altLang="ko-KR" sz="1400" dirty="0"/>
              <a:t>, and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ESS</a:t>
            </a:r>
            <a:r>
              <a:rPr lang="en-US" altLang="ko-KR" sz="1400" dirty="0"/>
              <a:t>), whereby the agent of each appliance determines the optimal policy independently to reduce its own electric cost within the consumer comfort level and the appliance operation characteristics.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an </a:t>
            </a:r>
            <a:r>
              <a:rPr lang="en-US" altLang="ko-KR" sz="1400" b="1" dirty="0">
                <a:solidFill>
                  <a:schemeClr val="accent4"/>
                </a:solidFill>
              </a:rPr>
              <a:t>ANN model</a:t>
            </a:r>
            <a:r>
              <a:rPr lang="en-US" altLang="ko-KR" sz="1400" dirty="0"/>
              <a:t> to learn the relationship between the indoor temperature and energy consumption of the air conditioner more accurately, which is integrated into the </a:t>
            </a:r>
            <a:r>
              <a:rPr lang="en-US" altLang="ko-KR" sz="1400" b="1" dirty="0"/>
              <a:t>Q-learning module to achieve improved performance of the air conditioner agent</a:t>
            </a:r>
            <a:r>
              <a:rPr lang="en-US" altLang="ko-KR" sz="1400" dirty="0"/>
              <a:t>.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D4B2D6-BF55-491B-BA57-E7A58EC82EAD}"/>
              </a:ext>
            </a:extLst>
          </p:cNvPr>
          <p:cNvSpPr/>
          <p:nvPr/>
        </p:nvSpPr>
        <p:spPr>
          <a:xfrm>
            <a:off x="5839486" y="3974471"/>
            <a:ext cx="1910280" cy="56131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B06B5-CB08-48BA-81EC-7AC500B6EA2B}"/>
              </a:ext>
            </a:extLst>
          </p:cNvPr>
          <p:cNvSpPr/>
          <p:nvPr/>
        </p:nvSpPr>
        <p:spPr>
          <a:xfrm>
            <a:off x="5839486" y="4535786"/>
            <a:ext cx="1910280" cy="56131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21307E-C6F5-4BF2-8CD0-B7A4158264DE}"/>
              </a:ext>
            </a:extLst>
          </p:cNvPr>
          <p:cNvSpPr/>
          <p:nvPr/>
        </p:nvSpPr>
        <p:spPr>
          <a:xfrm>
            <a:off x="5839486" y="5097101"/>
            <a:ext cx="1910280" cy="56131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BE037-6A3B-4707-9F08-79A46A1586FB}"/>
              </a:ext>
            </a:extLst>
          </p:cNvPr>
          <p:cNvSpPr txBox="1"/>
          <p:nvPr/>
        </p:nvSpPr>
        <p:spPr>
          <a:xfrm>
            <a:off x="284998" y="3728116"/>
            <a:ext cx="32458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Simulation showed two results.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 Using reinforcement learning and   </a:t>
            </a:r>
          </a:p>
          <a:p>
            <a:r>
              <a:rPr lang="en-US" altLang="ko-KR" sz="1400" dirty="0"/>
              <a:t>   ANN prediction techniques, power </a:t>
            </a:r>
          </a:p>
          <a:p>
            <a:r>
              <a:rPr lang="en-US" altLang="ko-KR" sz="1400" dirty="0"/>
              <a:t>   consumption and user </a:t>
            </a:r>
          </a:p>
          <a:p>
            <a:r>
              <a:rPr lang="en-US" altLang="ko-KR" sz="1400" dirty="0"/>
              <a:t>   dissatisfaction were reduced.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It can save more energy than the </a:t>
            </a:r>
          </a:p>
          <a:p>
            <a:r>
              <a:rPr lang="en-US" altLang="ko-KR" sz="1400" dirty="0"/>
              <a:t>   existing mixed-integer linear   </a:t>
            </a:r>
          </a:p>
          <a:p>
            <a:r>
              <a:rPr lang="en-US" altLang="ko-KR" sz="1400" dirty="0"/>
              <a:t>   programming algorithm.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630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Discussion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16393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Wholesale and Retail Electricity Markets under Real-Time Pricing (RTP)</a:t>
            </a:r>
          </a:p>
          <a:p>
            <a:pPr>
              <a:defRPr/>
            </a:pPr>
            <a:r>
              <a:rPr lang="en-US" altLang="ko-KR" dirty="0"/>
              <a:t>Electric Vehicle (EV) Integration</a:t>
            </a:r>
          </a:p>
          <a:p>
            <a:pPr>
              <a:defRPr/>
            </a:pPr>
            <a:r>
              <a:rPr lang="en-US" altLang="ko-KR" dirty="0"/>
              <a:t>Constraint of the Lifetime for ESS</a:t>
            </a:r>
          </a:p>
        </p:txBody>
      </p:sp>
    </p:spTree>
    <p:extLst>
      <p:ext uri="{BB962C8B-B14F-4D97-AF65-F5344CB8AC3E}">
        <p14:creationId xmlns:p14="http://schemas.microsoft.com/office/powerpoint/2010/main" val="370668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Conclusions / Future 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163936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b="0" dirty="0"/>
              <a:t>a </a:t>
            </a:r>
            <a:r>
              <a:rPr lang="en-US" altLang="ko-KR" dirty="0"/>
              <a:t>multi-agent reinforcement learning algorithm </a:t>
            </a:r>
            <a:r>
              <a:rPr lang="en-US" altLang="ko-KR" b="0" dirty="0"/>
              <a:t>that schedules the energy consumption of multiple smart homes with distributed energy resources and smart home appliances.</a:t>
            </a:r>
          </a:p>
          <a:p>
            <a:pPr>
              <a:defRPr/>
            </a:pPr>
            <a:r>
              <a:rPr lang="en-US" altLang="ko-KR" dirty="0"/>
              <a:t>large-scale realistic electric power networks</a:t>
            </a:r>
          </a:p>
          <a:p>
            <a:pPr>
              <a:defRPr/>
            </a:pPr>
            <a:r>
              <a:rPr lang="en-US" altLang="ko-KR" b="0" dirty="0"/>
              <a:t>use RNN and LSTM Model</a:t>
            </a:r>
          </a:p>
        </p:txBody>
      </p:sp>
    </p:spTree>
    <p:extLst>
      <p:ext uri="{BB962C8B-B14F-4D97-AF65-F5344CB8AC3E}">
        <p14:creationId xmlns:p14="http://schemas.microsoft.com/office/powerpoint/2010/main" val="3011766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Code implementation and experiment comparison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883116"/>
            <a:ext cx="9143999" cy="16393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…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F712D3-9DB3-44A3-B9F4-673A915A1C1E}"/>
              </a:ext>
            </a:extLst>
          </p:cNvPr>
          <p:cNvCxnSpPr>
            <a:cxnSpLocks/>
          </p:cNvCxnSpPr>
          <p:nvPr/>
        </p:nvCxnSpPr>
        <p:spPr>
          <a:xfrm>
            <a:off x="4572000" y="1592580"/>
            <a:ext cx="0" cy="473964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17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27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Research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-3175" y="1100398"/>
            <a:ext cx="9143999" cy="3688885"/>
          </a:xfrm>
        </p:spPr>
        <p:txBody>
          <a:bodyPr>
            <a:normAutofit/>
          </a:bodyPr>
          <a:lstStyle/>
          <a:p>
            <a:pPr marL="271463" indent="-271463"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/>
              <a:t>the scheduling of different types of home appliances along with electric vehicles using linear programming (LP)</a:t>
            </a:r>
          </a:p>
          <a:p>
            <a:pPr marL="271463" indent="-271463"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/>
              <a:t>load scheduling considering the consumer comfort level using mixed integer nonlinear programming (MINLP)</a:t>
            </a:r>
          </a:p>
          <a:p>
            <a:pPr marL="271463" indent="-271463"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/>
              <a:t>convex programming based on relaxed MINLP using an L1 regularization technique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altLang="ko-KR" sz="1400" b="0" dirty="0"/>
              <a:t>load scheduling for a single consumer or multiple consumers using MILP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altLang="ko-KR" sz="1400" b="0" dirty="0"/>
              <a:t>LP-based joint optimization of energy supplies and electric loads through three-stage scheduling (prediction, supply control, and demand control)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altLang="ko-KR" sz="1400" b="0" dirty="0"/>
              <a:t>the natural aggregation algorithm (NAA)-based HEMS method consisting of forecasting, day-ahead scheduling, and actual operation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altLang="ko-KR" sz="1400" b="0" dirty="0"/>
              <a:t>robust optimization for the scheduling of home appliances to resolve the uncertainty of consumer behavior the outdoor temperature and consumer comfort levels and distributed HEMS architectures consisting of a local and global HEMS.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altLang="ko-KR" sz="1400" b="0" dirty="0"/>
              <a:t>using real-time pricing, a HEMS optimization method that considers the operational dependency of various types of home appliances and consumer life style requirements was proposed 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F0D5B3-71C2-4441-B868-FFA595F428CC}"/>
              </a:ext>
            </a:extLst>
          </p:cNvPr>
          <p:cNvSpPr/>
          <p:nvPr/>
        </p:nvSpPr>
        <p:spPr>
          <a:xfrm>
            <a:off x="-3175" y="731066"/>
            <a:ext cx="382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model-based HEMS optimization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227728-C180-48C6-AC0B-570F099170D6}"/>
              </a:ext>
            </a:extLst>
          </p:cNvPr>
          <p:cNvSpPr/>
          <p:nvPr/>
        </p:nvSpPr>
        <p:spPr>
          <a:xfrm>
            <a:off x="3176" y="4644434"/>
            <a:ext cx="453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model-free reinforcement learning (RL)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936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6E6A96B-7CF6-445D-80C3-91698D3BB22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51520" y="846901"/>
            <a:ext cx="8784976" cy="502065"/>
          </a:xfrm>
        </p:spPr>
        <p:txBody>
          <a:bodyPr/>
          <a:lstStyle/>
          <a:p>
            <a:r>
              <a:rPr lang="en-US" altLang="ko-KR" dirty="0"/>
              <a:t>Preliminary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33E0010-ED88-4374-9146-3EF296C768B6}"/>
                  </a:ext>
                </a:extLst>
              </p:cNvPr>
              <p:cNvSpPr/>
              <p:nvPr/>
            </p:nvSpPr>
            <p:spPr>
              <a:xfrm>
                <a:off x="251520" y="1401162"/>
                <a:ext cx="8173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sz="1200" dirty="0"/>
                  <a:t>A controllable appliance is an appliance of which the operation is scheduled and controlled by the HEMS.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33E0010-ED88-4374-9146-3EF296C76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01162"/>
                <a:ext cx="817300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4E3FE9-BA01-4FEB-BB8B-70BB0B132B61}"/>
                  </a:ext>
                </a:extLst>
              </p:cNvPr>
              <p:cNvSpPr/>
              <p:nvPr/>
            </p:nvSpPr>
            <p:spPr>
              <a:xfrm>
                <a:off x="869133" y="2063105"/>
                <a:ext cx="3634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 </a:t>
                </a:r>
                <a:r>
                  <a:rPr lang="en-US" altLang="ko-KR" sz="1200" b="1" dirty="0"/>
                  <a:t>reducible</a:t>
                </a:r>
                <a:r>
                  <a:rPr lang="en-US" altLang="ko-KR" sz="1200" dirty="0"/>
                  <a:t> appliances (e.g. air conditioner)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4E3FE9-BA01-4FEB-BB8B-70BB0B132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3" y="2063105"/>
                <a:ext cx="363400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7B6574-AA0E-4C19-B968-8E3DBC2991AE}"/>
                  </a:ext>
                </a:extLst>
              </p:cNvPr>
              <p:cNvSpPr/>
              <p:nvPr/>
            </p:nvSpPr>
            <p:spPr>
              <a:xfrm>
                <a:off x="869133" y="2614591"/>
                <a:ext cx="22360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 </a:t>
                </a:r>
                <a:r>
                  <a:rPr lang="en-US" altLang="ko-KR" sz="1200" b="1" dirty="0"/>
                  <a:t>shiftable</a:t>
                </a:r>
                <a:r>
                  <a:rPr lang="en-US" altLang="ko-KR" sz="1200" dirty="0"/>
                  <a:t> appliances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7B6574-AA0E-4C19-B968-8E3DBC299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3" y="2614591"/>
                <a:ext cx="223601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5095413-4B00-46A1-B79B-6E5D07272D93}"/>
                  </a:ext>
                </a:extLst>
              </p:cNvPr>
              <p:cNvSpPr/>
              <p:nvPr/>
            </p:nvSpPr>
            <p:spPr>
              <a:xfrm>
                <a:off x="1475780" y="3276590"/>
                <a:ext cx="5382219" cy="394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𝑁𝐼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 </a:t>
                </a:r>
                <a:r>
                  <a:rPr lang="en-US" altLang="ko-KR" sz="1200" b="1" dirty="0"/>
                  <a:t>non-interruptible</a:t>
                </a:r>
                <a:r>
                  <a:rPr lang="en-US" altLang="ko-KR" sz="1200" dirty="0"/>
                  <a:t> load (e.g. : washing machine)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5095413-4B00-46A1-B79B-6E5D07272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80" y="3276590"/>
                <a:ext cx="5382219" cy="394788"/>
              </a:xfrm>
              <a:prstGeom prst="rect">
                <a:avLst/>
              </a:prstGeom>
              <a:blipFill>
                <a:blip r:embed="rId6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583F6C-7F1E-4A5D-92F4-6426E79A54A5}"/>
                  </a:ext>
                </a:extLst>
              </p:cNvPr>
              <p:cNvSpPr/>
              <p:nvPr/>
            </p:nvSpPr>
            <p:spPr>
              <a:xfrm>
                <a:off x="1475780" y="3848306"/>
                <a:ext cx="5916440" cy="394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an </a:t>
                </a:r>
                <a:r>
                  <a:rPr lang="en-US" altLang="ko-KR" sz="1200" b="1" dirty="0"/>
                  <a:t>interruptible</a:t>
                </a:r>
                <a:r>
                  <a:rPr lang="en-US" altLang="ko-KR" sz="1200" dirty="0"/>
                  <a:t> load (e.g. : ESS)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583F6C-7F1E-4A5D-92F4-6426E79A5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80" y="3848306"/>
                <a:ext cx="5916440" cy="394788"/>
              </a:xfrm>
              <a:prstGeom prst="rect">
                <a:avLst/>
              </a:prstGeom>
              <a:blipFill>
                <a:blip r:embed="rId7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A3CEFBE-0709-4B72-9436-036520EB37D2}"/>
              </a:ext>
            </a:extLst>
          </p:cNvPr>
          <p:cNvCxnSpPr>
            <a:cxnSpLocks/>
          </p:cNvCxnSpPr>
          <p:nvPr/>
        </p:nvCxnSpPr>
        <p:spPr>
          <a:xfrm>
            <a:off x="443619" y="1770494"/>
            <a:ext cx="0" cy="104648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07A53E-B7B4-4414-AAA5-BCC5F837BBD0}"/>
              </a:ext>
            </a:extLst>
          </p:cNvPr>
          <p:cNvCxnSpPr>
            <a:cxnSpLocks/>
          </p:cNvCxnSpPr>
          <p:nvPr/>
        </p:nvCxnSpPr>
        <p:spPr>
          <a:xfrm flipH="1">
            <a:off x="443619" y="2245259"/>
            <a:ext cx="42551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72F5919-AB78-4FF0-AE7B-9F6EB74F3688}"/>
              </a:ext>
            </a:extLst>
          </p:cNvPr>
          <p:cNvCxnSpPr>
            <a:cxnSpLocks/>
          </p:cNvCxnSpPr>
          <p:nvPr/>
        </p:nvCxnSpPr>
        <p:spPr>
          <a:xfrm>
            <a:off x="443619" y="2801768"/>
            <a:ext cx="42551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480448E-EC5B-4175-8632-B1C41363BC61}"/>
              </a:ext>
            </a:extLst>
          </p:cNvPr>
          <p:cNvCxnSpPr>
            <a:cxnSpLocks/>
          </p:cNvCxnSpPr>
          <p:nvPr/>
        </p:nvCxnSpPr>
        <p:spPr>
          <a:xfrm>
            <a:off x="1050266" y="2999219"/>
            <a:ext cx="0" cy="104648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D24A31D-6572-4725-9838-87F271846612}"/>
              </a:ext>
            </a:extLst>
          </p:cNvPr>
          <p:cNvCxnSpPr>
            <a:cxnSpLocks/>
          </p:cNvCxnSpPr>
          <p:nvPr/>
        </p:nvCxnSpPr>
        <p:spPr>
          <a:xfrm flipH="1">
            <a:off x="1050266" y="3473984"/>
            <a:ext cx="42551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C17627F-68CD-4DB7-AD2B-8000945D00C9}"/>
              </a:ext>
            </a:extLst>
          </p:cNvPr>
          <p:cNvCxnSpPr>
            <a:cxnSpLocks/>
          </p:cNvCxnSpPr>
          <p:nvPr/>
        </p:nvCxnSpPr>
        <p:spPr>
          <a:xfrm>
            <a:off x="1050266" y="4030493"/>
            <a:ext cx="42551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6795677-5B5A-4F92-8098-7A22817AD499}"/>
                  </a:ext>
                </a:extLst>
              </p:cNvPr>
              <p:cNvSpPr/>
              <p:nvPr/>
            </p:nvSpPr>
            <p:spPr>
              <a:xfrm>
                <a:off x="251520" y="5087506"/>
                <a:ext cx="8038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sz="1200" dirty="0"/>
                  <a:t> An uncontrollable appliance cannot be scheduled and operated by the HEMS. (e.g. : TV, PC or lighting)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6795677-5B5A-4F92-8098-7A22817AD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87506"/>
                <a:ext cx="8038739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C40567C-9ABC-49FE-B656-23A4EE2F073F}"/>
                  </a:ext>
                </a:extLst>
              </p:cNvPr>
              <p:cNvSpPr/>
              <p:nvPr/>
            </p:nvSpPr>
            <p:spPr>
              <a:xfrm>
                <a:off x="869133" y="5467517"/>
                <a:ext cx="642365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𝒖𝒄</m:t>
                        </m:r>
                      </m:sup>
                    </m:sSup>
                  </m:oMath>
                </a14:m>
                <a:r>
                  <a:rPr lang="ko-KR" altLang="en-US" sz="1200" dirty="0"/>
                  <a:t> maintains the ﬁxed energy consumption scheduling.</a:t>
                </a: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C40567C-9ABC-49FE-B656-23A4EE2F0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3" y="5467517"/>
                <a:ext cx="6423652" cy="276999"/>
              </a:xfrm>
              <a:prstGeom prst="rect">
                <a:avLst/>
              </a:prstGeom>
              <a:blipFill>
                <a:blip r:embed="rId9"/>
                <a:stretch>
                  <a:fillRect l="-95"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9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94706"/>
            <a:ext cx="9143999" cy="538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Conventional HEMS Optimization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C83C15-F34A-4502-93EE-1F373C807F62}"/>
                  </a:ext>
                </a:extLst>
              </p:cNvPr>
              <p:cNvSpPr txBox="1"/>
              <p:nvPr/>
            </p:nvSpPr>
            <p:spPr>
              <a:xfrm>
                <a:off x="209550" y="1806943"/>
                <a:ext cx="6605526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          +                         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p>
                                  </m:sSub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𝑠𝑒𝑡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C83C15-F34A-4502-93EE-1F373C807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806943"/>
                <a:ext cx="6605526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E9B6D9EE-DE1A-437B-9162-7EADAC69A574}"/>
              </a:ext>
            </a:extLst>
          </p:cNvPr>
          <p:cNvSpPr/>
          <p:nvPr/>
        </p:nvSpPr>
        <p:spPr>
          <a:xfrm rot="16200000">
            <a:off x="2116156" y="1667033"/>
            <a:ext cx="214611" cy="2239627"/>
          </a:xfrm>
          <a:prstGeom prst="leftBrace">
            <a:avLst>
              <a:gd name="adj1" fmla="val 8333"/>
              <a:gd name="adj2" fmla="val 50389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15ED781-F909-4253-9B83-9F6C3583C31F}"/>
              </a:ext>
            </a:extLst>
          </p:cNvPr>
          <p:cNvSpPr/>
          <p:nvPr/>
        </p:nvSpPr>
        <p:spPr>
          <a:xfrm rot="16200000">
            <a:off x="5594130" y="1925554"/>
            <a:ext cx="250018" cy="1687177"/>
          </a:xfrm>
          <a:prstGeom prst="leftBrac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9D21D0-B2DE-4780-9189-C36FCE8F4F29}"/>
                  </a:ext>
                </a:extLst>
              </p:cNvPr>
              <p:cNvSpPr txBox="1"/>
              <p:nvPr/>
            </p:nvSpPr>
            <p:spPr>
              <a:xfrm>
                <a:off x="1685012" y="3002244"/>
                <a:ext cx="1076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𝑛𝑒𝑡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9D21D0-B2DE-4780-9189-C36FCE8F4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012" y="3002244"/>
                <a:ext cx="1076898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5B8DDE-58EC-4EED-8F19-02CF2D5F8D9D}"/>
                  </a:ext>
                </a:extLst>
              </p:cNvPr>
              <p:cNvSpPr txBox="1"/>
              <p:nvPr/>
            </p:nvSpPr>
            <p:spPr>
              <a:xfrm>
                <a:off x="5233268" y="3002244"/>
                <a:ext cx="971740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5B8DDE-58EC-4EED-8F19-02CF2D5F8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268" y="3002244"/>
                <a:ext cx="971740" cy="382412"/>
              </a:xfrm>
              <a:prstGeom prst="rect">
                <a:avLst/>
              </a:prstGeom>
              <a:blipFill>
                <a:blip r:embed="rId5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E1629B9-9116-4A00-8F62-0C609C32FAD9}"/>
              </a:ext>
            </a:extLst>
          </p:cNvPr>
          <p:cNvSpPr txBox="1"/>
          <p:nvPr/>
        </p:nvSpPr>
        <p:spPr>
          <a:xfrm>
            <a:off x="979821" y="3515635"/>
            <a:ext cx="248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electricity cost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5AE079-35BE-4207-A70A-5A8CD76AB695}"/>
              </a:ext>
            </a:extLst>
          </p:cNvPr>
          <p:cNvSpPr txBox="1"/>
          <p:nvPr/>
        </p:nvSpPr>
        <p:spPr>
          <a:xfrm>
            <a:off x="4187693" y="3506068"/>
            <a:ext cx="3062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Total penalty</a:t>
            </a:r>
          </a:p>
          <a:p>
            <a:pPr algn="ctr"/>
            <a:r>
              <a:rPr lang="en-US" altLang="ko-KR" dirty="0"/>
              <a:t>(consumer discomfort cost)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5ADAE91-5206-405A-97DA-ED5B05FB1C50}"/>
                  </a:ext>
                </a:extLst>
              </p:cNvPr>
              <p:cNvSpPr/>
              <p:nvPr/>
            </p:nvSpPr>
            <p:spPr>
              <a:xfrm>
                <a:off x="4172686" y="5733919"/>
                <a:ext cx="3363806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: the indoor temperature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5ADAE91-5206-405A-97DA-ED5B05FB1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686" y="5733919"/>
                <a:ext cx="3363806" cy="382412"/>
              </a:xfrm>
              <a:prstGeom prst="rect">
                <a:avLst/>
              </a:prstGeom>
              <a:blipFill>
                <a:blip r:embed="rId6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8133B39-E93B-4961-92FD-3D710930DFF3}"/>
                  </a:ext>
                </a:extLst>
              </p:cNvPr>
              <p:cNvSpPr/>
              <p:nvPr/>
            </p:nvSpPr>
            <p:spPr>
              <a:xfrm>
                <a:off x="4172686" y="5364587"/>
                <a:ext cx="4744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𝑠𝑒𝑡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the </a:t>
                </a:r>
                <a:r>
                  <a:rPr lang="ko-KR" altLang="en-US" dirty="0" err="1"/>
                  <a:t>preferred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consumer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temperature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8133B39-E93B-4961-92FD-3D710930D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686" y="5364587"/>
                <a:ext cx="4744376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E3F4CF-5A14-4F76-9EFF-5BD95FFF9503}"/>
              </a:ext>
            </a:extLst>
          </p:cNvPr>
          <p:cNvCxnSpPr>
            <a:cxnSpLocks/>
          </p:cNvCxnSpPr>
          <p:nvPr/>
        </p:nvCxnSpPr>
        <p:spPr>
          <a:xfrm flipH="1">
            <a:off x="109538" y="5167536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D93BD2-259A-42FE-AFFE-95FF923159DB}"/>
              </a:ext>
            </a:extLst>
          </p:cNvPr>
          <p:cNvSpPr/>
          <p:nvPr/>
        </p:nvSpPr>
        <p:spPr>
          <a:xfrm>
            <a:off x="4836201" y="6117805"/>
            <a:ext cx="4198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Penalty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consumer</a:t>
            </a:r>
            <a:r>
              <a:rPr lang="ko-KR" altLang="en-US" dirty="0"/>
              <a:t> </a:t>
            </a:r>
            <a:r>
              <a:rPr lang="ko-KR" altLang="en-US" dirty="0" err="1"/>
              <a:t>thermal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discomfort</a:t>
            </a:r>
            <a:r>
              <a:rPr lang="ko-KR" altLang="en-US" dirty="0"/>
              <a:t> </a:t>
            </a:r>
            <a:r>
              <a:rPr lang="ko-KR" altLang="en-US" dirty="0" err="1"/>
              <a:t>cost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351021-1175-493C-A090-64DA51243FAF}"/>
                  </a:ext>
                </a:extLst>
              </p:cNvPr>
              <p:cNvSpPr/>
              <p:nvPr/>
            </p:nvSpPr>
            <p:spPr>
              <a:xfrm>
                <a:off x="226938" y="5336587"/>
                <a:ext cx="2085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the TOU price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351021-1175-493C-A090-64DA51243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38" y="5336587"/>
                <a:ext cx="2085507" cy="369332"/>
              </a:xfrm>
              <a:prstGeom prst="rect">
                <a:avLst/>
              </a:prstGeom>
              <a:blipFill>
                <a:blip r:embed="rId8"/>
                <a:stretch>
                  <a:fillRect t="-8197" r="-1754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AB92A8-0FA2-45C1-A728-3F23F99BA1D5}"/>
                  </a:ext>
                </a:extLst>
              </p:cNvPr>
              <p:cNvSpPr/>
              <p:nvPr/>
            </p:nvSpPr>
            <p:spPr>
              <a:xfrm>
                <a:off x="226938" y="5733919"/>
                <a:ext cx="3415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𝑛𝑒𝑡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net energy consumption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AB92A8-0FA2-45C1-A728-3F23F99BA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38" y="5733919"/>
                <a:ext cx="3415294" cy="369332"/>
              </a:xfrm>
              <a:prstGeom prst="rect">
                <a:avLst/>
              </a:prstGeom>
              <a:blipFill>
                <a:blip r:embed="rId9"/>
                <a:stretch>
                  <a:fillRect t="-10000" r="-125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271FB2D-04EA-44B2-BBD9-8AD1B65F0534}"/>
                  </a:ext>
                </a:extLst>
              </p:cNvPr>
              <p:cNvSpPr/>
              <p:nvPr/>
            </p:nvSpPr>
            <p:spPr>
              <a:xfrm>
                <a:off x="4354426" y="6116331"/>
                <a:ext cx="514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271FB2D-04EA-44B2-BBD9-8AD1B65F0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26" y="6116331"/>
                <a:ext cx="514180" cy="369332"/>
              </a:xfrm>
              <a:prstGeom prst="rect">
                <a:avLst/>
              </a:prstGeom>
              <a:blipFill>
                <a:blip r:embed="rId10"/>
                <a:stretch>
                  <a:fillRect t="-8197" r="-941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171B753-451F-4FB7-AE51-98F37FCD9B06}"/>
              </a:ext>
            </a:extLst>
          </p:cNvPr>
          <p:cNvSpPr txBox="1"/>
          <p:nvPr/>
        </p:nvSpPr>
        <p:spPr>
          <a:xfrm>
            <a:off x="35433" y="139642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Object 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6595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94706"/>
            <a:ext cx="9143999" cy="538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Conventional HEMS Optimization Formulation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E3F4CF-5A14-4F76-9EFF-5BD95FFF9503}"/>
              </a:ext>
            </a:extLst>
          </p:cNvPr>
          <p:cNvCxnSpPr>
            <a:cxnSpLocks/>
          </p:cNvCxnSpPr>
          <p:nvPr/>
        </p:nvCxnSpPr>
        <p:spPr>
          <a:xfrm flipH="1">
            <a:off x="109538" y="43522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71B753-451F-4FB7-AE51-98F37FCD9B06}"/>
              </a:ext>
            </a:extLst>
          </p:cNvPr>
          <p:cNvSpPr txBox="1"/>
          <p:nvPr/>
        </p:nvSpPr>
        <p:spPr>
          <a:xfrm>
            <a:off x="35433" y="1396426"/>
            <a:ext cx="458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Constraint 1 (Net Power Consumption)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B02E6F-865A-461F-91D2-ABC3C568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64566"/>
            <a:ext cx="9144000" cy="1334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82790D7-5F0C-4B6D-9748-ADC7BD6A6DEB}"/>
                  </a:ext>
                </a:extLst>
              </p:cNvPr>
              <p:cNvSpPr/>
              <p:nvPr/>
            </p:nvSpPr>
            <p:spPr>
              <a:xfrm>
                <a:off x="105829" y="4382672"/>
                <a:ext cx="3634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 </a:t>
                </a:r>
                <a:r>
                  <a:rPr lang="en-US" altLang="ko-KR" sz="1200" b="1" dirty="0"/>
                  <a:t>reducible</a:t>
                </a:r>
                <a:r>
                  <a:rPr lang="en-US" altLang="ko-KR" sz="1200" dirty="0"/>
                  <a:t> appliances (e.g. air conditioner)</a:t>
                </a: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82790D7-5F0C-4B6D-9748-ADC7BD6A6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9" y="4382672"/>
                <a:ext cx="3634008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B5048DD-720D-43BE-8187-42400CF7B24E}"/>
                  </a:ext>
                </a:extLst>
              </p:cNvPr>
              <p:cNvSpPr/>
              <p:nvPr/>
            </p:nvSpPr>
            <p:spPr>
              <a:xfrm>
                <a:off x="105829" y="4759189"/>
                <a:ext cx="22360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 </a:t>
                </a:r>
                <a:r>
                  <a:rPr lang="en-US" altLang="ko-KR" sz="1200" b="1" dirty="0"/>
                  <a:t>shiftable</a:t>
                </a:r>
                <a:r>
                  <a:rPr lang="en-US" altLang="ko-KR" sz="1200" dirty="0"/>
                  <a:t> appliances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B5048DD-720D-43BE-8187-42400CF7B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9" y="4759189"/>
                <a:ext cx="223601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17067DE-F2FC-4503-B319-97435C15D7F9}"/>
                  </a:ext>
                </a:extLst>
              </p:cNvPr>
              <p:cNvSpPr/>
              <p:nvPr/>
            </p:nvSpPr>
            <p:spPr>
              <a:xfrm>
                <a:off x="105830" y="5170266"/>
                <a:ext cx="4390502" cy="394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𝑁𝐼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 </a:t>
                </a:r>
                <a:r>
                  <a:rPr lang="en-US" altLang="ko-KR" sz="1200" b="1" dirty="0"/>
                  <a:t>non-interruptible</a:t>
                </a:r>
                <a:r>
                  <a:rPr lang="en-US" altLang="ko-KR" sz="1200" dirty="0"/>
                  <a:t> load (e.g. : washing machine)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17067DE-F2FC-4503-B319-97435C15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0" y="5170266"/>
                <a:ext cx="4390502" cy="394788"/>
              </a:xfrm>
              <a:prstGeom prst="rect">
                <a:avLst/>
              </a:prstGeom>
              <a:blipFill>
                <a:blip r:embed="rId6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CF92CD6-7C59-44C1-8088-F67373448E70}"/>
                  </a:ext>
                </a:extLst>
              </p:cNvPr>
              <p:cNvSpPr/>
              <p:nvPr/>
            </p:nvSpPr>
            <p:spPr>
              <a:xfrm>
                <a:off x="105829" y="5565054"/>
                <a:ext cx="3101633" cy="394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an </a:t>
                </a:r>
                <a:r>
                  <a:rPr lang="en-US" altLang="ko-KR" sz="1200" b="1" dirty="0"/>
                  <a:t>interruptible</a:t>
                </a:r>
                <a:r>
                  <a:rPr lang="en-US" altLang="ko-KR" sz="1200" dirty="0"/>
                  <a:t> load (e.g. : ESS)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CF92CD6-7C59-44C1-8088-F67373448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9" y="5565054"/>
                <a:ext cx="3101633" cy="394788"/>
              </a:xfrm>
              <a:prstGeom prst="rect">
                <a:avLst/>
              </a:prstGeom>
              <a:blipFill>
                <a:blip r:embed="rId7"/>
                <a:stretch>
                  <a:fillRect t="-3077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2BDB9D-C7D6-49C7-A21C-0B577D428BAF}"/>
              </a:ext>
            </a:extLst>
          </p:cNvPr>
          <p:cNvSpPr/>
          <p:nvPr/>
        </p:nvSpPr>
        <p:spPr>
          <a:xfrm>
            <a:off x="2542903" y="2069923"/>
            <a:ext cx="670560" cy="60772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FB6523-2EF0-4A7B-8F8B-D58057C5AD14}"/>
              </a:ext>
            </a:extLst>
          </p:cNvPr>
          <p:cNvSpPr/>
          <p:nvPr/>
        </p:nvSpPr>
        <p:spPr>
          <a:xfrm>
            <a:off x="1576251" y="2674097"/>
            <a:ext cx="5782492" cy="60772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9432D5-F576-4AEC-82EC-8628156CDFA5}"/>
              </a:ext>
            </a:extLst>
          </p:cNvPr>
          <p:cNvSpPr/>
          <p:nvPr/>
        </p:nvSpPr>
        <p:spPr>
          <a:xfrm>
            <a:off x="3470367" y="180968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i="1" dirty="0">
                <a:solidFill>
                  <a:srgbClr val="FF0000"/>
                </a:solidFill>
              </a:rPr>
              <a:t>the predicted PV generation output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1E27FB1-8AC9-4468-B99D-01D15F7C2EE0}"/>
                  </a:ext>
                </a:extLst>
              </p:cNvPr>
              <p:cNvSpPr/>
              <p:nvPr/>
            </p:nvSpPr>
            <p:spPr>
              <a:xfrm>
                <a:off x="4572000" y="4396755"/>
                <a:ext cx="3525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Net energy consumption at time slot t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1E27FB1-8AC9-4468-B99D-01D15F7C2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96755"/>
                <a:ext cx="3525389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A1EEE49-24E3-4A71-83EA-1F2CBAD916FD}"/>
                  </a:ext>
                </a:extLst>
              </p:cNvPr>
              <p:cNvSpPr/>
              <p:nvPr/>
            </p:nvSpPr>
            <p:spPr>
              <a:xfrm>
                <a:off x="4572000" y="4748865"/>
                <a:ext cx="3437159" cy="39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Charging energy of ESS a at time slot t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A1EEE49-24E3-4A71-83EA-1F2CBAD91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48865"/>
                <a:ext cx="3437159" cy="399597"/>
              </a:xfrm>
              <a:prstGeom prst="rect">
                <a:avLst/>
              </a:prstGeom>
              <a:blipFill>
                <a:blip r:embed="rId9"/>
                <a:stretch>
                  <a:fillRect t="-606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32D998D-60E9-485B-AF38-F5003061D3EE}"/>
                  </a:ext>
                </a:extLst>
              </p:cNvPr>
              <p:cNvSpPr/>
              <p:nvPr/>
            </p:nvSpPr>
            <p:spPr>
              <a:xfrm>
                <a:off x="4572000" y="5170266"/>
                <a:ext cx="3752437" cy="399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𝑑𝑐h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Discharging energy of ESS a at time slot t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32D998D-60E9-485B-AF38-F5003061D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70266"/>
                <a:ext cx="3752437" cy="399597"/>
              </a:xfrm>
              <a:prstGeom prst="rect">
                <a:avLst/>
              </a:prstGeom>
              <a:blipFill>
                <a:blip r:embed="rId10"/>
                <a:stretch>
                  <a:fillRect t="-606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AE83B11-9522-4D28-8471-01A0C192511C}"/>
                  </a:ext>
                </a:extLst>
              </p:cNvPr>
              <p:cNvSpPr/>
              <p:nvPr/>
            </p:nvSpPr>
            <p:spPr>
              <a:xfrm>
                <a:off x="105829" y="5985929"/>
                <a:ext cx="8069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en-US" altLang="ko-KR" sz="1200" dirty="0"/>
                  <a:t> An uncontrollable appliance cannot be scheduled and operated by the HEMS. (e.g. : TV, PC or lighting)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AE83B11-9522-4D28-8471-01A0C1925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9" y="5985929"/>
                <a:ext cx="8069068" cy="369332"/>
              </a:xfrm>
              <a:prstGeom prst="rect">
                <a:avLst/>
              </a:prstGeom>
              <a:blipFill>
                <a:blip r:embed="rId11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12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5A1B94D-DAC9-40DF-9849-3B477890F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04" y="2229269"/>
            <a:ext cx="8744789" cy="13258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94706"/>
            <a:ext cx="9143999" cy="538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Conventional HEMS Optimization Formulation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1B753-451F-4FB7-AE51-98F37FCD9B06}"/>
              </a:ext>
            </a:extLst>
          </p:cNvPr>
          <p:cNvSpPr txBox="1"/>
          <p:nvPr/>
        </p:nvSpPr>
        <p:spPr>
          <a:xfrm>
            <a:off x="35433" y="1396426"/>
            <a:ext cx="782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Constraint 2 (Operating Characteristics for Controllable Appliances) 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797294-F0F5-44BF-9BD3-4E3767AE44E2}"/>
              </a:ext>
            </a:extLst>
          </p:cNvPr>
          <p:cNvCxnSpPr>
            <a:cxnSpLocks/>
          </p:cNvCxnSpPr>
          <p:nvPr/>
        </p:nvCxnSpPr>
        <p:spPr>
          <a:xfrm flipH="1">
            <a:off x="109538" y="43522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F6E9AF9-3941-4929-B768-2B3AA44DCB4C}"/>
                  </a:ext>
                </a:extLst>
              </p:cNvPr>
              <p:cNvSpPr/>
              <p:nvPr/>
            </p:nvSpPr>
            <p:spPr>
              <a:xfrm>
                <a:off x="109538" y="4352290"/>
                <a:ext cx="2738763" cy="382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in-door temperature at time t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F6E9AF9-3941-4929-B768-2B3AA44DC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4352290"/>
                <a:ext cx="2738763" cy="382412"/>
              </a:xfrm>
              <a:prstGeom prst="rect">
                <a:avLst/>
              </a:prstGeom>
              <a:blipFill>
                <a:blip r:embed="rId4"/>
                <a:stretch>
                  <a:fillRect t="-6349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B03227B-4CCC-42D0-B2E4-BF2BA689EA7A}"/>
                  </a:ext>
                </a:extLst>
              </p:cNvPr>
              <p:cNvSpPr/>
              <p:nvPr/>
            </p:nvSpPr>
            <p:spPr>
              <a:xfrm>
                <a:off x="109538" y="4734702"/>
                <a:ext cx="2966518" cy="38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in-door temperature at time t-1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B03227B-4CCC-42D0-B2E4-BF2BA689E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4734702"/>
                <a:ext cx="2966518" cy="385234"/>
              </a:xfrm>
              <a:prstGeom prst="rect">
                <a:avLst/>
              </a:prstGeom>
              <a:blipFill>
                <a:blip r:embed="rId5"/>
                <a:stretch>
                  <a:fillRect t="-6349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EEFD636-5C2E-40A0-84B4-1CB42800AA53}"/>
                  </a:ext>
                </a:extLst>
              </p:cNvPr>
              <p:cNvSpPr/>
              <p:nvPr/>
            </p:nvSpPr>
            <p:spPr>
              <a:xfrm>
                <a:off x="103222" y="5199119"/>
                <a:ext cx="4025589" cy="378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 predicted outdoor temperature at time t-1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EEFD636-5C2E-40A0-84B4-1CB42800A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5199119"/>
                <a:ext cx="4025589" cy="378886"/>
              </a:xfrm>
              <a:prstGeom prst="rect">
                <a:avLst/>
              </a:prstGeom>
              <a:blipFill>
                <a:blip r:embed="rId6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B8F15A0-21C6-4F3D-826A-C16B3A0007C6}"/>
                  </a:ext>
                </a:extLst>
              </p:cNvPr>
              <p:cNvSpPr/>
              <p:nvPr/>
            </p:nvSpPr>
            <p:spPr>
              <a:xfrm>
                <a:off x="103222" y="5587878"/>
                <a:ext cx="435888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 energy consumption of the reducible appliances</a:t>
                </a:r>
                <a:endParaRPr lang="ko-KR" altLang="en-US" sz="1200" b="1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B8F15A0-21C6-4F3D-826A-C16B3A000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5587878"/>
                <a:ext cx="4358886" cy="381515"/>
              </a:xfrm>
              <a:prstGeom prst="rect">
                <a:avLst/>
              </a:prstGeom>
              <a:blipFill>
                <a:blip r:embed="rId7"/>
                <a:stretch>
                  <a:fillRect t="-11290" b="-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01A91AD-657F-4D93-ACB7-969F99A1F76E}"/>
                  </a:ext>
                </a:extLst>
              </p:cNvPr>
              <p:cNvSpPr/>
              <p:nvPr/>
            </p:nvSpPr>
            <p:spPr>
              <a:xfrm>
                <a:off x="103222" y="5960767"/>
                <a:ext cx="2908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 environmental parameters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01A91AD-657F-4D93-ACB7-969F99A1F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5960767"/>
                <a:ext cx="290804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D20D43C3-92EB-4385-BDFE-EF98F68C30F2}"/>
              </a:ext>
            </a:extLst>
          </p:cNvPr>
          <p:cNvSpPr/>
          <p:nvPr/>
        </p:nvSpPr>
        <p:spPr>
          <a:xfrm>
            <a:off x="5429151" y="1701773"/>
            <a:ext cx="1505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/>
              <a:t>e.g.</a:t>
            </a:r>
            <a:r>
              <a:rPr lang="ko-KR" altLang="en-US" sz="1200" i="1" dirty="0"/>
              <a:t> </a:t>
            </a:r>
            <a:r>
              <a:rPr lang="ko-KR" altLang="en-US" sz="1200" i="1" dirty="0" err="1"/>
              <a:t>air</a:t>
            </a:r>
            <a:r>
              <a:rPr lang="ko-KR" altLang="en-US" sz="1200" i="1" dirty="0"/>
              <a:t> </a:t>
            </a:r>
            <a:r>
              <a:rPr lang="ko-KR" altLang="en-US" sz="1200" i="1" dirty="0" err="1"/>
              <a:t>conditioner</a:t>
            </a:r>
            <a:endParaRPr lang="ko-KR" alt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F7646-5C58-45C3-ABCE-953757A77A95}"/>
              </a:ext>
            </a:extLst>
          </p:cNvPr>
          <p:cNvSpPr txBox="1"/>
          <p:nvPr/>
        </p:nvSpPr>
        <p:spPr>
          <a:xfrm>
            <a:off x="4128811" y="4986887"/>
            <a:ext cx="12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/>
              <a:t>Capacity range</a:t>
            </a:r>
            <a:endParaRPr lang="ko-KR" altLang="en-US" sz="12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DF755-6BA4-480A-841C-DAD38898DA1A}"/>
              </a:ext>
            </a:extLst>
          </p:cNvPr>
          <p:cNvSpPr txBox="1"/>
          <p:nvPr/>
        </p:nvSpPr>
        <p:spPr>
          <a:xfrm>
            <a:off x="4128811" y="4431474"/>
            <a:ext cx="494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Constraint for the temperature dynamics of the reducible appliance</a:t>
            </a:r>
            <a:endParaRPr lang="ko-KR" altLang="en-US" sz="1200" i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8C56F6-BCEC-4E94-8006-267613DE0460}"/>
              </a:ext>
            </a:extLst>
          </p:cNvPr>
          <p:cNvSpPr/>
          <p:nvPr/>
        </p:nvSpPr>
        <p:spPr>
          <a:xfrm>
            <a:off x="4128811" y="4699913"/>
            <a:ext cx="35864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/>
              <a:t>C</a:t>
            </a:r>
            <a:r>
              <a:rPr lang="ko-KR" altLang="en-US" sz="1200" i="1" dirty="0" err="1"/>
              <a:t>onsumer</a:t>
            </a:r>
            <a:r>
              <a:rPr lang="ko-KR" altLang="en-US" sz="1200" i="1" dirty="0"/>
              <a:t> </a:t>
            </a:r>
            <a:r>
              <a:rPr lang="ko-KR" altLang="en-US" sz="1200" i="1" dirty="0" err="1"/>
              <a:t>preferred</a:t>
            </a:r>
            <a:r>
              <a:rPr lang="ko-KR" altLang="en-US" sz="1200" i="1" dirty="0"/>
              <a:t> </a:t>
            </a:r>
            <a:r>
              <a:rPr lang="ko-KR" altLang="en-US" sz="1200" i="1" dirty="0" err="1"/>
              <a:t>indoor</a:t>
            </a:r>
            <a:r>
              <a:rPr lang="ko-KR" altLang="en-US" sz="1200" i="1" dirty="0"/>
              <a:t> </a:t>
            </a:r>
            <a:r>
              <a:rPr lang="ko-KR" altLang="en-US" sz="1200" i="1" dirty="0" err="1"/>
              <a:t>temperatures</a:t>
            </a:r>
            <a:r>
              <a:rPr lang="ko-KR" altLang="en-US" sz="1200" i="1" dirty="0"/>
              <a:t> </a:t>
            </a:r>
            <a:r>
              <a:rPr lang="en-US" altLang="ko-KR" sz="1200" i="1" dirty="0"/>
              <a:t>range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97042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for HEMS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4"/>
          </p:nvPr>
        </p:nvSpPr>
        <p:spPr>
          <a:xfrm>
            <a:off x="0" y="794706"/>
            <a:ext cx="9143999" cy="5380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Conventional HEMS Optimization Formulation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1B753-451F-4FB7-AE51-98F37FCD9B06}"/>
              </a:ext>
            </a:extLst>
          </p:cNvPr>
          <p:cNvSpPr txBox="1"/>
          <p:nvPr/>
        </p:nvSpPr>
        <p:spPr>
          <a:xfrm>
            <a:off x="35433" y="1396426"/>
            <a:ext cx="919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Constraint 3 (</a:t>
            </a:r>
            <a:r>
              <a:rPr lang="en-US" altLang="ko-KR" sz="1600" b="1" dirty="0"/>
              <a:t>the desired operation of </a:t>
            </a:r>
            <a:r>
              <a:rPr lang="en-US" altLang="ko-KR" sz="1600" b="1" dirty="0" err="1"/>
              <a:t>shiftable</a:t>
            </a:r>
            <a:r>
              <a:rPr lang="en-US" altLang="ko-KR" sz="1600" b="1" dirty="0"/>
              <a:t> appliances with a non-interruptible load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797294-F0F5-44BF-9BD3-4E3767AE44E2}"/>
              </a:ext>
            </a:extLst>
          </p:cNvPr>
          <p:cNvCxnSpPr>
            <a:cxnSpLocks/>
          </p:cNvCxnSpPr>
          <p:nvPr/>
        </p:nvCxnSpPr>
        <p:spPr>
          <a:xfrm flipH="1">
            <a:off x="109538" y="4352290"/>
            <a:ext cx="89249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F6E9AF9-3941-4929-B768-2B3AA44DCB4C}"/>
                  </a:ext>
                </a:extLst>
              </p:cNvPr>
              <p:cNvSpPr/>
              <p:nvPr/>
            </p:nvSpPr>
            <p:spPr>
              <a:xfrm>
                <a:off x="109538" y="4352290"/>
                <a:ext cx="5360122" cy="425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𝑁𝐼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 binary decision variable , “1” for consumption, “0” otherwise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F6E9AF9-3941-4929-B768-2B3AA44DC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4352290"/>
                <a:ext cx="5360122" cy="425629"/>
              </a:xfrm>
              <a:prstGeom prst="rect">
                <a:avLst/>
              </a:prstGeom>
              <a:blipFill>
                <a:blip r:embed="rId3"/>
                <a:stretch>
                  <a:fillRect t="-2857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B8F15A0-21C6-4F3D-826A-C16B3A0007C6}"/>
                  </a:ext>
                </a:extLst>
              </p:cNvPr>
              <p:cNvSpPr/>
              <p:nvPr/>
            </p:nvSpPr>
            <p:spPr>
              <a:xfrm>
                <a:off x="103222" y="4766115"/>
                <a:ext cx="3833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the operation period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sz="1200" b="1" dirty="0"/>
                  <a:t> </a:t>
                </a:r>
                <a:r>
                  <a:rPr lang="en-US" altLang="ko-KR" sz="1200" dirty="0"/>
                  <a:t>hours during a day</a:t>
                </a:r>
                <a:endParaRPr lang="ko-KR" altLang="en-US" sz="1200" b="1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B8F15A0-21C6-4F3D-826A-C16B3A000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4766115"/>
                <a:ext cx="383322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EEBD2E3-621F-4F55-A2C9-40DEDDF94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34" y="1963188"/>
            <a:ext cx="7821564" cy="21077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3C0A97-962D-49D3-A752-34B6D86E8744}"/>
              </a:ext>
            </a:extLst>
          </p:cNvPr>
          <p:cNvSpPr/>
          <p:nvPr/>
        </p:nvSpPr>
        <p:spPr>
          <a:xfrm>
            <a:off x="6748571" y="1686189"/>
            <a:ext cx="1694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/>
              <a:t>e.g.</a:t>
            </a:r>
            <a:r>
              <a:rPr lang="ko-KR" altLang="en-US" sz="1200" i="1" dirty="0"/>
              <a:t> </a:t>
            </a:r>
            <a:r>
              <a:rPr lang="en-US" altLang="ko-KR" sz="1200" i="1" dirty="0"/>
              <a:t>washing machine</a:t>
            </a:r>
            <a:endParaRPr lang="ko-KR" altLang="en-US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1DC3838-2419-42EC-9722-C2A055CD5418}"/>
                  </a:ext>
                </a:extLst>
              </p:cNvPr>
              <p:cNvSpPr/>
              <p:nvPr/>
            </p:nvSpPr>
            <p:spPr>
              <a:xfrm>
                <a:off x="103222" y="5191743"/>
                <a:ext cx="3608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en-US" altLang="ko-KR" sz="1200" dirty="0"/>
                  <a:t>Maximum consumption of appliance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1DC3838-2419-42EC-9722-C2A055CD5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" y="5191743"/>
                <a:ext cx="3608745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61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13496</TotalTime>
  <Words>1742</Words>
  <Application>Microsoft Office PowerPoint</Application>
  <PresentationFormat>화면 슬라이드 쇼(4:3)</PresentationFormat>
  <Paragraphs>341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굴림</vt:lpstr>
      <vt:lpstr>맑은 고딕</vt:lpstr>
      <vt:lpstr>Arial</vt:lpstr>
      <vt:lpstr>Britannic Bold</vt:lpstr>
      <vt:lpstr>Cambria Math</vt:lpstr>
      <vt:lpstr>Helvetica</vt:lpstr>
      <vt:lpstr>Palatino Linotype</vt:lpstr>
      <vt:lpstr>Wingdings</vt:lpstr>
      <vt:lpstr>Office 테마</vt:lpstr>
      <vt:lpstr>Reinforcement Learning-Based Energy Management of Smart Home with Rooftop Solar Photovoltaic System, Energy Storage System, and Home Appliances</vt:lpstr>
      <vt:lpstr>PowerPoint 프레젠테이션</vt:lpstr>
      <vt:lpstr>Introduction</vt:lpstr>
      <vt:lpstr>Related Research</vt:lpstr>
      <vt:lpstr>System Model for HEMS</vt:lpstr>
      <vt:lpstr>System Model for HEMS</vt:lpstr>
      <vt:lpstr>System Model for HEMS</vt:lpstr>
      <vt:lpstr>System Model for HEMS</vt:lpstr>
      <vt:lpstr>System Model for HEMS</vt:lpstr>
      <vt:lpstr>System Model for HEMS</vt:lpstr>
      <vt:lpstr>System Model for HEMS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 Formulation of RL- and ANN-Based Home Energy Management</vt:lpstr>
      <vt:lpstr>Numerical Examples</vt:lpstr>
      <vt:lpstr>Numerical Examples</vt:lpstr>
      <vt:lpstr>Numerical Examples</vt:lpstr>
      <vt:lpstr>Numerical Examples</vt:lpstr>
      <vt:lpstr>Numerical Examples</vt:lpstr>
      <vt:lpstr>Numerical Examples</vt:lpstr>
      <vt:lpstr>Numerical Examples</vt:lpstr>
      <vt:lpstr>Numerical Examples</vt:lpstr>
      <vt:lpstr>Discussion</vt:lpstr>
      <vt:lpstr>Conclusions / Future work</vt:lpstr>
      <vt:lpstr>Code implementation and experiment comparison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#3</dc:title>
  <dc:creator>Gilsoo Lee</dc:creator>
  <cp:lastModifiedBy>이해중</cp:lastModifiedBy>
  <cp:revision>1422</cp:revision>
  <cp:lastPrinted>2018-11-22T23:47:53Z</cp:lastPrinted>
  <dcterms:created xsi:type="dcterms:W3CDTF">2013-10-15T10:17:51Z</dcterms:created>
  <dcterms:modified xsi:type="dcterms:W3CDTF">2021-06-02T15:42:56Z</dcterms:modified>
</cp:coreProperties>
</file>