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2"/>
  </p:notesMasterIdLst>
  <p:sldIdLst>
    <p:sldId id="256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36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4" r:id="rId26"/>
    <p:sldId id="453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271" r:id="rId4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ik Jeong" initials="JJ" lastIdx="1" clrIdx="0">
    <p:extLst>
      <p:ext uri="{19B8F6BF-5375-455C-9EA6-DF929625EA0E}">
        <p15:presenceInfo xmlns:p15="http://schemas.microsoft.com/office/powerpoint/2012/main" userId="Jaeik Jeong" providerId="None"/>
      </p:ext>
    </p:extLst>
  </p:cmAuthor>
  <p:cmAuthor id="2" name="Jaeik Jeong" initials="JJ [2]" lastIdx="1" clrIdx="1">
    <p:extLst>
      <p:ext uri="{19B8F6BF-5375-455C-9EA6-DF929625EA0E}">
        <p15:presenceInfo xmlns:p15="http://schemas.microsoft.com/office/powerpoint/2012/main" userId="8a7db909aff6b4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1" autoAdjust="0"/>
    <p:restoredTop sz="91385"/>
  </p:normalViewPr>
  <p:slideViewPr>
    <p:cSldViewPr snapToGrid="0">
      <p:cViewPr>
        <p:scale>
          <a:sx n="96" d="100"/>
          <a:sy n="96" d="100"/>
        </p:scale>
        <p:origin x="1962" y="402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970" y="8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2C7B850-2CC1-4962-9601-5C698A4791FA}" type="datetime1">
              <a:rPr lang="ko-KR" altLang="en-US"/>
              <a:pPr lvl="0">
                <a:defRPr lang="ko-KR" altLang="en-US"/>
              </a:pPr>
              <a:t>2020-03-02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46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77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59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94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19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0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39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54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65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56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37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17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79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38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23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01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85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11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369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9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6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5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44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54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72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17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421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366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631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72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08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7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9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44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3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0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0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3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(맨 첫 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2"/>
            <a:ext cx="9144000" cy="391007"/>
          </a:xfrm>
          <a:prstGeom prst="rect">
            <a:avLst/>
          </a:prstGeom>
          <a:solidFill>
            <a:srgbClr val="A8A8A8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ko-KR" altLang="en-US" sz="1800">
              <a:latin typeface="Helvetica" panose="020B0604020202030204" pitchFamily="34" charset="0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724982" y="1645900"/>
            <a:ext cx="7663443" cy="2143140"/>
          </a:xfrm>
          <a:prstGeom prst="rect">
            <a:avLst/>
          </a:prstGeom>
          <a:noFill/>
          <a:ln w="15875">
            <a:noFill/>
          </a:ln>
        </p:spPr>
        <p:txBody>
          <a:bodyPr anchor="ctr" anchorCtr="0"/>
          <a:lstStyle>
            <a:lvl1pPr algn="ctr">
              <a:spcBef>
                <a:spcPts val="1200"/>
              </a:spcBef>
              <a:defRPr sz="34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+mj-ea"/>
                <a:cs typeface="Verdan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42280" y="4097857"/>
            <a:ext cx="6408712" cy="1762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500"/>
              </a:spcBef>
              <a:buNone/>
              <a:defRPr sz="2000" b="0" baseline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Helvetica" panose="020B0604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Name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0" y="6641996"/>
            <a:ext cx="9144000" cy="227073"/>
          </a:xfrm>
          <a:prstGeom prst="rect">
            <a:avLst/>
          </a:prstGeom>
          <a:solidFill>
            <a:srgbClr val="7D0000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ko-KR" altLang="en-US" sz="1800">
              <a:latin typeface="Helvetica" panose="020B0604020202030204" pitchFamily="34" charset="0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>
            <a:off x="0" y="382956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Users\Kevin\Desktop\logo1_1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37" y="6091295"/>
            <a:ext cx="1646811" cy="48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4"/>
          <p:cNvSpPr txBox="1">
            <a:spLocks noChangeArrowheads="1"/>
          </p:cNvSpPr>
          <p:nvPr userDrawn="1"/>
        </p:nvSpPr>
        <p:spPr bwMode="auto">
          <a:xfrm>
            <a:off x="157606" y="6599648"/>
            <a:ext cx="61070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© </a:t>
            </a:r>
            <a:r>
              <a:rPr lang="en-US" altLang="ko-KR" sz="1350" b="1" dirty="0">
                <a:solidFill>
                  <a:schemeClr val="accent1"/>
                </a:solidFill>
                <a:latin typeface="Helvetica" panose="020B0604020202030204" pitchFamily="34" charset="0"/>
              </a:rPr>
              <a:t>Networking for Intelligence Communications and Energy Lab.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BD62D-C5E3-4D92-BEC5-4877EE97FA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" y="6074743"/>
            <a:ext cx="1591992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232" y="90280"/>
            <a:ext cx="8150568" cy="7044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/>
                <a:latin typeface="Helvetica" panose="020B0604020202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/>
          </p:nvPr>
        </p:nvSpPr>
        <p:spPr>
          <a:xfrm>
            <a:off x="251520" y="846901"/>
            <a:ext cx="8784976" cy="5491218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/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>
              <a:spcBef>
                <a:spcPts val="200"/>
              </a:spcBef>
              <a:buFont typeface="Wingdings" pitchFamily="2" charset="2"/>
              <a:buChar char="§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>
              <a:spcBef>
                <a:spcPts val="100"/>
              </a:spcBef>
              <a:defRPr sz="1000">
                <a:solidFill>
                  <a:schemeClr val="accent2">
                    <a:lumMod val="75000"/>
                  </a:schemeClr>
                </a:solidFill>
              </a:defRPr>
            </a:lvl6pPr>
            <a:lvl7pPr marL="1656000" indent="-180000">
              <a:spcBef>
                <a:spcPts val="0"/>
              </a:spcBef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</a:lstStyle>
          <a:p>
            <a:pPr marL="514350" marR="0" lvl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612000" marR="0" lvl="1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900000" marR="0" lvl="2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1296000" marR="0" lvl="3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</a:p>
          <a:p>
            <a:pPr lvl="0"/>
            <a:endParaRPr lang="en-US" altLang="ko-KR" dirty="0"/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995937" y="6525344"/>
            <a:ext cx="1125488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fld id="{055B203F-07CF-4D68-A686-55D75B62DBF2}" type="slidenum">
              <a:rPr lang="ko-KR" altLang="en-US" sz="1200" smtClean="0">
                <a:latin typeface="Helvetica" panose="020B0604020202030204" pitchFamily="34" charset="0"/>
              </a:rPr>
              <a:pPr/>
              <a:t>‹#›</a:t>
            </a:fld>
            <a:endParaRPr lang="ko-KR" altLang="en-US" sz="1200" dirty="0">
              <a:latin typeface="Helvetica" panose="020B0604020202030204" pitchFamily="34" charset="0"/>
            </a:endParaRPr>
          </a:p>
        </p:txBody>
      </p:sp>
      <p:pic>
        <p:nvPicPr>
          <p:cNvPr id="10" name="Picture 2" descr="D:\Users\Kevin\Desktop\logo1_1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32" y="6500101"/>
            <a:ext cx="952172" cy="2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28018F-BBDD-4596-9490-3E7A16BC57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" y="6439260"/>
            <a:ext cx="1196739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4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new2"/>
          <p:cNvPicPr>
            <a:picLocks noChangeAspect="1" noChangeArrowheads="1"/>
          </p:cNvPicPr>
          <p:nvPr userDrawn="1"/>
        </p:nvPicPr>
        <p:blipFill>
          <a:blip r:embed="rId2" cstate="print">
            <a:lum bright="90000" contrast="-80000"/>
          </a:blip>
          <a:srcRect/>
          <a:stretch>
            <a:fillRect/>
          </a:stretch>
        </p:blipFill>
        <p:spPr bwMode="auto">
          <a:xfrm>
            <a:off x="-3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57187" y="3046660"/>
            <a:ext cx="84296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 algn="ctr">
              <a:spcBef>
                <a:spcPct val="40000"/>
              </a:spcBef>
              <a:spcAft>
                <a:spcPct val="10000"/>
              </a:spcAft>
              <a:buFont typeface="Wingdings" pitchFamily="2" charset="2"/>
              <a:buNone/>
              <a:defRPr/>
            </a:pPr>
            <a:r>
              <a:rPr lang="en-US" altLang="ko-KR" sz="4400" b="1" i="0" dirty="0">
                <a:solidFill>
                  <a:schemeClr val="accent1">
                    <a:lumMod val="50000"/>
                  </a:schemeClr>
                </a:solidFill>
                <a:latin typeface="Helvetica" panose="020B0604020202030204" pitchFamily="34" charset="0"/>
                <a:ea typeface="+mn-ea"/>
              </a:rPr>
              <a:t>Thank you!</a:t>
            </a:r>
            <a:endParaRPr lang="en-US" altLang="ko-KR" sz="4000" b="1" i="0" dirty="0">
              <a:solidFill>
                <a:schemeClr val="accent1">
                  <a:lumMod val="50000"/>
                </a:schemeClr>
              </a:solidFill>
              <a:latin typeface="Helvetica" panose="020B0604020202030204" pitchFamily="34" charset="0"/>
              <a:ea typeface="+mn-ea"/>
            </a:endParaRPr>
          </a:p>
        </p:txBody>
      </p:sp>
      <p:sp>
        <p:nvSpPr>
          <p:cNvPr id="4" name="바닥글 개체 틀 4"/>
          <p:cNvSpPr txBox="1">
            <a:spLocks/>
          </p:cNvSpPr>
          <p:nvPr userDrawn="1"/>
        </p:nvSpPr>
        <p:spPr bwMode="auto">
          <a:xfrm>
            <a:off x="1895475" y="3500438"/>
            <a:ext cx="7127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 anchor="ctr"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11500" b="1">
              <a:solidFill>
                <a:srgbClr val="FFFF00"/>
              </a:solidFill>
              <a:latin typeface="Britannic Bold" panose="020B0903060703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11584" y="3685132"/>
            <a:ext cx="1476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Networking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굴림" panose="020B0600000101010101" pitchFamily="50" charset="-127"/>
              </a:rPr>
              <a:t>Next</a:t>
            </a: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13631" y="4422650"/>
            <a:ext cx="29908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Intelligence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굴림" panose="020B0600000101010101" pitchFamily="50" charset="-127"/>
              </a:rPr>
              <a:t>Innovative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773237" y="5131478"/>
            <a:ext cx="22685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Communications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00B0F0"/>
                </a:solidFill>
                <a:latin typeface="굴림" panose="020B0600000101010101" pitchFamily="50" charset="-127"/>
              </a:rPr>
              <a:t>Creative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598738" y="5791262"/>
            <a:ext cx="1443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Energy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92D050"/>
                </a:solidFill>
                <a:latin typeface="굴림" panose="020B0600000101010101" pitchFamily="50" charset="-127"/>
              </a:rPr>
              <a:t>Envisioning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19" name="AutoShape 4" descr="https://mail-attachment.googleusercontent.com/attachment/u/0/?ui=2&amp;ik=5d801ca0b1&amp;view=att&amp;th=13fe60c5e47bbb1a&amp;attid=0.1&amp;disp=inline&amp;realattid=865b8c26a7f10dd8_0.1&amp;safe=1&amp;zw&amp;saduie=AG9B_P-TcqVSASEf_hNTZkkPOnRf&amp;sadet=1373954264191&amp;sads=jaMEBhZcXP902IU9ZasntVY8f6o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0" name="AutoShape 6" descr="https://mail-attachment.googleusercontent.com/attachment/u/0/?ui=2&amp;ik=5d801ca0b1&amp;view=att&amp;th=13fe60c5e47bbb1a&amp;attid=0.1&amp;disp=inline&amp;realattid=865b8c26a7f10dd8_0.1&amp;safe=1&amp;zw&amp;saduie=AG9B_P-TcqVSASEf_hNTZkkPOnRf&amp;sadet=1373954264191&amp;sads=jaMEBhZcXP902IU9ZasntVY8f6o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pic>
        <p:nvPicPr>
          <p:cNvPr id="22" name="Picture 2" descr="https://encrypted-tbn2.gstatic.com/images?q=tbn:ANd9GcSK5Y_wEJeJFj8bgpR2mRpKVEyrK6SgANRTSpp7W2LSrkHtxrr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2" y="1866960"/>
            <a:ext cx="374491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2" descr="data:image/jpeg;base64,/9j/4AAQSkZJRgABAQAAAQABAAD/2wCEAAkGBxQPEBUUEBAUEBAPFxQVFRUVFBUUEBUVFRUXGBQWFBcYHCggHBolHhcVITEhJSkuLi4vGB8zODMsNygtLisBCgoKDg0OGhAQGzQkICYsLCwvLC0sLCwsLCwsLCwsLCw0LCwsLDQsNCwsLCwsLCwsLCwsLCwsLCwsNCwsLCwsLP/AABEIAO8A0wMBIgACEQEDEQH/xAAcAAEAAQUBAQAAAAAAAAAAAAAABAECAwUGBwj/xABBEAACAQIEAwYDBQcBBwUAAAABAgADEQQSITEFQVEGEyJhcYEykaEHFCNC0VJicoKxwfDhM1Njc5Ki8RUXJDRD/8QAGgEBAAMBAQEAAAAAAAAAAAAAAAECAwQFBv/EACgRAAICAQQBAwQDAQAAAAAAAAABAhEDBBIhMUEFImETUXGRMlKBFP/aAAwDAQACEQMRAD8A9liIgCIiAIiIAiIgCIiAIiIAiIgCIiAIiIAiIgCIiAIiIAiIgCIiAIiIAiIgCIiAIiIAiIgCIiAIiIAiIgCIiAIiIAiIgCIiAIiIBWUiIAiIgCIiAIiIAiUJtqdB15TU4vtPhKJs+Kpg9A2Y/SVclHtloxlLpG3iaCl2zwTGwxKi3Mq4X5kWm3wmNp1helUWoBvlYH52hTjLpkyxziraf6JEREsUEREAREQBERAEREAREQBERAEREAREQBERAETT8e7U4XAWGJrqjv8ADTHiqt6KNbeZ0mmqdtM/+z7mkvI1HLv/ANFPQct29pDaRKTZ2M5rtb2rXBeBF7zEEXCm+RAdFZyOV7ab66Tne0HaWvQpipTq1caLXIwwooqfxDWpbzAnmmN7XNUzMWOaoc2drtU7wAZLE9BoDyAEznJ1waY4Jvk7PF99iHZ8XWL02OULmZFU9O7t9ddpp8U1EVBYALT8wCWP5jpr6Azmk7Q5V8BF1vdnLmwAF2KqRqSbWuSdJZU4k3elGdWZgGXKRZswUhEdSQpt1B1Fpx/88m7bO1Z4x9p01OpTv+youLkksdP+YRyHLykxE1FSkSpGzIWDe+t7/ScpgmZlzUNW1sLHOPIXIvMvDuO5KpWoCjA+K91Pv/nOUljl4PW02ow1tbr8np3Z/t09NgmM/EpnRawHjG2rgbjzGvrPREcMAVIIIuCNQQdiJ4jdKq3XQfI30289rWnT/Zz2h7t/ulVgUa/ct0bmnkDqR5+om2nzu9sjl9R9Pik8mJflHpERE7jwRERAEREAREQBERAEREAREQBERAEREA0XaDsfg8ec2Jw6tU27weGrpt4h/ecnX+ySin/165Fr2Famr/8AdTyGekxIolNo8V4v9neMogvTRaoQG5oVmWrb91KgPyuZwFSmMVf8Zy//ABQG1F/CWGoM+qZ4L9snZsYTFriKYPdYvMX2CJVJ0tbWzan2OspKPHBrjnzycph+y1Vl0anUzAjQkg+hIuG23Ey0cEyKqHC6ghioy2Y6BSStywvrpYG2sncFxrquZXyHcsd9OWuzDXXUGdHgOK0avgrDJUIsSy5VubaX1HTU3B6zjeTIm7Oz6eNpM03C+CZACwYgg38QNm13CUzYg8r31kbtTwg/d1qqlJQLKWVlz3vpfQXB0Itf2M7kUy2lOzC35BZwddfFe7+Vx8orZKi5HygVFyG91pvrqjWIYNqfCST0kYpO7K5eFR552fxzBfzOB8QvfS+wvtoB0m1r1yPHTY7hgR8SkbHTmP8ANpkfgn3WsGXKKTXBUkh6ZA0DFiSRrvr7SLxF1T4SQdTvpvrcjb18tZXIvfwexost6e5dHuPY7jw4hhFq6d4PBUA5Ou9vI7+83c8E7Hdr34Y7nuWrUK2W6hgpDDYjkTbeej8L+0zB1tKneYdv30JUerJe3vO+E/byfO6hQWR7HwdpExYbEpVUNTdXQ7MpBB9xMs0MRERAEREAREQBERAEREAREQBERAEREATzn7dKyDhoRmAd6qFBa7Erc+wAuZ6NOK+0jgP35EXY0wzA78wth00Yk9bASUm3SDko8s+fsBxRkYZrkC+o1sTzA532k1uNZlPgAJIAAGmW1svlrqB5zv1+zi9RRbKpPi2DEIBaxA0vqPOQMf2OWlUQA3FTS52UgnKCdzteUy4titomOqTdJnG4fH10OZCVuALC+w2tebzDVa9Ug16aBwdyiEtcfnBB9b3PLbn1WD7PIq/iU213tbMtzbxHYgH+skUsAKdUpdjYX5bHSzL5dR8py7/6oSzuRyePpvUK+Mg7A3u/kAdeu3tMicKZwGIvtsQGuOZW/tOvXhoztdFYHrlBvbfQfrLXwSk3yFLaNb9RcfMSnyRk1WWa2t8HK4fhoBIIIO1tNfUHT6TI/CQG/D8LDdb6HzAO3pOqbh2ceEjONgwFj5XGh9QfaWtRIH4iBcp6XH8pAi2c5zXCuKVcNUJoO1OoDqouFb+JNjPQeAfaLTq2TEoadTbMgvTbzy3us5PiHC1qC6AMw2sbHzGv6zXvge9XMWBdbDxCzi3nz9ZeOSiVKj3YG8TyDsz2srYFslfxUTa2YtYA81YXHtYT1jA4xK6B6Th1bmDedMZqRspJmeIiXJEREAREQBERAEREAREQBERAEh8Qp3sfb5kAf1MmSyqlwRLRdOys1aaNNh6wJAHxKuce+ZefptOb45hs/iy3yXBAvqNCD62LfSb7F0WHelLXSmyj2JZTMWKUdyGt4mXXTQHLzHsw941UN0LRywfNGjaqhRgKlivPnrp4r9dR8uonMLi3rOaZQhhtUW+w63/sZtsfS8JYG/hGgtYo97g9bWJ9jLsLi6OREr3ptyZrqwsNDfn+nvPPSvwaGrNPEJ4ipZdr6H5i+0m4Gqx1dmVhyIa/8ptqNRpNglQp8X4u97WD2tvpuJlFcZR3i+EfC3L3tsd9rQ0KNbSxyhyhOVmOmpCsb/Q6byWvENDmJNtM2hAPmR/cCZsbhqVQeJQ/K9rH5yynRpILoSRzUkB1PkTuIIogYzBsxJRgOZFrH102/pIlPDBRckkc+vtbabdcSpGuy9NHA8hz9Jra1Q5yy+ED0zew5Srog1vFaSstx4ugB1HW1uekj9n+MVsFUz4cPVQC7qo5cwU2PqNZmxdRDmIVW5kbMB5+Upgsd93qAoulQaZjoemVhvtsddOc0xR3SSHXR7DwLjNLG0RUotcHQjZlbmCJsZ5/2W49QNQsi91Wq6Mh0D25jkW+s7zD4hai3Rgw29DzBHI+U7pQcezaE9yMkREqaCIiAIiIAiIgCIiAIiIAiIgGl4vW7jxkXVyENuQYnX6zXVr0ncWLqwQgandQLeRuh+c33FqGensDYjfbXT+81tDFJVuA41IFxvpqCOtgw+s3T3Ro5Zwp8HHcZJRVKqcwOVlGlwNmB9gfUTU9qqy1sOGtmX8rLYEEbqykHK3tY9RtOyxvCmNEmowWqps9vgYgnLUUcsw3HX68b2gwq5CHup1NwACD0ZPzDzGo56WnDKGx8F18mg4bicRkBUOQt8pGpA5i25X0vMzcUrUQWYPlubjXdT4rX6dDJ/YrGGoAgI7zDXYKd2U26b8x8pu8dghWWoU1WoCTbRle1mBvtcW/6Z0Q0ymrsrLJtdUaPCdog9siqxy/D8BYcyPTp9JixHHt1ZtB+0CH03BHlMP/AKaKtIqbLUogA20YW+F19rajUETWuGxQbMAuLpEMdrVFXaqBtccxIejryTuTNhieIqwDBtD+YWydRflffod5hTF1Dq3iQiwdDcA9GHI76GR8oY99QTxDStS2W/MEdDuG5TNSoBQamH8VFyc9FgcoI5H9lxyMLSpENotpHvD8XeOv5LMrW6qbeHfncGFsWKBQOZouFR9enJv5ZnHd1E8DfiDXIxy1k1F8hv4vY+0vxXDjVQ06wDFPgqAWZT56f6TaOOK6RDZiegSLBCCNr/Ep5ANvPQuxWIrVAlamQWDd1iaZIs4G1QfvgEes8r4VTaoMiYlmP+771lI/hBNjNtwrH4jAVMysWBOoa4U+TDr+8Jp2qI6dnv8AKznOAdou+ZUqjKay56Lcn0u6HlnXX1nRTmknF0zqi1JWitpSVMGQSUiIgCUlYgCIiAIiIAiIgC3UXnh3bLhuM4PVL0qjvhWKMtQbU2AZFQ+eXS+xuOk9xlleitRSrqrowsVYBlI6EHQwEfP1ftNisZcs7BmUB8t1SwIK1FGvuvQ35TLxLh2JqL+I2Y2BL5tSALXbXU6b8/XQ9d2k+zk0M1Xh4JW5Y0ea/wDLPNf3T1nPYHiTWyOAMt7hgQy/tKb/AJdxOLNlnGXKPa0ui0+aHD5ObwbVMFXWrSfM1P4gRoyHcX5D/wA9QOgq9oWIFUtnoPdapU2rUSdRnUbjnfnNlieHUqyCy2ItqNXXy/eHnNMnZjIS1Ktkc6ALsRb4T19GEvh1u3srn9HT/gQ8Tja3isw7+mMyuAD3lI2sQdnG1/aRMXj2akKwpKWU2ZqbFalN/wB5Gva9+WhkzGYWrQ3peAXZWS5CN1pjdD1AuD0mmNch86nI1rMyr+HUHSog/wA9J6MM8ci9rPHzaTJhfviTcPibolfI9MEkd9Sy1F0uSGTqDuNYpcUFSoTQpszWIJpgKrD9+k2256+0j0MYEOalaiWuHQnNh3PU+Z+esx161IEMynD1F1z02tre4t/nlrLf6c9fBlPESxyVKKqxNr1SQPY6gfO0y4r71TtnaoEJAyKzZCDyBud7WvLcTxKwVqgXEodMzUijnlq40O0vWuSl6FGq6XGi1w6jLsQoHIj6SOxVErD9n0q+JCzU9LHaohPJragj5TLTw9fDkKGZqR03DAX3upG/nIeDVnPe08XkqcwrlGHUFSQdN5v8EcQF8b5ha5LJTtYeZEskUkzt+xGMvSIqov4DXUAC+26673vO2w2IWoodDmVhcH/Q7GeYdmu0VBCwaqi1Cwvp4ATsua1p6VgKqsl0AsdfDbKfMW0lM0fJfDLnaySpPvLhfnMNE3+v9ZmnMuTpYiIliBERAEREAREQBERAEStotAKTQdoOyOHxhLMvdViLd7Tsrn+Lk3vOitLWErKKapl8eSUHcXR5PjeyGKwdyi/eaWuqaMPPLy9ryBSx65rVQ6VRo17rUXzI5z2OxEg8R4ZQxItWoJUtsWUZvVW3+U5J6ZPo9bD6rNcTV/KPKjj1trZ152FjfzX+4nOcYw1Oqcy+En9nUaeVrieqY37PsM3wGrSvro9x7Bpqan2Wq58OMcdM1ME/QjSYrDJPg7H6jgkuTyarRWxWqtxydLB/5uTj116GWUcFpenRFZQbE0z41H71Jwfp852WJ7ElsZ92pV++cfEwSyoNyWN+Wn9JO/8AaiojeHGKrdQjqfo206seWcezzdRi0+R3F0ee4auq6JXNG/5GVlS4PQZlv7TLT+K4oq1//wBMPUCP/wBp/Sdh2h7NVMJSz4qpQrrcBTky1mN9QGHoTrFH7MataktZFUGoM2RmIbXblpfQ7zqjmTPOnh2vu/waNCagAdalTyq4XvWvy8a6n5zBiOH4sjKMAyJsGFB823Qg/wBJ0vDOzXEcDVDU6FYfwOri2xuAbcr2M9VwlZnpKailK7AZhsc23t1ieVorDGjwbhvZzFkgDBVCq/7y60wfQ2uZ632A4TisEG791NJwMtK9yraag3NhvznRUcMGqWF8lMaknQtJVPD3N7jKp89fSY/Vm+kabIoz4cnpb/WSBLU9pcJeKpFGxERLECIiAIiIAiIgFbSoECVgFIBmOsQBqbTCKp1t4gPnKOdMso2Sryxz5TCmLUm17HoZSpVI1tp/WV+pFona7MjuDpfQyNW00NyAbgrckS2tikK2O502sZAw+OZtT8JvYEFT5AW3+XOZSyK+zSMHROWsXF1fMBuCPELTR9q+PPRVKGH8eLxOi9VU7t672lOLY7uL1fgYDbMbHW4zDb/zaQODYU0nbEYgkYmqLrmXMFS22mzHntyEr9SlbLbDadleFrgqZGbPWc3q1D16XPIfqZLxGLF7hlIPPpNdU4hl0/DZm/MX8OvlaaTjHEFSgcpQu/JATpe1rjYt8I06nlM97lwi+2uWQ6ijifEQoP8A8LBi5PJz6nTxH6DznZ1XfKWRgNQo1sg1tc+3Kc5w7DjCUFF0aoxzOQGfU6W0Ow+ETozhjVp61AMw0AtYHloOcly3cIVXLNhQAYWViSOdzY/OBhzm3JPU2sPSWUwKYAUHQDbUy04tc2xJtcEm/wBBpNLSXJlzfBJZlQZdW5nlc+Zkikb8tPp7CYaVUfskmSVYn8tvWaxab7KSKqvlLoETVGYiIkgREQBERAEuEtlbwCt5QtKEyPVdr6Lf3EpJ0WSsvqE22GvWRXBHwtZja+unylmJWqw8KC/m39wJr8TTrj4VooOpYsb/ACE55t9msUjI9BW0IytbRswIt5jaabi3GfuuVVrBqh3AuQLkC51Pnr9DMeO4e761sUQo3C+BLc9b7TnsSaCMwpN3zVPisc19BpoLAaTn3RTto6FBvybyrx2qPCzb6A2DE6m1gVXykHFcdKN+JVKpyJbK1joDlUXGx1nMjjDBmNOnZbFFYC5JvYsWO3Q76Aac5gTB+HPiGWozG2UhmYk3Nhf31mzaXjkpGDf4N1U7Q06oIpUi+V1bwk2JW2rg3Un3vpJJ7YORapTelc2+F2S3mQ1vaQcAlLxXwyIAQoujtUIOU5rrrfxNp5ecuq0/2MO1PLqW7wougub3UC+v9ZVqb8ErZ9yVh+0iMQCiOhtdwNRe1rDXT3lr4oPiB8Jp0dSGK5O8IOUXGnhU7dSZCw1JKP49RlLDWnlsVYjckka2PO1jYayDh8XQpM2YpVZ2ZszXJBJJ00/tzkyi6uuQnG6vg6avxumrAEmsV1C01OWxOpZhJmG4ypA8evJVuLfS5O3KcniOLh2UUC5X84pJkO19GN9b6ek3HDuJnu7Yqmc4OhqI2bKdBmYJl6jSZOO1d8l9yb6OkpY5W3qWB3Cgkm37xknDYtTYUqNQgi2q7j+aQMCykfhKD0y02Y8uYXT3nQYenVtqDflmIW3st4gmys2kS8D3rL4wKY5X1Nva1pLFubX9xI1PCkjxOLn1P9TMlLCKOZa3Uzsjuqq/bOaVGY1lHOVWpfaVWkBsBL7TVX5M+CkSoEGWIKRKRAKxEQBAiIBjqMB6yI1VyfCpt1t/cyfLWcCZShfmi6lXg1OLSra+nuxsPYCa37vUqHxOVHRbKT6k6zf1VL7Lt52kapgSdS2o6D9dJhLFfRrGZz+I4TRv+IS1uZux+bGRG+6KLKM9uQJe58ws6mjgQQcyZyf2jp9JYeHJSBJAVeltPYSjg/BdT+5yiLTWxTAs3Q5UA1vsCZpeO4s0wGGFZQQSLZC5bW2n+c52+Kz1VK0aRCH8zeEeVl3PvaazEdm0UDvi1arU0Wne1yNh5DckzLb9jRSXk4ThZxYpu1NTTpN46lRnyhbLY/xHU87nTykehhqj/i4lm7kG5BBGY75SSdDY39DznoVbs85/21UZUF+7Hho5uVxzA6mcrwjs3XxIuxKCp+Ic27nyAOg5X536b7Kb7l+ijjHpED7i/EGdyVVVAVaWqBQNrAaKPa02/DuFVKTWCBwNO7cLcja6unxTqsDwla6g5e5xNOw52IG6/wAJ11k6nTUEBlyVFN8p305qeYmUt0uX0XTUeEaAdnadUDLhlpsbkt40K200IOvrNnh+CYhFs1SjXTbLUzKbdM3yG03rhXsdUcDyyk8r+8YLCsFyVGFQCzZixJv0sZrHHF/Jm8jIOFWpR07moijkLVKfsRqBNlSxqkai0mKpAsLabdJQ0wR4rG/lNVBrp/syc0+0Wish5y9HUbED6TCuDUbXB8jp8petFRy/WXW7zRR0SAflKzAtHLsf0maar5KsGUiJJAiIgCIiAIiIBTLFvKViRQKMem8oBbeXRFE2Y2J/KLeZ2mP7rc3Y5jJESrgn2Tua6LDSFrDSWUsMqm4Hi2udTaZok7URbI1bBI/xC/8ASXLhEBzBbMeczxGyP2J3MsekDuP1llXBrUADgNl2J+IehmaXCHFEWyE3D+jEeuswthnHIMOoNjNoZaZR4YsssjNZTqOD/YiScPVPNfltJMRHFT7DnfgBfaVlImpQulDEpAEREAREQBERAEREAREQBERAEREAREQBERAErKRAK3lIiAIiIAiIgCIiAIiIAiIgH//Z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C6001A-5F4F-42C3-8FC9-AFA2AEE316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6" y="4883818"/>
            <a:ext cx="3919595" cy="12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15554"/>
            <a:ext cx="78867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9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2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7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7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50173-90DA-44D5-866C-87E693FA7675}" type="datetimeFigureOut">
              <a:rPr lang="ko-KR" altLang="en-US" smtClean="0"/>
              <a:pPr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1.png"/><Relationship Id="rId4" Type="http://schemas.openxmlformats.org/officeDocument/2006/relationships/image" Target="../media/image7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0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645900"/>
            <a:ext cx="9143999" cy="214314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effectLst/>
              </a:rPr>
              <a:t>Markov Decision Processes</a:t>
            </a:r>
            <a:r>
              <a:rPr lang="en-US" altLang="ko-KR" sz="2800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7643" y="4226465"/>
            <a:ext cx="6408712" cy="176220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i="1" dirty="0" err="1"/>
              <a:t>HaeJoong</a:t>
            </a:r>
            <a:r>
              <a:rPr lang="en-US" altLang="ko-KR" i="1" dirty="0"/>
              <a:t> Lee</a:t>
            </a:r>
          </a:p>
          <a:p>
            <a:pPr lvl="0">
              <a:spcBef>
                <a:spcPct val="21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21000"/>
              </a:spcBef>
              <a:defRPr lang="ko-KR" altLang="en-US"/>
            </a:pPr>
            <a:r>
              <a:rPr lang="en-US" altLang="ko-KR" dirty="0" err="1"/>
              <a:t>Sogang</a:t>
            </a:r>
            <a:r>
              <a:rPr lang="en-US" altLang="ko-KR" dirty="0"/>
              <a:t> University, EE</a:t>
            </a:r>
          </a:p>
          <a:p>
            <a:pPr lvl="0">
              <a:spcBef>
                <a:spcPct val="21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21000"/>
              </a:spcBef>
              <a:defRPr lang="ko-KR" altLang="en-US"/>
            </a:pPr>
            <a:r>
              <a:rPr lang="en-US" altLang="ko-KR" dirty="0"/>
              <a:t>2020.03.05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Inside An RL Agent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Policy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29B14D8-6158-4B0C-BD09-630E3581D59A}"/>
              </a:ext>
            </a:extLst>
          </p:cNvPr>
          <p:cNvSpPr txBox="1">
            <a:spLocks/>
          </p:cNvSpPr>
          <p:nvPr/>
        </p:nvSpPr>
        <p:spPr>
          <a:xfrm>
            <a:off x="39516" y="2918744"/>
            <a:ext cx="4572000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/>
              <a:t>Value Function</a:t>
            </a:r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B66138D-21BC-489B-A02E-7882C10CEEA5}"/>
              </a:ext>
            </a:extLst>
          </p:cNvPr>
          <p:cNvSpPr txBox="1">
            <a:spLocks/>
          </p:cNvSpPr>
          <p:nvPr/>
        </p:nvSpPr>
        <p:spPr>
          <a:xfrm>
            <a:off x="39516" y="4787286"/>
            <a:ext cx="4572000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Model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F0B96D-6BB2-47CE-9233-D173C77E9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4" y="1361302"/>
            <a:ext cx="3916704" cy="1259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66DBEC-F3FD-498B-ACE7-F949E8321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5" y="3410019"/>
            <a:ext cx="4852536" cy="1396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DA7816-7987-40A0-98BC-9764C7607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64" y="5283589"/>
            <a:ext cx="4572000" cy="941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6FC507-0B5C-4C7D-B33A-160A5D5B5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693" y="6225105"/>
            <a:ext cx="2207341" cy="4892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C3C23A-5077-4E68-BF2A-192ABBBFA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022" y="995304"/>
            <a:ext cx="1998377" cy="15806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AC06F1-94F2-4346-B217-D112DD53FD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0721" y="3005822"/>
            <a:ext cx="1930166" cy="15157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89D362F-FD2C-40F6-9961-4FB9175636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2955" y="4570507"/>
            <a:ext cx="2901209" cy="244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EC35788-6020-4B58-8FA4-CDFBB4E3E8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0256" y="2570065"/>
            <a:ext cx="2913908" cy="2077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526D63-8781-4790-BD1E-E75B76DB93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777" y="4839001"/>
            <a:ext cx="1942865" cy="15696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08CCDE-2FFC-4061-9B90-0F22E347FE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83075" y="6284522"/>
            <a:ext cx="2611804" cy="2152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912054-95D1-49F9-AC51-DBE2DACC44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2955" y="6538847"/>
            <a:ext cx="3263606" cy="3191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A118E37-4E2C-43A0-A2DA-3E5212324F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63937" y="5072487"/>
            <a:ext cx="1131655" cy="8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1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Categorizing RL agents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0ACF3A-C44F-4780-BBC6-172D50D71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62" y="996205"/>
            <a:ext cx="2943636" cy="28864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94576A-7051-4FE3-81DB-5CA628372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283" y="1468676"/>
            <a:ext cx="3764517" cy="19603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353BCC-B415-4ED6-9E33-F7CD0F92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168" y="3882683"/>
            <a:ext cx="3019073" cy="26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3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Markov Process</a:t>
            </a:r>
          </a:p>
          <a:p>
            <a:pPr>
              <a:defRPr/>
            </a:pPr>
            <a:r>
              <a:rPr lang="en-US" altLang="ko-KR" dirty="0"/>
              <a:t>Markov Reward Processes</a:t>
            </a:r>
          </a:p>
          <a:p>
            <a:pPr>
              <a:defRPr/>
            </a:pPr>
            <a:r>
              <a:rPr lang="en-US" altLang="ko-KR" dirty="0"/>
              <a:t>Markov Decision Processes</a:t>
            </a:r>
          </a:p>
          <a:p>
            <a:pPr>
              <a:defRPr/>
            </a:pPr>
            <a:r>
              <a:rPr lang="en-US" altLang="ko-KR" strike="sngStrike" dirty="0"/>
              <a:t>Extensions to MDPs</a:t>
            </a:r>
          </a:p>
        </p:txBody>
      </p:sp>
    </p:spTree>
    <p:extLst>
      <p:ext uri="{BB962C8B-B14F-4D97-AF65-F5344CB8AC3E}">
        <p14:creationId xmlns:p14="http://schemas.microsoft.com/office/powerpoint/2010/main" val="9476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 Markov Property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13D43C4-999B-46AC-B1C8-013B57242CC3}"/>
                  </a:ext>
                </a:extLst>
              </p:cNvPr>
              <p:cNvSpPr/>
              <p:nvPr/>
            </p:nvSpPr>
            <p:spPr>
              <a:xfrm>
                <a:off x="748937" y="1619789"/>
                <a:ext cx="7715794" cy="1219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Markov </a:t>
                </a:r>
                <a:r>
                  <a:rPr lang="en-US" altLang="ko-KR" i="1" dirty="0">
                    <a:solidFill>
                      <a:schemeClr val="tx1"/>
                    </a:solidFill>
                  </a:rPr>
                  <a:t>if and only if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…, 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13D43C4-999B-46AC-B1C8-013B57242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1619789"/>
                <a:ext cx="7715794" cy="1219200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31E05B4F-49E4-4760-B76A-5EDF4A3C909A}"/>
              </a:ext>
            </a:extLst>
          </p:cNvPr>
          <p:cNvSpPr/>
          <p:nvPr/>
        </p:nvSpPr>
        <p:spPr>
          <a:xfrm>
            <a:off x="748937" y="1431087"/>
            <a:ext cx="7715794" cy="377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Definition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4456-2858-4817-9B4A-941377DD4C22}"/>
              </a:ext>
            </a:extLst>
          </p:cNvPr>
          <p:cNvSpPr txBox="1"/>
          <p:nvPr/>
        </p:nvSpPr>
        <p:spPr>
          <a:xfrm>
            <a:off x="536232" y="2842136"/>
            <a:ext cx="6756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The state captures all relevant information from the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Once the state is known, the history may be thrown away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i.e. The state is a sufficient statistic of the future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8DDE759-1D41-4C8A-82B1-5A15705980C5}"/>
              </a:ext>
            </a:extLst>
          </p:cNvPr>
          <p:cNvSpPr txBox="1">
            <a:spLocks/>
          </p:cNvSpPr>
          <p:nvPr/>
        </p:nvSpPr>
        <p:spPr>
          <a:xfrm>
            <a:off x="34834" y="3902890"/>
            <a:ext cx="9143999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 State Transition Matrix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549A89D-6AE5-4F56-BF9A-791F4FFC6421}"/>
                  </a:ext>
                </a:extLst>
              </p:cNvPr>
              <p:cNvSpPr/>
              <p:nvPr/>
            </p:nvSpPr>
            <p:spPr>
              <a:xfrm>
                <a:off x="3409467" y="4381241"/>
                <a:ext cx="2398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𝒔𝒔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549A89D-6AE5-4F56-BF9A-791F4FFC6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67" y="4381241"/>
                <a:ext cx="2398092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A03D6C6-A747-4889-A312-E2553A2F1582}"/>
                  </a:ext>
                </a:extLst>
              </p:cNvPr>
              <p:cNvSpPr/>
              <p:nvPr/>
            </p:nvSpPr>
            <p:spPr>
              <a:xfrm>
                <a:off x="3010750" y="5285450"/>
                <a:ext cx="3105081" cy="90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:r>
                  <a:rPr lang="en-US" altLang="ko-KR" sz="2000" b="1" dirty="0">
                    <a:solidFill>
                      <a:srgbClr val="C00000"/>
                    </a:solidFill>
                  </a:rPr>
                  <a:t>from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A03D6C6-A747-4889-A312-E2553A2F1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750" y="5285450"/>
                <a:ext cx="3105081" cy="9069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D7B6F03-FBB4-403F-ABA2-5518130CCC26}"/>
              </a:ext>
            </a:extLst>
          </p:cNvPr>
          <p:cNvSpPr txBox="1"/>
          <p:nvPr/>
        </p:nvSpPr>
        <p:spPr>
          <a:xfrm>
            <a:off x="4106091" y="298268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7EC4F2-9A56-4B33-B545-C653A6D34671}"/>
              </a:ext>
            </a:extLst>
          </p:cNvPr>
          <p:cNvSpPr/>
          <p:nvPr/>
        </p:nvSpPr>
        <p:spPr>
          <a:xfrm>
            <a:off x="5020491" y="4916118"/>
            <a:ext cx="414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to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679A9-837D-48C3-A470-1EBDE16DF163}"/>
              </a:ext>
            </a:extLst>
          </p:cNvPr>
          <p:cNvSpPr txBox="1"/>
          <p:nvPr/>
        </p:nvSpPr>
        <p:spPr>
          <a:xfrm>
            <a:off x="6155401" y="5335895"/>
            <a:ext cx="2531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Each row of the matrix sums to 1</a:t>
            </a:r>
            <a:endParaRPr lang="ko-KR" altLang="en-US" sz="1200" i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670F5D-0DC6-4986-BD19-92E0B038AEB7}"/>
              </a:ext>
            </a:extLst>
          </p:cNvPr>
          <p:cNvSpPr/>
          <p:nvPr/>
        </p:nvSpPr>
        <p:spPr>
          <a:xfrm>
            <a:off x="4392571" y="5308885"/>
            <a:ext cx="1520550" cy="2874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6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149CFD7-73D8-41FE-BA04-56CD581B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14" y="3527547"/>
            <a:ext cx="4476206" cy="32401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 Markov Process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13D43C4-999B-46AC-B1C8-013B57242CC3}"/>
                  </a:ext>
                </a:extLst>
              </p:cNvPr>
              <p:cNvSpPr/>
              <p:nvPr/>
            </p:nvSpPr>
            <p:spPr>
              <a:xfrm>
                <a:off x="748937" y="1619789"/>
                <a:ext cx="7715794" cy="1219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A Markov Process(or Markov Chain) is a tuple &lt;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&gt;</a:t>
                </a: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13D43C4-999B-46AC-B1C8-013B57242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1619789"/>
                <a:ext cx="7715794" cy="1219200"/>
              </a:xfrm>
              <a:prstGeom prst="rect">
                <a:avLst/>
              </a:prstGeom>
              <a:blipFill>
                <a:blip r:embed="rId4"/>
                <a:stretch>
                  <a:fillRect l="-63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31E05B4F-49E4-4760-B76A-5EDF4A3C909A}"/>
              </a:ext>
            </a:extLst>
          </p:cNvPr>
          <p:cNvSpPr/>
          <p:nvPr/>
        </p:nvSpPr>
        <p:spPr>
          <a:xfrm>
            <a:off x="748937" y="1431087"/>
            <a:ext cx="7715794" cy="377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Definition</a:t>
            </a:r>
            <a:endParaRPr lang="ko-KR" altLang="en-US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8DDE759-1D41-4C8A-82B1-5A15705980C5}"/>
              </a:ext>
            </a:extLst>
          </p:cNvPr>
          <p:cNvSpPr txBox="1">
            <a:spLocks/>
          </p:cNvSpPr>
          <p:nvPr/>
        </p:nvSpPr>
        <p:spPr>
          <a:xfrm>
            <a:off x="1" y="3027690"/>
            <a:ext cx="9143999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 Example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B6F03-FBB4-403F-ABA2-5518130CCC26}"/>
              </a:ext>
            </a:extLst>
          </p:cNvPr>
          <p:cNvSpPr txBox="1"/>
          <p:nvPr/>
        </p:nvSpPr>
        <p:spPr>
          <a:xfrm>
            <a:off x="4106091" y="298268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0E9AA6B-7076-4923-8D17-2D2785291827}"/>
                  </a:ext>
                </a:extLst>
              </p:cNvPr>
              <p:cNvSpPr/>
              <p:nvPr/>
            </p:nvSpPr>
            <p:spPr>
              <a:xfrm>
                <a:off x="865620" y="2127093"/>
                <a:ext cx="31383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(finite)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𝒔𝒔</m:t>
                        </m:r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0E9AA6B-7076-4923-8D17-2D2785291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20" y="2127093"/>
                <a:ext cx="3138360" cy="646331"/>
              </a:xfrm>
              <a:prstGeom prst="rect">
                <a:avLst/>
              </a:prstGeom>
              <a:blipFill>
                <a:blip r:embed="rId5"/>
                <a:stretch>
                  <a:fillRect l="-1359" t="-5660" r="-777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7C86337-2172-4F12-A5F9-F8AC14E0DA50}"/>
                  </a:ext>
                </a:extLst>
              </p:cNvPr>
              <p:cNvSpPr/>
              <p:nvPr/>
            </p:nvSpPr>
            <p:spPr>
              <a:xfrm>
                <a:off x="4608513" y="5753515"/>
                <a:ext cx="43465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𝒔𝒔</m:t>
                          </m:r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𝐹𝑎𝑐𝑒𝑏𝑜𝑜𝑘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0.5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7C86337-2172-4F12-A5F9-F8AC14E0D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13" y="5753515"/>
                <a:ext cx="4346595" cy="646331"/>
              </a:xfrm>
              <a:prstGeom prst="rect">
                <a:avLst/>
              </a:prstGeom>
              <a:blipFill>
                <a:blip r:embed="rId6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B0E588-D050-4B5D-905D-E857C0F35C1B}"/>
              </a:ext>
            </a:extLst>
          </p:cNvPr>
          <p:cNvSpPr/>
          <p:nvPr/>
        </p:nvSpPr>
        <p:spPr>
          <a:xfrm>
            <a:off x="1846217" y="4066897"/>
            <a:ext cx="452846" cy="145917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88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149CFD7-73D8-41FE-BA04-56CD581B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" y="1393372"/>
            <a:ext cx="4380412" cy="31708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 Example : Student Markov Chain </a:t>
            </a:r>
            <a:r>
              <a:rPr lang="en-US" altLang="ko-KR" dirty="0">
                <a:solidFill>
                  <a:srgbClr val="C00000"/>
                </a:solidFill>
              </a:rPr>
              <a:t>Episodes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B6F03-FBB4-403F-ABA2-5518130CCC26}"/>
              </a:ext>
            </a:extLst>
          </p:cNvPr>
          <p:cNvSpPr txBox="1"/>
          <p:nvPr/>
        </p:nvSpPr>
        <p:spPr>
          <a:xfrm>
            <a:off x="4106091" y="298268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7AC5D-CDC1-4B4C-BA2F-C06B64ADED77}"/>
                  </a:ext>
                </a:extLst>
              </p:cNvPr>
              <p:cNvSpPr txBox="1"/>
              <p:nvPr/>
            </p:nvSpPr>
            <p:spPr>
              <a:xfrm>
                <a:off x="4813664" y="1728626"/>
                <a:ext cx="4121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Sample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episodes</a:t>
                </a:r>
                <a:r>
                  <a:rPr lang="en-US" altLang="ko-KR" dirty="0"/>
                  <a:t> for Student Markov chain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C1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7AC5D-CDC1-4B4C-BA2F-C06B64AD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664" y="1728626"/>
                <a:ext cx="4121330" cy="646331"/>
              </a:xfrm>
              <a:prstGeom prst="rect">
                <a:avLst/>
              </a:prstGeom>
              <a:blipFill>
                <a:blip r:embed="rId4"/>
                <a:stretch>
                  <a:fillRect l="-1331" t="-5660" r="-2071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5C40F98-D969-4659-9BD0-6DA8CE642B5C}"/>
              </a:ext>
            </a:extLst>
          </p:cNvPr>
          <p:cNvSpPr txBox="1"/>
          <p:nvPr/>
        </p:nvSpPr>
        <p:spPr>
          <a:xfrm>
            <a:off x="-34836" y="2921495"/>
            <a:ext cx="69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</a:rPr>
              <a:t>start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7A906-D06A-485C-AE30-E91A0E67850C}"/>
              </a:ext>
            </a:extLst>
          </p:cNvPr>
          <p:cNvSpPr txBox="1"/>
          <p:nvPr/>
        </p:nvSpPr>
        <p:spPr>
          <a:xfrm>
            <a:off x="1510937" y="163403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</a:rPr>
              <a:t>end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F35B35-6D88-400B-AF12-7EDB8E85D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491" y="2673200"/>
            <a:ext cx="2847703" cy="13208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321D01F-D7F0-41C2-90D9-BDAFD10DC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849" y="4940106"/>
            <a:ext cx="4106081" cy="1477225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52E5984-78F7-4493-A325-3B2DC4765C98}"/>
              </a:ext>
            </a:extLst>
          </p:cNvPr>
          <p:cNvSpPr txBox="1">
            <a:spLocks/>
          </p:cNvSpPr>
          <p:nvPr/>
        </p:nvSpPr>
        <p:spPr>
          <a:xfrm>
            <a:off x="54529" y="4429850"/>
            <a:ext cx="4106091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Transition Matrix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2C3D8B-519C-4EDE-9085-F1FB529600A4}"/>
              </a:ext>
            </a:extLst>
          </p:cNvPr>
          <p:cNvSpPr/>
          <p:nvPr/>
        </p:nvSpPr>
        <p:spPr>
          <a:xfrm>
            <a:off x="5286102" y="5010962"/>
            <a:ext cx="383177" cy="135500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C54375-D03A-45DB-A334-8C796B3FEFD1}"/>
              </a:ext>
            </a:extLst>
          </p:cNvPr>
          <p:cNvSpPr/>
          <p:nvPr/>
        </p:nvSpPr>
        <p:spPr>
          <a:xfrm>
            <a:off x="2591984" y="5171932"/>
            <a:ext cx="3625936" cy="23033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A2F887-D1BB-4144-A425-F8127C84A4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4055" y="1321257"/>
            <a:ext cx="4126594" cy="32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E51014-1198-48D0-B77B-FFA75876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06" y="3744686"/>
            <a:ext cx="3595371" cy="28254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Reward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A Markov reward process is a Markov chain with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E5923-0D45-433D-B5F8-042B7794E9FA}"/>
                  </a:ext>
                </a:extLst>
              </p:cNvPr>
              <p:cNvSpPr/>
              <p:nvPr/>
            </p:nvSpPr>
            <p:spPr>
              <a:xfrm>
                <a:off x="748937" y="1619788"/>
                <a:ext cx="7715794" cy="21248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A Markov Reward Process is a tuple &lt;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&gt;</a:t>
                </a: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E5923-0D45-433D-B5F8-042B7794E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1619788"/>
                <a:ext cx="7715794" cy="2124898"/>
              </a:xfrm>
              <a:prstGeom prst="rect">
                <a:avLst/>
              </a:prstGeom>
              <a:blipFill>
                <a:blip r:embed="rId4"/>
                <a:stretch>
                  <a:fillRect l="-63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6E60D2-B55B-4DDC-9F90-D4C5926EFCAD}"/>
              </a:ext>
            </a:extLst>
          </p:cNvPr>
          <p:cNvSpPr/>
          <p:nvPr/>
        </p:nvSpPr>
        <p:spPr>
          <a:xfrm>
            <a:off x="748937" y="1431087"/>
            <a:ext cx="7715794" cy="377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Definition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E4413BD-23C4-4FFA-893F-1E6E256ACB38}"/>
                  </a:ext>
                </a:extLst>
              </p:cNvPr>
              <p:cNvSpPr/>
              <p:nvPr/>
            </p:nvSpPr>
            <p:spPr>
              <a:xfrm>
                <a:off x="900454" y="2206397"/>
                <a:ext cx="4900380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 is a state transition probability matrix,</a:t>
                </a:r>
              </a:p>
              <a:p>
                <a:r>
                  <a:rPr lang="en-US" altLang="ko-KR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𝒔𝒔</m:t>
                        </m:r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is a reward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discount factor,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[0, 1]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E4413BD-23C4-4FFA-893F-1E6E256AC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54" y="2206397"/>
                <a:ext cx="4900380" cy="1477328"/>
              </a:xfrm>
              <a:prstGeom prst="rect">
                <a:avLst/>
              </a:prstGeom>
              <a:blipFill>
                <a:blip r:embed="rId5"/>
                <a:stretch>
                  <a:fillRect l="-871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12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Reward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E5923-0D45-433D-B5F8-042B7794E9FA}"/>
                  </a:ext>
                </a:extLst>
              </p:cNvPr>
              <p:cNvSpPr/>
              <p:nvPr/>
            </p:nvSpPr>
            <p:spPr>
              <a:xfrm>
                <a:off x="748937" y="1619788"/>
                <a:ext cx="7715794" cy="14935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i="1" dirty="0">
                    <a:solidFill>
                      <a:schemeClr val="tx1"/>
                    </a:solidFill>
                  </a:rPr>
                  <a:t>return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total discounted reward from time-step t.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E5923-0D45-433D-B5F8-042B7794E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1619788"/>
                <a:ext cx="7715794" cy="1493526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6E60D2-B55B-4DDC-9F90-D4C5926EFCAD}"/>
              </a:ext>
            </a:extLst>
          </p:cNvPr>
          <p:cNvSpPr/>
          <p:nvPr/>
        </p:nvSpPr>
        <p:spPr>
          <a:xfrm>
            <a:off x="748937" y="1431087"/>
            <a:ext cx="7715794" cy="377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Definition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33B4F6-EB33-4C61-B891-5CF24A72A531}"/>
                  </a:ext>
                </a:extLst>
              </p:cNvPr>
              <p:cNvSpPr txBox="1"/>
              <p:nvPr/>
            </p:nvSpPr>
            <p:spPr>
              <a:xfrm>
                <a:off x="2268084" y="2157209"/>
                <a:ext cx="4680857" cy="84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…=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33B4F6-EB33-4C61-B891-5CF24A72A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84" y="2157209"/>
                <a:ext cx="4680857" cy="84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A79569-3690-423F-A54B-C4779F6C4802}"/>
              </a:ext>
            </a:extLst>
          </p:cNvPr>
          <p:cNvSpPr txBox="1"/>
          <p:nvPr/>
        </p:nvSpPr>
        <p:spPr>
          <a:xfrm>
            <a:off x="4998721" y="3154256"/>
            <a:ext cx="1480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discount factor</a:t>
            </a:r>
            <a:endParaRPr lang="ko-KR" altLang="en-US" sz="1400" b="1" i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EEC65E6-1B53-495B-8A38-95E6A89F4EE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739084" y="2716327"/>
            <a:ext cx="0" cy="4379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23CAA209-B2EA-4DC6-AF37-AA54508BEDA7}"/>
              </a:ext>
            </a:extLst>
          </p:cNvPr>
          <p:cNvSpPr txBox="1">
            <a:spLocks/>
          </p:cNvSpPr>
          <p:nvPr/>
        </p:nvSpPr>
        <p:spPr>
          <a:xfrm>
            <a:off x="1" y="3445495"/>
            <a:ext cx="9143999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05ED33-E1E7-42DD-AC7F-DF44FD7BB778}"/>
                  </a:ext>
                </a:extLst>
              </p:cNvPr>
              <p:cNvSpPr/>
              <p:nvPr/>
            </p:nvSpPr>
            <p:spPr>
              <a:xfrm>
                <a:off x="750616" y="4373952"/>
                <a:ext cx="7715794" cy="10544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i="1" dirty="0">
                    <a:solidFill>
                      <a:schemeClr val="tx1"/>
                    </a:solidFill>
                  </a:rPr>
                  <a:t>state value function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an MRP is the expected return starting from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05ED33-E1E7-42DD-AC7F-DF44FD7BB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16" y="4373952"/>
                <a:ext cx="7715794" cy="1054434"/>
              </a:xfrm>
              <a:prstGeom prst="rect">
                <a:avLst/>
              </a:prstGeom>
              <a:blipFill>
                <a:blip r:embed="rId5"/>
                <a:stretch>
                  <a:fillRect l="-552" t="-9195" r="-315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A64263-BADC-40BE-8209-EA3835D69F0A}"/>
              </a:ext>
            </a:extLst>
          </p:cNvPr>
          <p:cNvSpPr/>
          <p:nvPr/>
        </p:nvSpPr>
        <p:spPr>
          <a:xfrm>
            <a:off x="748937" y="3995076"/>
            <a:ext cx="7715794" cy="377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Definition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2F4485-D9C1-4397-9FCF-FB3085FBA510}"/>
                  </a:ext>
                </a:extLst>
              </p:cNvPr>
              <p:cNvSpPr txBox="1"/>
              <p:nvPr/>
            </p:nvSpPr>
            <p:spPr>
              <a:xfrm>
                <a:off x="3530962" y="4915875"/>
                <a:ext cx="2208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2F4485-D9C1-4397-9FCF-FB3085FB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62" y="4915875"/>
                <a:ext cx="2208122" cy="369332"/>
              </a:xfrm>
              <a:prstGeom prst="rect">
                <a:avLst/>
              </a:prstGeom>
              <a:blipFill>
                <a:blip r:embed="rId6"/>
                <a:stretch>
                  <a:fillRect t="-8197" r="-138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1C9390-B59E-40C8-A2FD-C400210B1CA7}"/>
                  </a:ext>
                </a:extLst>
              </p:cNvPr>
              <p:cNvSpPr txBox="1"/>
              <p:nvPr/>
            </p:nvSpPr>
            <p:spPr>
              <a:xfrm>
                <a:off x="748937" y="5488576"/>
                <a:ext cx="57972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The value function gives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the long-term value of state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1C9390-B59E-40C8-A2FD-C400210B1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5488576"/>
                <a:ext cx="5797228" cy="338554"/>
              </a:xfrm>
              <a:prstGeom prst="rect">
                <a:avLst/>
              </a:prstGeom>
              <a:blipFill>
                <a:blip r:embed="rId7"/>
                <a:stretch>
                  <a:fillRect l="-631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07E4A61-5EA6-453D-951F-913B47AE11A3}"/>
                  </a:ext>
                </a:extLst>
              </p:cNvPr>
              <p:cNvSpPr/>
              <p:nvPr/>
            </p:nvSpPr>
            <p:spPr>
              <a:xfrm>
                <a:off x="6479447" y="3059668"/>
                <a:ext cx="1147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[0, 1]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07E4A61-5EA6-453D-951F-913B47AE1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47" y="3059668"/>
                <a:ext cx="1147878" cy="369332"/>
              </a:xfrm>
              <a:prstGeom prst="rect">
                <a:avLst/>
              </a:prstGeom>
              <a:blipFill>
                <a:blip r:embed="rId8"/>
                <a:stretch>
                  <a:fillRect t="-9836" r="-372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69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Reward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Returns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DFA236-2AD6-4EA6-828E-57A23D8F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1" y="1481783"/>
            <a:ext cx="4126594" cy="32429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3EBA16-AC26-422F-A816-827725F8F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591" y="3762103"/>
            <a:ext cx="6212408" cy="245581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829E8E-62EF-4059-BE49-36DACFEF5BD2}"/>
              </a:ext>
            </a:extLst>
          </p:cNvPr>
          <p:cNvSpPr/>
          <p:nvPr/>
        </p:nvSpPr>
        <p:spPr>
          <a:xfrm>
            <a:off x="827314" y="3248297"/>
            <a:ext cx="383177" cy="18070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9CF958-79AB-4A01-A8DD-31259A596C99}"/>
              </a:ext>
            </a:extLst>
          </p:cNvPr>
          <p:cNvSpPr/>
          <p:nvPr/>
        </p:nvSpPr>
        <p:spPr>
          <a:xfrm>
            <a:off x="1785891" y="3248296"/>
            <a:ext cx="383177" cy="18070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3F01C5-AE76-47F2-93D9-97182B71A845}"/>
              </a:ext>
            </a:extLst>
          </p:cNvPr>
          <p:cNvSpPr/>
          <p:nvPr/>
        </p:nvSpPr>
        <p:spPr>
          <a:xfrm>
            <a:off x="2779936" y="3248295"/>
            <a:ext cx="383177" cy="18070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87AE6A-61EE-4EDD-9360-7DB8EF022F22}"/>
              </a:ext>
            </a:extLst>
          </p:cNvPr>
          <p:cNvSpPr/>
          <p:nvPr/>
        </p:nvSpPr>
        <p:spPr>
          <a:xfrm>
            <a:off x="3401414" y="3414847"/>
            <a:ext cx="383177" cy="18070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C8C282-6951-46E8-93C1-83B1FEF9769E}"/>
              </a:ext>
            </a:extLst>
          </p:cNvPr>
          <p:cNvSpPr/>
          <p:nvPr/>
        </p:nvSpPr>
        <p:spPr>
          <a:xfrm>
            <a:off x="1698888" y="2397034"/>
            <a:ext cx="383177" cy="18070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4557C-74B1-40FF-B2DA-BA6171AC5F0A}"/>
              </a:ext>
            </a:extLst>
          </p:cNvPr>
          <p:cNvSpPr txBox="1"/>
          <p:nvPr/>
        </p:nvSpPr>
        <p:spPr>
          <a:xfrm>
            <a:off x="860044" y="33927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1944FF-A43A-4B64-81AA-92DFD8DA16DF}"/>
              </a:ext>
            </a:extLst>
          </p:cNvPr>
          <p:cNvSpPr txBox="1"/>
          <p:nvPr/>
        </p:nvSpPr>
        <p:spPr>
          <a:xfrm>
            <a:off x="1838844" y="33891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91AB26-0B07-42D0-B7EA-BEF4873A3291}"/>
              </a:ext>
            </a:extLst>
          </p:cNvPr>
          <p:cNvSpPr txBox="1"/>
          <p:nvPr/>
        </p:nvSpPr>
        <p:spPr>
          <a:xfrm>
            <a:off x="2817644" y="33697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D59950-3F10-4E35-902D-7F59ACB2AB37}"/>
              </a:ext>
            </a:extLst>
          </p:cNvPr>
          <p:cNvSpPr txBox="1"/>
          <p:nvPr/>
        </p:nvSpPr>
        <p:spPr>
          <a:xfrm>
            <a:off x="3462214" y="35674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F70AB-8250-446F-85B8-8F43C40A6FD5}"/>
              </a:ext>
            </a:extLst>
          </p:cNvPr>
          <p:cNvSpPr txBox="1"/>
          <p:nvPr/>
        </p:nvSpPr>
        <p:spPr>
          <a:xfrm>
            <a:off x="1731618" y="25068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3D85EE-595A-4A02-A363-C4F0BB55D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430" y="1144718"/>
            <a:ext cx="4106081" cy="14772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CA2569-7E65-4EFD-B1F6-D53FF82C13CB}"/>
              </a:ext>
            </a:extLst>
          </p:cNvPr>
          <p:cNvSpPr/>
          <p:nvPr/>
        </p:nvSpPr>
        <p:spPr>
          <a:xfrm>
            <a:off x="7490683" y="1215574"/>
            <a:ext cx="383177" cy="135500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6CF117-B67A-4703-A0B4-5B59B0D6D149}"/>
              </a:ext>
            </a:extLst>
          </p:cNvPr>
          <p:cNvSpPr/>
          <p:nvPr/>
        </p:nvSpPr>
        <p:spPr>
          <a:xfrm>
            <a:off x="4796565" y="1376544"/>
            <a:ext cx="3625936" cy="23033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7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9A2DE9-94B7-4A52-A112-597044F1E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8" y="1393372"/>
            <a:ext cx="3043360" cy="23162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Reward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4"/>
              </p:nvPr>
            </p:nvSpPr>
            <p:spPr>
              <a:xfrm>
                <a:off x="0" y="883116"/>
                <a:ext cx="9143999" cy="510256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altLang="ko-KR" dirty="0"/>
                  <a:t>Example : Returns by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0" y="883116"/>
                <a:ext cx="9143999" cy="510256"/>
              </a:xfrm>
              <a:blipFill>
                <a:blip r:embed="rId4"/>
                <a:stretch>
                  <a:fillRect l="-533" t="-2381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43BAC91F-A2D2-4904-9E62-81C0E930B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416" y="1445578"/>
            <a:ext cx="2809115" cy="23382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D7F42F-77F9-409A-818D-BD076184C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531" y="1332723"/>
            <a:ext cx="2809114" cy="25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Markov Process</a:t>
            </a:r>
          </a:p>
          <a:p>
            <a:pPr>
              <a:defRPr/>
            </a:pPr>
            <a:r>
              <a:rPr lang="en-US" altLang="ko-KR" dirty="0"/>
              <a:t>Markov Reward Processes</a:t>
            </a:r>
          </a:p>
          <a:p>
            <a:pPr>
              <a:defRPr/>
            </a:pPr>
            <a:r>
              <a:rPr lang="en-US" altLang="ko-KR" dirty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153919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Reward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Bellman Equation for MRPs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94CE6D-A17E-4372-A0C2-54EFAD6AB9F5}"/>
                  </a:ext>
                </a:extLst>
              </p:cNvPr>
              <p:cNvSpPr txBox="1"/>
              <p:nvPr/>
            </p:nvSpPr>
            <p:spPr>
              <a:xfrm>
                <a:off x="590661" y="1762710"/>
                <a:ext cx="5220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Immediate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Discounted value of successor state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94CE6D-A17E-4372-A0C2-54EFAD6AB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1" y="1762710"/>
                <a:ext cx="5220532" cy="646331"/>
              </a:xfrm>
              <a:prstGeom prst="rect">
                <a:avLst/>
              </a:prstGeom>
              <a:blipFill>
                <a:blip r:embed="rId3"/>
                <a:stretch>
                  <a:fillRect l="-818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0B374019-9451-4E5D-8118-A7084C9AF638}"/>
              </a:ext>
            </a:extLst>
          </p:cNvPr>
          <p:cNvSpPr/>
          <p:nvPr/>
        </p:nvSpPr>
        <p:spPr>
          <a:xfrm>
            <a:off x="265612" y="1392282"/>
            <a:ext cx="652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The value function can be decomposes into two parts: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973DCC-2EA5-4F52-9792-4CC1AC9B7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606" y="2486713"/>
            <a:ext cx="3858642" cy="14382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25C6AF-0F6B-4FD6-B48B-526A38FBA6FE}"/>
              </a:ext>
            </a:extLst>
          </p:cNvPr>
          <p:cNvSpPr/>
          <p:nvPr/>
        </p:nvSpPr>
        <p:spPr>
          <a:xfrm>
            <a:off x="2072640" y="3614056"/>
            <a:ext cx="400594" cy="22642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8908E3-7A0C-4A36-8F2F-B3B7DB5CC280}"/>
              </a:ext>
            </a:extLst>
          </p:cNvPr>
          <p:cNvSpPr/>
          <p:nvPr/>
        </p:nvSpPr>
        <p:spPr>
          <a:xfrm>
            <a:off x="2627483" y="3614056"/>
            <a:ext cx="702516" cy="22642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12F461-4560-4322-A555-D65A3BBEC019}"/>
              </a:ext>
            </a:extLst>
          </p:cNvPr>
          <p:cNvSpPr/>
          <p:nvPr/>
        </p:nvSpPr>
        <p:spPr>
          <a:xfrm>
            <a:off x="4728754" y="2103293"/>
            <a:ext cx="957942" cy="276045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DE6FC9-1BA6-49CC-91A5-3B6B6C1E3C0E}"/>
              </a:ext>
            </a:extLst>
          </p:cNvPr>
          <p:cNvSpPr/>
          <p:nvPr/>
        </p:nvSpPr>
        <p:spPr>
          <a:xfrm>
            <a:off x="2908662" y="1827248"/>
            <a:ext cx="505098" cy="27604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1922DE-D7AB-4643-A3AC-6BDB9C0CC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000" y="4063566"/>
            <a:ext cx="3046685" cy="235465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C7502D-DDD6-4C2A-A741-077F59003C01}"/>
              </a:ext>
            </a:extLst>
          </p:cNvPr>
          <p:cNvSpPr/>
          <p:nvPr/>
        </p:nvSpPr>
        <p:spPr>
          <a:xfrm>
            <a:off x="2107473" y="5861672"/>
            <a:ext cx="261258" cy="48687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19D443-FB0D-4C2D-BF5D-809240F36031}"/>
              </a:ext>
            </a:extLst>
          </p:cNvPr>
          <p:cNvSpPr/>
          <p:nvPr/>
        </p:nvSpPr>
        <p:spPr>
          <a:xfrm>
            <a:off x="3326238" y="5861671"/>
            <a:ext cx="392756" cy="486878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A5AD66-AA23-4FF1-86F8-0A7D0522D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098" y="3387459"/>
            <a:ext cx="3858642" cy="338026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1D306-57EC-4412-8C0A-F78B48CA2688}"/>
              </a:ext>
            </a:extLst>
          </p:cNvPr>
          <p:cNvSpPr/>
          <p:nvPr/>
        </p:nvSpPr>
        <p:spPr>
          <a:xfrm>
            <a:off x="6901919" y="5214124"/>
            <a:ext cx="343612" cy="2056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DFAC5D-98B5-4454-8974-D18506C91B25}"/>
              </a:ext>
            </a:extLst>
          </p:cNvPr>
          <p:cNvSpPr/>
          <p:nvPr/>
        </p:nvSpPr>
        <p:spPr>
          <a:xfrm>
            <a:off x="3038193" y="5861671"/>
            <a:ext cx="261259" cy="4868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5D4255-1615-4F32-BEFA-AA342FAFF88A}"/>
              </a:ext>
            </a:extLst>
          </p:cNvPr>
          <p:cNvSpPr/>
          <p:nvPr/>
        </p:nvSpPr>
        <p:spPr>
          <a:xfrm>
            <a:off x="5545243" y="6105110"/>
            <a:ext cx="392756" cy="42875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F161C5-3BFA-449C-A8CE-97820BC627B8}"/>
              </a:ext>
            </a:extLst>
          </p:cNvPr>
          <p:cNvSpPr/>
          <p:nvPr/>
        </p:nvSpPr>
        <p:spPr>
          <a:xfrm>
            <a:off x="7545264" y="4985239"/>
            <a:ext cx="392756" cy="42875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F37D6D-10F2-49CE-879F-8AC31B7FB86C}"/>
              </a:ext>
            </a:extLst>
          </p:cNvPr>
          <p:cNvSpPr/>
          <p:nvPr/>
        </p:nvSpPr>
        <p:spPr>
          <a:xfrm>
            <a:off x="7444525" y="3474222"/>
            <a:ext cx="219017" cy="222944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193A93-01C3-4DE7-8DCA-655FCB27DF69}"/>
              </a:ext>
            </a:extLst>
          </p:cNvPr>
          <p:cNvSpPr/>
          <p:nvPr/>
        </p:nvSpPr>
        <p:spPr>
          <a:xfrm>
            <a:off x="6958038" y="3469459"/>
            <a:ext cx="219017" cy="222944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E7C00F-F744-4225-A0A4-A5C5CD41411E}"/>
              </a:ext>
            </a:extLst>
          </p:cNvPr>
          <p:cNvSpPr/>
          <p:nvPr/>
        </p:nvSpPr>
        <p:spPr>
          <a:xfrm>
            <a:off x="6690568" y="3465513"/>
            <a:ext cx="211351" cy="227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C2753F-3B3F-467D-BD3D-4FAA71839040}"/>
              </a:ext>
            </a:extLst>
          </p:cNvPr>
          <p:cNvSpPr/>
          <p:nvPr/>
        </p:nvSpPr>
        <p:spPr>
          <a:xfrm>
            <a:off x="7213712" y="3465955"/>
            <a:ext cx="211351" cy="227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102DD3-0DE1-4ED0-978E-4BC1B570AC3E}"/>
              </a:ext>
            </a:extLst>
          </p:cNvPr>
          <p:cNvSpPr/>
          <p:nvPr/>
        </p:nvSpPr>
        <p:spPr>
          <a:xfrm>
            <a:off x="6443191" y="3469460"/>
            <a:ext cx="191258" cy="21907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5FF2C0-985B-48CC-800E-22E5D14FC3BA}"/>
              </a:ext>
            </a:extLst>
          </p:cNvPr>
          <p:cNvSpPr/>
          <p:nvPr/>
        </p:nvSpPr>
        <p:spPr>
          <a:xfrm>
            <a:off x="6945338" y="5006369"/>
            <a:ext cx="205139" cy="2056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2C2EF1-39CE-4AE8-926B-4E2D0F7C781A}"/>
              </a:ext>
            </a:extLst>
          </p:cNvPr>
          <p:cNvSpPr/>
          <p:nvPr/>
        </p:nvSpPr>
        <p:spPr>
          <a:xfrm>
            <a:off x="6340621" y="5275869"/>
            <a:ext cx="205139" cy="2056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7B0389-3A57-4F94-B9B6-6BC7867EEF36}"/>
              </a:ext>
            </a:extLst>
          </p:cNvPr>
          <p:cNvSpPr/>
          <p:nvPr/>
        </p:nvSpPr>
        <p:spPr>
          <a:xfrm>
            <a:off x="2065185" y="4119154"/>
            <a:ext cx="400594" cy="22642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78CA10C-3E58-4E99-B95D-E24F1B891FB9}"/>
              </a:ext>
            </a:extLst>
          </p:cNvPr>
          <p:cNvSpPr/>
          <p:nvPr/>
        </p:nvSpPr>
        <p:spPr>
          <a:xfrm>
            <a:off x="2623722" y="4119153"/>
            <a:ext cx="702516" cy="22642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676A80-C35E-480C-BABB-8839FF23A96C}"/>
              </a:ext>
            </a:extLst>
          </p:cNvPr>
          <p:cNvSpPr/>
          <p:nvPr/>
        </p:nvSpPr>
        <p:spPr>
          <a:xfrm>
            <a:off x="2499360" y="4872027"/>
            <a:ext cx="217714" cy="22642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756FBD-97F6-4FA8-846C-F0045EFEC263}"/>
              </a:ext>
            </a:extLst>
          </p:cNvPr>
          <p:cNvSpPr/>
          <p:nvPr/>
        </p:nvSpPr>
        <p:spPr>
          <a:xfrm>
            <a:off x="1721382" y="5178859"/>
            <a:ext cx="702516" cy="22642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423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Reward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Bellman Equation in Matrix Form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F94EF8-E0BE-49CD-936A-59A86053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112" y="2118849"/>
            <a:ext cx="4356801" cy="10879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33723C-3F26-4EF3-BE63-AE394CAA1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284" y="1481783"/>
            <a:ext cx="1762458" cy="461849"/>
          </a:xfrm>
          <a:prstGeom prst="rect">
            <a:avLst/>
          </a:prstGeom>
        </p:spPr>
      </p:pic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0B6F1A8D-083B-45D7-B4B5-72F8A3F8FF55}"/>
              </a:ext>
            </a:extLst>
          </p:cNvPr>
          <p:cNvSpPr txBox="1">
            <a:spLocks/>
          </p:cNvSpPr>
          <p:nvPr/>
        </p:nvSpPr>
        <p:spPr>
          <a:xfrm>
            <a:off x="-1" y="3207353"/>
            <a:ext cx="9143999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Solving the Bellman Equation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2940B-BBB2-4A5E-A512-3E192283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519" y="3717609"/>
            <a:ext cx="3585988" cy="1310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4B6B09-46EF-480E-AC2A-91AD7E2062DD}"/>
              </a:ext>
            </a:extLst>
          </p:cNvPr>
          <p:cNvSpPr txBox="1"/>
          <p:nvPr/>
        </p:nvSpPr>
        <p:spPr>
          <a:xfrm>
            <a:off x="536232" y="5531590"/>
            <a:ext cx="3510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Dynamic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Monte-Carlo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Temporal-Difference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847E27-0E15-464B-9591-5F3325642B7A}"/>
                  </a:ext>
                </a:extLst>
              </p:cNvPr>
              <p:cNvSpPr txBox="1"/>
              <p:nvPr/>
            </p:nvSpPr>
            <p:spPr>
              <a:xfrm>
                <a:off x="340673" y="4669743"/>
                <a:ext cx="80979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Big O 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Only small MRPs</a:t>
                </a:r>
              </a:p>
              <a:p>
                <a:r>
                  <a:rPr lang="en-US" altLang="ko-KR" dirty="0"/>
                  <a:t>There are many iterative methods for large MRPs, e.g.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847E27-0E15-464B-9591-5F332564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73" y="4669743"/>
                <a:ext cx="8097934" cy="923330"/>
              </a:xfrm>
              <a:prstGeom prst="rect">
                <a:avLst/>
              </a:prstGeom>
              <a:blipFill>
                <a:blip r:embed="rId6"/>
                <a:stretch>
                  <a:fillRect l="-678" t="-3311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64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MDP is a MRP with decisions(actions).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BE8DEFF-DF4F-4CA7-938B-BACEEC89494B}"/>
                  </a:ext>
                </a:extLst>
              </p:cNvPr>
              <p:cNvSpPr/>
              <p:nvPr/>
            </p:nvSpPr>
            <p:spPr>
              <a:xfrm>
                <a:off x="748937" y="1619787"/>
                <a:ext cx="7715794" cy="24209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A Markov Decision Process is a tuple &lt;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&gt;</a:t>
                </a:r>
              </a:p>
              <a:p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BE8DEFF-DF4F-4CA7-938B-BACEEC894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1619787"/>
                <a:ext cx="7715794" cy="2420989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A10D63-4424-4B30-AB66-3A48A290D4F0}"/>
              </a:ext>
            </a:extLst>
          </p:cNvPr>
          <p:cNvSpPr/>
          <p:nvPr/>
        </p:nvSpPr>
        <p:spPr>
          <a:xfrm>
            <a:off x="748937" y="1431087"/>
            <a:ext cx="7715794" cy="377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Definition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3B0831D-2ABB-4143-BEC3-01C8D66F30DE}"/>
                  </a:ext>
                </a:extLst>
              </p:cNvPr>
              <p:cNvSpPr/>
              <p:nvPr/>
            </p:nvSpPr>
            <p:spPr>
              <a:xfrm>
                <a:off x="900454" y="2206397"/>
                <a:ext cx="5745547" cy="1782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is a finite set of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 is a state transition probability matrix,</a:t>
                </a:r>
              </a:p>
              <a:p>
                <a:r>
                  <a:rPr lang="en-US" altLang="ko-KR" b="1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ko-KR" dirty="0" smtClean="0">
                            <a:solidFill>
                              <a:srgbClr val="C00000"/>
                            </a:solidFill>
                          </a:rPr>
                          <m:t>a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rgbClr val="C00000"/>
                        </a:solidFill>
                      </a:rPr>
                      <m:t>a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a reward function,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ko-KR" dirty="0" smtClean="0">
                            <a:solidFill>
                              <a:srgbClr val="C00000"/>
                            </a:solidFill>
                          </a:rPr>
                          <m:t>a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ko-KR" dirty="0" smtClean="0">
                            <a:solidFill>
                              <a:srgbClr val="C00000"/>
                            </a:solidFill>
                          </a:rPr>
                          <m:t>a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a discount factor,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[0, 1]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3B0831D-2ABB-4143-BEC3-01C8D66F3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54" y="2206397"/>
                <a:ext cx="5745547" cy="1782219"/>
              </a:xfrm>
              <a:prstGeom prst="rect">
                <a:avLst/>
              </a:prstGeom>
              <a:blipFill>
                <a:blip r:embed="rId4"/>
                <a:stretch>
                  <a:fillRect l="-743" t="-2055" b="-4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5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 : Student MDP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8D801D-C452-4F2B-8DD9-1BF0130D0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765" y="1481783"/>
            <a:ext cx="619349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8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07C7C05-8161-4116-B509-57E0B63EBB60}"/>
                  </a:ext>
                </a:extLst>
              </p:cNvPr>
              <p:cNvSpPr/>
              <p:nvPr/>
            </p:nvSpPr>
            <p:spPr>
              <a:xfrm>
                <a:off x="748937" y="1619787"/>
                <a:ext cx="7715794" cy="107986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A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a distribution over actions given states,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07C7C05-8161-4116-B509-57E0B63E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1619787"/>
                <a:ext cx="7715794" cy="1079869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FCF6EEC0-7FEE-4C1B-8493-E98E39F47C60}"/>
              </a:ext>
            </a:extLst>
          </p:cNvPr>
          <p:cNvSpPr/>
          <p:nvPr/>
        </p:nvSpPr>
        <p:spPr>
          <a:xfrm>
            <a:off x="748937" y="1431087"/>
            <a:ext cx="7715794" cy="377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Definition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1C33F8-BF1F-4B25-BE79-460CBBBDEE4F}"/>
                  </a:ext>
                </a:extLst>
              </p:cNvPr>
              <p:cNvSpPr txBox="1"/>
              <p:nvPr/>
            </p:nvSpPr>
            <p:spPr>
              <a:xfrm>
                <a:off x="3066240" y="2233746"/>
                <a:ext cx="3380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tx1"/>
                        </a:solidFill>
                      </a:rPr>
                      <m:t>a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tx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altLang="ko-KR" b="0" i="0" dirty="0" smtClean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1C33F8-BF1F-4B25-BE79-460CBBBD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40" y="2233746"/>
                <a:ext cx="338063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F71CE5C5-74A8-497F-94F9-789A68381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82" y="3754101"/>
            <a:ext cx="5013898" cy="26522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744A0A-21DD-42A0-863E-8B2C1873C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38" y="2699656"/>
            <a:ext cx="5216434" cy="11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6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AA3B4DF-8973-4EBC-8320-A4C5E8055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2518"/>
              </p:ext>
            </p:extLst>
          </p:nvPr>
        </p:nvGraphicFramePr>
        <p:xfrm>
          <a:off x="536232" y="1481783"/>
          <a:ext cx="1166949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83">
                  <a:extLst>
                    <a:ext uri="{9D8B030D-6E8A-4147-A177-3AD203B41FA5}">
                      <a16:colId xmlns:a16="http://schemas.microsoft.com/office/drawing/2014/main" val="1878771623"/>
                    </a:ext>
                  </a:extLst>
                </a:gridCol>
                <a:gridCol w="388983">
                  <a:extLst>
                    <a:ext uri="{9D8B030D-6E8A-4147-A177-3AD203B41FA5}">
                      <a16:colId xmlns:a16="http://schemas.microsoft.com/office/drawing/2014/main" val="3960652703"/>
                    </a:ext>
                  </a:extLst>
                </a:gridCol>
                <a:gridCol w="388983">
                  <a:extLst>
                    <a:ext uri="{9D8B030D-6E8A-4147-A177-3AD203B41FA5}">
                      <a16:colId xmlns:a16="http://schemas.microsoft.com/office/drawing/2014/main" val="224434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v=0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33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v=1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v=0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9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C00000"/>
                          </a:solidFill>
                        </a:rPr>
                        <a:t>v=0.5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796154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16C507B-1675-408F-9CEB-7DC50B886659}"/>
              </a:ext>
            </a:extLst>
          </p:cNvPr>
          <p:cNvSpPr/>
          <p:nvPr/>
        </p:nvSpPr>
        <p:spPr>
          <a:xfrm>
            <a:off x="1259264" y="1949381"/>
            <a:ext cx="151685" cy="1773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BDBB249-23A4-47F7-A483-A7E16993A722}"/>
              </a:ext>
            </a:extLst>
          </p:cNvPr>
          <p:cNvSpPr/>
          <p:nvPr/>
        </p:nvSpPr>
        <p:spPr>
          <a:xfrm rot="16200000">
            <a:off x="1043864" y="1727527"/>
            <a:ext cx="151685" cy="1773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3852342-D30B-42CC-8D1D-EF83E4F57F13}"/>
              </a:ext>
            </a:extLst>
          </p:cNvPr>
          <p:cNvSpPr/>
          <p:nvPr/>
        </p:nvSpPr>
        <p:spPr>
          <a:xfrm rot="10800000">
            <a:off x="829711" y="1949381"/>
            <a:ext cx="151685" cy="1773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2D84A1D-39B6-47F6-B9B5-5746479B64BF}"/>
              </a:ext>
            </a:extLst>
          </p:cNvPr>
          <p:cNvSpPr/>
          <p:nvPr/>
        </p:nvSpPr>
        <p:spPr>
          <a:xfrm rot="5400000">
            <a:off x="1043864" y="2154506"/>
            <a:ext cx="151685" cy="1773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634296-FA7B-49A7-ADD2-E6D67A3577CE}"/>
                  </a:ext>
                </a:extLst>
              </p:cNvPr>
              <p:cNvSpPr txBox="1"/>
              <p:nvPr/>
            </p:nvSpPr>
            <p:spPr>
              <a:xfrm>
                <a:off x="372292" y="3469708"/>
                <a:ext cx="3380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tx1"/>
                        </a:solidFill>
                      </a:rPr>
                      <m:t>a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tx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altLang="ko-KR" b="0" i="0" dirty="0" smtClean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634296-FA7B-49A7-ADD2-E6D67A357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2" y="3469708"/>
                <a:ext cx="338063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8FBF2D-B41F-4FC1-A5C2-B3EE0E10E24E}"/>
                  </a:ext>
                </a:extLst>
              </p:cNvPr>
              <p:cNvSpPr/>
              <p:nvPr/>
            </p:nvSpPr>
            <p:spPr>
              <a:xfrm>
                <a:off x="295332" y="3691063"/>
                <a:ext cx="3534557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0" i="0" dirty="0" smtClean="0"/>
                        <m:t>= {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left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, 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right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, 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up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, 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down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} = 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8FBF2D-B41F-4FC1-A5C2-B3EE0E10E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2" y="3691063"/>
                <a:ext cx="3534557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2EF53D4-E613-4E94-9567-0CE77484B741}"/>
                  </a:ext>
                </a:extLst>
              </p:cNvPr>
              <p:cNvSpPr/>
              <p:nvPr/>
            </p:nvSpPr>
            <p:spPr>
              <a:xfrm>
                <a:off x="295332" y="4232837"/>
                <a:ext cx="4034438" cy="383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  <m:r>
                            <a:rPr lang="en-US" altLang="ko-KR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rgbClr val="FFC000"/>
                              </a:solidFill>
                            </a:rPr>
                            <m:t>a</m:t>
                          </m:r>
                        </m:sup>
                      </m:sSubSup>
                      <m:r>
                        <a:rPr lang="en-US" altLang="ko-KR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rgbClr val="FFC000"/>
                              </a:solidFill>
                            </a:rPr>
                            <m:t>a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2EF53D4-E613-4E94-9567-0CE77484B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2" y="4232837"/>
                <a:ext cx="4034438" cy="383118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D631D-1A37-4A49-BE56-70C5F9CFEFF0}"/>
                  </a:ext>
                </a:extLst>
              </p:cNvPr>
              <p:cNvSpPr txBox="1"/>
              <p:nvPr/>
            </p:nvSpPr>
            <p:spPr>
              <a:xfrm>
                <a:off x="245961" y="2714395"/>
                <a:ext cx="4349412" cy="765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altLang="ko-KR" dirty="0"/>
                            <m:t>a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a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ko-KR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  <m:r>
                                <a:rPr lang="en-US" altLang="ko-KR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 altLang="ko-KR" dirty="0">
                                  <a:solidFill>
                                    <a:srgbClr val="FFC000"/>
                                  </a:solidFill>
                                </a:rPr>
                                <m:t>a</m:t>
                              </m:r>
                            </m:sup>
                          </m:sSub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D631D-1A37-4A49-BE56-70C5F9CF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1" y="2714395"/>
                <a:ext cx="4349412" cy="7658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344D7B8-E0EA-41A3-95E7-EE2082A65535}"/>
                  </a:ext>
                </a:extLst>
              </p:cNvPr>
              <p:cNvSpPr/>
              <p:nvPr/>
            </p:nvSpPr>
            <p:spPr>
              <a:xfrm>
                <a:off x="372292" y="4628552"/>
                <a:ext cx="9426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0.9</a:t>
                </a:r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344D7B8-E0EA-41A3-95E7-EE2082A65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2" y="4628552"/>
                <a:ext cx="942694" cy="369332"/>
              </a:xfrm>
              <a:prstGeom prst="rect">
                <a:avLst/>
              </a:prstGeom>
              <a:blipFill>
                <a:blip r:embed="rId7"/>
                <a:stretch>
                  <a:fillRect t="-8197" r="-516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FF54B-6B04-446A-9B48-5A2C373F16FF}"/>
                  </a:ext>
                </a:extLst>
              </p:cNvPr>
              <p:cNvSpPr txBox="1"/>
              <p:nvPr/>
            </p:nvSpPr>
            <p:spPr>
              <a:xfrm>
                <a:off x="4571999" y="2663149"/>
                <a:ext cx="4491636" cy="765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altLang="ko-KR" dirty="0"/>
                            <m:t>a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ko-KR" dirty="0"/>
                                <m:t>a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FF54B-6B04-446A-9B48-5A2C373F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663149"/>
                <a:ext cx="4491636" cy="7658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10DB42-3535-4EFB-A02E-888D2F1447C6}"/>
              </a:ext>
            </a:extLst>
          </p:cNvPr>
          <p:cNvSpPr/>
          <p:nvPr/>
        </p:nvSpPr>
        <p:spPr>
          <a:xfrm>
            <a:off x="1836640" y="1412211"/>
            <a:ext cx="353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current</a:t>
            </a:r>
            <a:r>
              <a:rPr lang="en-US" altLang="ko-KR" sz="1200" dirty="0"/>
              <a:t>(A)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en-US" altLang="ko-KR" sz="1200" dirty="0"/>
              <a:t>-</a:t>
            </a:r>
            <a:r>
              <a:rPr lang="ko-KR" altLang="en-US" sz="1200" dirty="0" err="1"/>
              <a:t>function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0,</a:t>
            </a:r>
          </a:p>
          <a:p>
            <a:r>
              <a:rPr lang="ko-KR" altLang="en-US" sz="1200" dirty="0" err="1"/>
              <a:t>Let's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through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bellman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equation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5">
                <a:extLst>
                  <a:ext uri="{FF2B5EF4-FFF2-40B4-BE49-F238E27FC236}">
                    <a16:creationId xmlns:a16="http://schemas.microsoft.com/office/drawing/2014/main" id="{0C8EB7D7-3DB5-4F26-8401-E0267980F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876550"/>
                  </p:ext>
                </p:extLst>
              </p:nvPr>
            </p:nvGraphicFramePr>
            <p:xfrm>
              <a:off x="4652362" y="4325852"/>
              <a:ext cx="4491637" cy="1898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158">
                      <a:extLst>
                        <a:ext uri="{9D8B030D-6E8A-4147-A177-3AD203B41FA5}">
                          <a16:colId xmlns:a16="http://schemas.microsoft.com/office/drawing/2014/main" val="837470330"/>
                        </a:ext>
                      </a:extLst>
                    </a:gridCol>
                    <a:gridCol w="1123906">
                      <a:extLst>
                        <a:ext uri="{9D8B030D-6E8A-4147-A177-3AD203B41FA5}">
                          <a16:colId xmlns:a16="http://schemas.microsoft.com/office/drawing/2014/main" val="3449262931"/>
                        </a:ext>
                      </a:extLst>
                    </a:gridCol>
                    <a:gridCol w="2780573">
                      <a:extLst>
                        <a:ext uri="{9D8B030D-6E8A-4147-A177-3AD203B41FA5}">
                          <a16:colId xmlns:a16="http://schemas.microsoft.com/office/drawing/2014/main" val="8308034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b="0" dirty="0">
                              <a:solidFill>
                                <a:schemeClr val="tx1"/>
                              </a:solidFill>
                            </a:rPr>
                            <a:t>Action = left</a:t>
                          </a:r>
                          <a:endParaRPr lang="ko-KR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 x (0 + 0.9 x 1) = 0.225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0436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b="0" dirty="0">
                              <a:solidFill>
                                <a:schemeClr val="tx1"/>
                              </a:solidFill>
                            </a:rPr>
                            <a:t>Action = right</a:t>
                          </a:r>
                          <a:endParaRPr lang="ko-KR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x (1 + 0.9 x 0) = 0.25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6499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b="0" dirty="0">
                              <a:solidFill>
                                <a:schemeClr val="tx1"/>
                              </a:solidFill>
                            </a:rPr>
                            <a:t>Action = up</a:t>
                          </a:r>
                          <a:endParaRPr lang="ko-KR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x (0 + 0.9 x 0) = 0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9403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b="0" dirty="0">
                              <a:solidFill>
                                <a:schemeClr val="tx1"/>
                              </a:solidFill>
                            </a:rPr>
                            <a:t>Action = down</a:t>
                          </a:r>
                          <a:endParaRPr lang="ko-KR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x (0 + 0.9 x 0.5) = 0.1125 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22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0.225 + 0.25 + 0 + 0.1125 = 0.5875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10457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5">
                <a:extLst>
                  <a:ext uri="{FF2B5EF4-FFF2-40B4-BE49-F238E27FC236}">
                    <a16:creationId xmlns:a16="http://schemas.microsoft.com/office/drawing/2014/main" id="{0C8EB7D7-3DB5-4F26-8401-E0267980F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876550"/>
                  </p:ext>
                </p:extLst>
              </p:nvPr>
            </p:nvGraphicFramePr>
            <p:xfrm>
              <a:off x="4652362" y="4325852"/>
              <a:ext cx="4491637" cy="1898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158">
                      <a:extLst>
                        <a:ext uri="{9D8B030D-6E8A-4147-A177-3AD203B41FA5}">
                          <a16:colId xmlns:a16="http://schemas.microsoft.com/office/drawing/2014/main" val="837470330"/>
                        </a:ext>
                      </a:extLst>
                    </a:gridCol>
                    <a:gridCol w="1123906">
                      <a:extLst>
                        <a:ext uri="{9D8B030D-6E8A-4147-A177-3AD203B41FA5}">
                          <a16:colId xmlns:a16="http://schemas.microsoft.com/office/drawing/2014/main" val="3449262931"/>
                        </a:ext>
                      </a:extLst>
                    </a:gridCol>
                    <a:gridCol w="2780573">
                      <a:extLst>
                        <a:ext uri="{9D8B030D-6E8A-4147-A177-3AD203B41FA5}">
                          <a16:colId xmlns:a16="http://schemas.microsoft.com/office/drawing/2014/main" val="830803492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b="0" dirty="0">
                              <a:solidFill>
                                <a:schemeClr val="tx1"/>
                              </a:solidFill>
                            </a:rPr>
                            <a:t>Action = left</a:t>
                          </a:r>
                          <a:endParaRPr lang="ko-KR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1842" t="-1587" r="-658" b="-4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0436810"/>
                      </a:ext>
                    </a:extLst>
                  </a:tr>
                  <a:tr h="3820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b="0" dirty="0">
                              <a:solidFill>
                                <a:schemeClr val="tx1"/>
                              </a:solidFill>
                            </a:rPr>
                            <a:t>Action = right</a:t>
                          </a:r>
                          <a:endParaRPr lang="ko-KR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1842" t="-101587" r="-658" b="-3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499515"/>
                      </a:ext>
                    </a:extLst>
                  </a:tr>
                  <a:tr h="3820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b="0" dirty="0">
                              <a:solidFill>
                                <a:schemeClr val="tx1"/>
                              </a:solidFill>
                            </a:rPr>
                            <a:t>Action = up</a:t>
                          </a:r>
                          <a:endParaRPr lang="ko-KR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1842" t="-201587" r="-658" b="-2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9403948"/>
                      </a:ext>
                    </a:extLst>
                  </a:tr>
                  <a:tr h="3820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50" b="0" dirty="0">
                              <a:solidFill>
                                <a:schemeClr val="tx1"/>
                              </a:solidFill>
                            </a:rPr>
                            <a:t>Action = down</a:t>
                          </a:r>
                          <a:endParaRPr lang="ko-KR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1842" t="-301587" r="-658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2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0.225 + 0.25 + 0 + 0.1125 = 0.5875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10457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1697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E5923-0D45-433D-B5F8-042B7794E9FA}"/>
                  </a:ext>
                </a:extLst>
              </p:cNvPr>
              <p:cNvSpPr/>
              <p:nvPr/>
            </p:nvSpPr>
            <p:spPr>
              <a:xfrm>
                <a:off x="748937" y="1619788"/>
                <a:ext cx="7715794" cy="14935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i="1" dirty="0">
                    <a:solidFill>
                      <a:srgbClr val="C00000"/>
                    </a:solidFill>
                  </a:rPr>
                  <a:t>state-value function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an MDP is the expected return starting from state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and then following policy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E5923-0D45-433D-B5F8-042B7794E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1619788"/>
                <a:ext cx="7715794" cy="1493526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6E60D2-B55B-4DDC-9F90-D4C5926EFCAD}"/>
              </a:ext>
            </a:extLst>
          </p:cNvPr>
          <p:cNvSpPr/>
          <p:nvPr/>
        </p:nvSpPr>
        <p:spPr>
          <a:xfrm>
            <a:off x="748937" y="1431087"/>
            <a:ext cx="7715794" cy="377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Definition</a:t>
            </a:r>
            <a:endParaRPr lang="ko-KR" altLang="en-US" b="1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23CAA209-B2EA-4DC6-AF37-AA54508BEDA7}"/>
              </a:ext>
            </a:extLst>
          </p:cNvPr>
          <p:cNvSpPr txBox="1">
            <a:spLocks/>
          </p:cNvSpPr>
          <p:nvPr/>
        </p:nvSpPr>
        <p:spPr>
          <a:xfrm>
            <a:off x="-1" y="3446998"/>
            <a:ext cx="9143999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Q-function (action-value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05ED33-E1E7-42DD-AC7F-DF44FD7BB778}"/>
                  </a:ext>
                </a:extLst>
              </p:cNvPr>
              <p:cNvSpPr/>
              <p:nvPr/>
            </p:nvSpPr>
            <p:spPr>
              <a:xfrm>
                <a:off x="750616" y="4373952"/>
                <a:ext cx="7715794" cy="10544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i="1" dirty="0">
                    <a:solidFill>
                      <a:srgbClr val="C00000"/>
                    </a:solidFill>
                  </a:rPr>
                  <a:t>action-value function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expected return starting from state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taking action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solidFill>
                          <a:srgbClr val="7030A0"/>
                        </a:solidFill>
                      </a:rPr>
                      <m:t>a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and then following policy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05ED33-E1E7-42DD-AC7F-DF44FD7BB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16" y="4373952"/>
                <a:ext cx="7715794" cy="1054434"/>
              </a:xfrm>
              <a:prstGeom prst="rect">
                <a:avLst/>
              </a:prstGeom>
              <a:blipFill>
                <a:blip r:embed="rId4"/>
                <a:stretch>
                  <a:fillRect l="-552" t="-9195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A64263-BADC-40BE-8209-EA3835D69F0A}"/>
              </a:ext>
            </a:extLst>
          </p:cNvPr>
          <p:cNvSpPr/>
          <p:nvPr/>
        </p:nvSpPr>
        <p:spPr>
          <a:xfrm>
            <a:off x="748937" y="3995076"/>
            <a:ext cx="7715794" cy="377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Definition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66B874-2A14-4064-ACB2-0D988B1BF7AF}"/>
                  </a:ext>
                </a:extLst>
              </p:cNvPr>
              <p:cNvSpPr txBox="1"/>
              <p:nvPr/>
            </p:nvSpPr>
            <p:spPr>
              <a:xfrm>
                <a:off x="3425950" y="2509460"/>
                <a:ext cx="2365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66B874-2A14-4064-ACB2-0D988B1B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50" y="2509460"/>
                <a:ext cx="2365125" cy="369332"/>
              </a:xfrm>
              <a:prstGeom prst="rect">
                <a:avLst/>
              </a:prstGeom>
              <a:blipFill>
                <a:blip r:embed="rId5"/>
                <a:stretch>
                  <a:fillRect t="-10000" r="-515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108F-5CFE-4E6F-9AB9-A9E724CCFBD9}"/>
                  </a:ext>
                </a:extLst>
              </p:cNvPr>
              <p:cNvSpPr txBox="1"/>
              <p:nvPr/>
            </p:nvSpPr>
            <p:spPr>
              <a:xfrm>
                <a:off x="2952173" y="4915937"/>
                <a:ext cx="3312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108F-5CFE-4E6F-9AB9-A9E724CC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73" y="4915937"/>
                <a:ext cx="3312680" cy="369332"/>
              </a:xfrm>
              <a:prstGeom prst="rect">
                <a:avLst/>
              </a:prstGeom>
              <a:blipFill>
                <a:blip r:embed="rId6"/>
                <a:stretch>
                  <a:fillRect t="-8197" r="-367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602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: State-Value Function for Student MDP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90935-3558-4BAB-B180-085D9FA0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902" y="1393372"/>
            <a:ext cx="6181228" cy="49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21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Bellman Expectation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B53851-C86E-4853-8392-EFC81FEC58CF}"/>
                  </a:ext>
                </a:extLst>
              </p:cNvPr>
              <p:cNvSpPr txBox="1"/>
              <p:nvPr/>
            </p:nvSpPr>
            <p:spPr>
              <a:xfrm>
                <a:off x="2618362" y="1746872"/>
                <a:ext cx="3980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B53851-C86E-4853-8392-EFC81FEC5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362" y="1746872"/>
                <a:ext cx="3980301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C80397-3D75-41D2-A2B1-9E7DAB8F43A0}"/>
                  </a:ext>
                </a:extLst>
              </p:cNvPr>
              <p:cNvSpPr txBox="1"/>
              <p:nvPr/>
            </p:nvSpPr>
            <p:spPr>
              <a:xfrm>
                <a:off x="1911751" y="2678261"/>
                <a:ext cx="5393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C80397-3D75-41D2-A2B1-9E7DAB8F4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51" y="2678261"/>
                <a:ext cx="539352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0747A0F-72F2-4419-B54E-4762C29FE0DB}"/>
              </a:ext>
            </a:extLst>
          </p:cNvPr>
          <p:cNvSpPr txBox="1"/>
          <p:nvPr/>
        </p:nvSpPr>
        <p:spPr>
          <a:xfrm>
            <a:off x="243840" y="1377540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state-value function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EAC62-A752-419F-AF0C-01D2F23B472F}"/>
              </a:ext>
            </a:extLst>
          </p:cNvPr>
          <p:cNvSpPr txBox="1"/>
          <p:nvPr/>
        </p:nvSpPr>
        <p:spPr>
          <a:xfrm>
            <a:off x="243840" y="2289548"/>
            <a:ext cx="285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rgbClr val="C00000"/>
                </a:solidFill>
              </a:rPr>
              <a:t>action-value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135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4"/>
              </p:nvPr>
            </p:nvSpPr>
            <p:spPr>
              <a:xfrm>
                <a:off x="0" y="883116"/>
                <a:ext cx="9143999" cy="510256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altLang="ko-KR" dirty="0"/>
                  <a:t>Bellman Expectation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0" y="883116"/>
                <a:ext cx="9143999" cy="510256"/>
              </a:xfrm>
              <a:blipFill>
                <a:blip r:embed="rId3"/>
                <a:stretch>
                  <a:fillRect l="-533" t="-2381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B89572F-79E5-4459-AFE5-CC7943B36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170" y="1636601"/>
            <a:ext cx="2904442" cy="2187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BB8951-88A4-4453-B7B5-B7147A353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754" y="4274519"/>
            <a:ext cx="2711361" cy="196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D69EDA43-E37A-46D2-BA44-0062869CF4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3764263"/>
                <a:ext cx="9143999" cy="510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108000" tIns="72000" rIns="108000" bIns="72000" rtlCol="0">
                <a:normAutofit/>
              </a:bodyPr>
              <a:lstStyle>
                <a:lvl1pPr marL="514350" marR="0" indent="-514350" algn="l" defTabSz="914400" rtl="0" eaLnBrk="0" fontAlgn="base" latinLnBrk="1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"/>
                  <a:tabLst/>
                  <a:defRPr lang="en-US" altLang="ko-KR" sz="2200" b="1" kern="1200" baseline="0" dirty="0" smtClean="0">
                    <a:solidFill>
                      <a:schemeClr val="tx1"/>
                    </a:solidFill>
                    <a:latin typeface="Helvetica" panose="020B0604020202030204" pitchFamily="34" charset="0"/>
                    <a:ea typeface="+mn-ea"/>
                    <a:cs typeface="Verdana" pitchFamily="34" charset="0"/>
                  </a:defRPr>
                </a:lvl1pPr>
                <a:lvl2pPr marL="612000" marR="0" indent="-3429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"/>
                  <a:tabLst/>
                  <a:defRPr lang="en-US" altLang="ko-KR" sz="2000" b="1" kern="1200" baseline="0" dirty="0" smtClean="0">
                    <a:solidFill>
                      <a:srgbClr val="E46C0A"/>
                    </a:solidFill>
                    <a:latin typeface="Helvetica" panose="020B0604020202030204" pitchFamily="34" charset="0"/>
                    <a:ea typeface="+mn-ea"/>
                    <a:cs typeface="Verdana" pitchFamily="34" charset="0"/>
                  </a:defRPr>
                </a:lvl2pPr>
                <a:lvl3pPr marL="900000" marR="0" indent="-3600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»"/>
                  <a:tabLst/>
                  <a:defRPr sz="1800" b="1" kern="1200" baseline="0">
                    <a:solidFill>
                      <a:schemeClr val="accent5">
                        <a:lumMod val="50000"/>
                      </a:schemeClr>
                    </a:solidFill>
                    <a:latin typeface="Helvetica" panose="020B0604020202030204" pitchFamily="34" charset="0"/>
                    <a:ea typeface="+mn-ea"/>
                    <a:cs typeface="Arial" pitchFamily="34" charset="0"/>
                  </a:defRPr>
                </a:lvl3pPr>
                <a:lvl4pPr marL="1296000" marR="0" indent="-3600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Palatino Linotype" pitchFamily="18" charset="0"/>
                  <a:buChar char="−"/>
                  <a:tabLst/>
                  <a:defRPr sz="1800" kern="1200">
                    <a:solidFill>
                      <a:srgbClr val="7030A0"/>
                    </a:solidFill>
                    <a:latin typeface="Palatino Linotype" pitchFamily="18" charset="0"/>
                    <a:ea typeface="+mn-ea"/>
                    <a:cs typeface="Arial" pitchFamily="34" charset="0"/>
                  </a:defRPr>
                </a:lvl4pPr>
                <a:lvl5pPr marL="1278000" indent="-198000" algn="l" defTabSz="6858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buFont typeface="Wingdings" pitchFamily="2" charset="2"/>
                  <a:buChar char="§"/>
                  <a:defRPr sz="1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1656000" indent="-180000" algn="l" defTabSz="685800" rtl="0" eaLnBrk="1" latinLnBrk="1" hangingPunct="1">
                  <a:lnSpc>
                    <a:spcPct val="9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defRPr sz="10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656000" indent="-180000" algn="l" defTabSz="685800" rtl="0" eaLnBrk="1" latinLnBrk="1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lang="ko-KR" altLang="en-US" sz="800" kern="12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lang="ko-KR" altLang="en-US" sz="800" kern="12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dirty="0"/>
                  <a:t>Bellman Expectation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ko-KR" altLang="ar-A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D69EDA43-E37A-46D2-BA44-0062869C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764263"/>
                <a:ext cx="9143999" cy="510256"/>
              </a:xfrm>
              <a:prstGeom prst="rect">
                <a:avLst/>
              </a:prstGeom>
              <a:blipFill>
                <a:blip r:embed="rId6"/>
                <a:stretch>
                  <a:fillRect l="-533" t="-1190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D2EA21D7-DE1A-4626-B603-2DEDF1D30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391" y="1368669"/>
            <a:ext cx="3365120" cy="24202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295130-9A10-40B1-8986-2E29213647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852" y="4174702"/>
            <a:ext cx="3930932" cy="2280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96B2B2-A3A0-400C-B178-EAE7F1E84C1D}"/>
              </a:ext>
            </a:extLst>
          </p:cNvPr>
          <p:cNvSpPr txBox="1"/>
          <p:nvPr/>
        </p:nvSpPr>
        <p:spPr>
          <a:xfrm>
            <a:off x="449801" y="13878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ADCE2C-D8FA-447F-9789-C25994C365B6}"/>
              </a:ext>
            </a:extLst>
          </p:cNvPr>
          <p:cNvSpPr/>
          <p:nvPr/>
        </p:nvSpPr>
        <p:spPr>
          <a:xfrm>
            <a:off x="4972126" y="42705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05F5D-64FD-49D3-84C4-2343AC7AE18B}"/>
              </a:ext>
            </a:extLst>
          </p:cNvPr>
          <p:cNvSpPr/>
          <p:nvPr/>
        </p:nvSpPr>
        <p:spPr>
          <a:xfrm>
            <a:off x="536232" y="42745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65FEB6-3EDD-49CD-B126-F0454BF92DA5}"/>
              </a:ext>
            </a:extLst>
          </p:cNvPr>
          <p:cNvSpPr/>
          <p:nvPr/>
        </p:nvSpPr>
        <p:spPr>
          <a:xfrm>
            <a:off x="4972126" y="13960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984B23-1EFB-46F6-8236-6C4107502E29}"/>
              </a:ext>
            </a:extLst>
          </p:cNvPr>
          <p:cNvSpPr/>
          <p:nvPr/>
        </p:nvSpPr>
        <p:spPr>
          <a:xfrm>
            <a:off x="2423402" y="5660083"/>
            <a:ext cx="1756713" cy="51025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6DD844-72A7-4308-ABA4-6FEE54374912}"/>
              </a:ext>
            </a:extLst>
          </p:cNvPr>
          <p:cNvSpPr/>
          <p:nvPr/>
        </p:nvSpPr>
        <p:spPr>
          <a:xfrm>
            <a:off x="6693217" y="3111593"/>
            <a:ext cx="1577313" cy="53353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B143252-7980-4B3D-98D3-3D99A5BBAF54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H="1" flipV="1">
            <a:off x="3301758" y="3639144"/>
            <a:ext cx="878357" cy="2276067"/>
          </a:xfrm>
          <a:prstGeom prst="bentConnector4">
            <a:avLst>
              <a:gd name="adj1" fmla="val -26026"/>
              <a:gd name="adj2" fmla="val 6826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30E90B1-42F1-4648-AC3A-64C4036B2634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V="1">
            <a:off x="3605348" y="3111593"/>
            <a:ext cx="3876526" cy="317407"/>
          </a:xfrm>
          <a:prstGeom prst="bentConnector4">
            <a:avLst>
              <a:gd name="adj1" fmla="val 39828"/>
              <a:gd name="adj2" fmla="val 17202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7D6A77-3562-408C-85C9-E5D98EB82136}"/>
              </a:ext>
            </a:extLst>
          </p:cNvPr>
          <p:cNvSpPr/>
          <p:nvPr/>
        </p:nvSpPr>
        <p:spPr>
          <a:xfrm>
            <a:off x="2221403" y="3162907"/>
            <a:ext cx="1498827" cy="56245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F69AF-AC8C-4932-8FD6-03A4E1448814}"/>
              </a:ext>
            </a:extLst>
          </p:cNvPr>
          <p:cNvSpPr/>
          <p:nvPr/>
        </p:nvSpPr>
        <p:spPr>
          <a:xfrm>
            <a:off x="2998167" y="3218855"/>
            <a:ext cx="607181" cy="42028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2F75B1-965F-4726-9725-21E0694553D1}"/>
              </a:ext>
            </a:extLst>
          </p:cNvPr>
          <p:cNvSpPr/>
          <p:nvPr/>
        </p:nvSpPr>
        <p:spPr>
          <a:xfrm>
            <a:off x="7077205" y="5864772"/>
            <a:ext cx="1609595" cy="56245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B84AB4-56F6-4E10-B4AC-69821EA62015}"/>
              </a:ext>
            </a:extLst>
          </p:cNvPr>
          <p:cNvSpPr txBox="1"/>
          <p:nvPr/>
        </p:nvSpPr>
        <p:spPr>
          <a:xfrm>
            <a:off x="7342462" y="54954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next </a:t>
            </a:r>
            <a:endParaRPr lang="ko-KR" altLang="en-US" b="1" i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0721785-F915-4E30-BE74-6958CA2F7C59}"/>
              </a:ext>
            </a:extLst>
          </p:cNvPr>
          <p:cNvCxnSpPr>
            <a:cxnSpLocks/>
            <a:stCxn id="23" idx="0"/>
            <a:endCxn id="26" idx="3"/>
          </p:cNvCxnSpPr>
          <p:nvPr/>
        </p:nvCxnSpPr>
        <p:spPr>
          <a:xfrm rot="16200000" flipH="1">
            <a:off x="4337260" y="1796463"/>
            <a:ext cx="2983095" cy="5715983"/>
          </a:xfrm>
          <a:prstGeom prst="bentConnector4">
            <a:avLst>
              <a:gd name="adj1" fmla="val -12626"/>
              <a:gd name="adj2" fmla="val 10399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7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Reward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 Rewards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3D43C4-999B-46AC-B1C8-013B57242CC3}"/>
              </a:ext>
            </a:extLst>
          </p:cNvPr>
          <p:cNvSpPr/>
          <p:nvPr/>
        </p:nvSpPr>
        <p:spPr>
          <a:xfrm>
            <a:off x="748937" y="2838997"/>
            <a:ext cx="7715794" cy="10254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All goals can be described by the </a:t>
            </a:r>
            <a:r>
              <a:rPr lang="en-US" altLang="ko-KR" dirty="0" err="1">
                <a:solidFill>
                  <a:schemeClr val="tx1"/>
                </a:solidFill>
              </a:rPr>
              <a:t>maximisation</a:t>
            </a:r>
            <a:r>
              <a:rPr lang="en-US" altLang="ko-KR" dirty="0">
                <a:solidFill>
                  <a:schemeClr val="tx1"/>
                </a:solidFill>
              </a:rPr>
              <a:t> of expected cumulative reward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E05B4F-49E4-4760-B76A-5EDF4A3C909A}"/>
              </a:ext>
            </a:extLst>
          </p:cNvPr>
          <p:cNvSpPr/>
          <p:nvPr/>
        </p:nvSpPr>
        <p:spPr>
          <a:xfrm>
            <a:off x="748937" y="2650295"/>
            <a:ext cx="7715794" cy="377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Definition (</a:t>
            </a:r>
            <a:r>
              <a:rPr lang="en-US" altLang="ko-KR" dirty="0"/>
              <a:t>Reward Hypothesis)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FA4456-2858-4817-9B4A-941377DD4C22}"/>
                  </a:ext>
                </a:extLst>
              </p:cNvPr>
              <p:cNvSpPr txBox="1"/>
              <p:nvPr/>
            </p:nvSpPr>
            <p:spPr>
              <a:xfrm>
                <a:off x="536232" y="1283295"/>
                <a:ext cx="57261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reward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scalar vector feedback signal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Indicates how well agent is dong at step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agent’s job is to </a:t>
                </a:r>
                <a:r>
                  <a:rPr lang="en-US" altLang="ko-KR" dirty="0" err="1"/>
                  <a:t>maximise</a:t>
                </a:r>
                <a:r>
                  <a:rPr lang="en-US" altLang="ko-KR" dirty="0"/>
                  <a:t> cumulative reward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FA4456-2858-4817-9B4A-941377D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1283295"/>
                <a:ext cx="5726183" cy="923330"/>
              </a:xfrm>
              <a:prstGeom prst="rect">
                <a:avLst/>
              </a:prstGeom>
              <a:blipFill>
                <a:blip r:embed="rId3"/>
                <a:stretch>
                  <a:fillRect l="-745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D7B6F03-FBB4-403F-ABA2-5518130CCC26}"/>
              </a:ext>
            </a:extLst>
          </p:cNvPr>
          <p:cNvSpPr txBox="1"/>
          <p:nvPr/>
        </p:nvSpPr>
        <p:spPr>
          <a:xfrm>
            <a:off x="4106091" y="142384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35E301-9E19-4F2E-99BA-5AD8035E34E2}"/>
              </a:ext>
            </a:extLst>
          </p:cNvPr>
          <p:cNvSpPr/>
          <p:nvPr/>
        </p:nvSpPr>
        <p:spPr>
          <a:xfrm>
            <a:off x="748937" y="2247069"/>
            <a:ext cx="6744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Reinforcement learning is based on the reward hypothesis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0639B58-F24E-445E-9AE3-6F5824F78270}"/>
              </a:ext>
            </a:extLst>
          </p:cNvPr>
          <p:cNvSpPr txBox="1">
            <a:spLocks/>
          </p:cNvSpPr>
          <p:nvPr/>
        </p:nvSpPr>
        <p:spPr>
          <a:xfrm>
            <a:off x="36513" y="3986472"/>
            <a:ext cx="9143999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 </a:t>
            </a:r>
            <a:r>
              <a:rPr lang="en-US" altLang="ko-KR" dirty="0"/>
              <a:t>Sequential Decision Making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3E133-5EC8-48B4-928C-978EBF393575}"/>
              </a:ext>
            </a:extLst>
          </p:cNvPr>
          <p:cNvSpPr txBox="1"/>
          <p:nvPr/>
        </p:nvSpPr>
        <p:spPr>
          <a:xfrm>
            <a:off x="536232" y="4515777"/>
            <a:ext cx="6963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Goal : </a:t>
            </a:r>
            <a:r>
              <a:rPr lang="en-US" altLang="ko-KR" i="1" dirty="0"/>
              <a:t>select actions to </a:t>
            </a:r>
            <a:r>
              <a:rPr lang="en-US" altLang="ko-KR" i="1" dirty="0" err="1"/>
              <a:t>maximise</a:t>
            </a:r>
            <a:r>
              <a:rPr lang="en-US" altLang="ko-KR" i="1" dirty="0"/>
              <a:t> total future reward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Actions may have long term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Reward may be delayed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It may be better to sacrifice immediate reward to gain more </a:t>
            </a:r>
          </a:p>
          <a:p>
            <a:r>
              <a:rPr lang="en-US" altLang="ko-KR" dirty="0"/>
              <a:t>    long-term reward</a:t>
            </a:r>
          </a:p>
        </p:txBody>
      </p:sp>
    </p:spTree>
    <p:extLst>
      <p:ext uri="{BB962C8B-B14F-4D97-AF65-F5344CB8AC3E}">
        <p14:creationId xmlns:p14="http://schemas.microsoft.com/office/powerpoint/2010/main" val="2583111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: State-Value Function for Student MDP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18B66B-1A5C-4B20-B70F-AD43BF90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32" y="2221490"/>
            <a:ext cx="5652828" cy="40312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2EB8F0-FB03-42AA-B835-C0468D6CD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1783"/>
            <a:ext cx="3324689" cy="562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272451-5AB1-4734-9975-8B3F7766C77A}"/>
                  </a:ext>
                </a:extLst>
              </p:cNvPr>
              <p:cNvSpPr txBox="1"/>
              <p:nvPr/>
            </p:nvSpPr>
            <p:spPr>
              <a:xfrm>
                <a:off x="3190773" y="1548374"/>
                <a:ext cx="6017801" cy="43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1600" dirty="0"/>
                  <a:t>(10 + 1*[0])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1600" dirty="0"/>
                  <a:t>(1 + 1*[0.2*(-1.3) + 0.4*(2.7) + 0.4*(7.4)])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272451-5AB1-4734-9975-8B3F7766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73" y="1548374"/>
                <a:ext cx="6017801" cy="439992"/>
              </a:xfrm>
              <a:prstGeom prst="rect">
                <a:avLst/>
              </a:prstGeom>
              <a:blipFill>
                <a:blip r:embed="rId5"/>
                <a:stretch>
                  <a:fillRect l="-506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D797FCC4-735E-4678-94AE-39F0676705EB}"/>
              </a:ext>
            </a:extLst>
          </p:cNvPr>
          <p:cNvSpPr/>
          <p:nvPr/>
        </p:nvSpPr>
        <p:spPr>
          <a:xfrm>
            <a:off x="923826" y="1571026"/>
            <a:ext cx="478253" cy="41734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8BC521-ECCB-4004-B1DC-4AFEEE925F27}"/>
              </a:ext>
            </a:extLst>
          </p:cNvPr>
          <p:cNvSpPr/>
          <p:nvPr/>
        </p:nvSpPr>
        <p:spPr>
          <a:xfrm>
            <a:off x="3457302" y="1571026"/>
            <a:ext cx="139338" cy="41734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B0D1D8-D970-4F5D-9DC1-16BF62B2F9E3}"/>
              </a:ext>
            </a:extLst>
          </p:cNvPr>
          <p:cNvSpPr/>
          <p:nvPr/>
        </p:nvSpPr>
        <p:spPr>
          <a:xfrm>
            <a:off x="5043714" y="1571026"/>
            <a:ext cx="139338" cy="41734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DB5ED-0BE4-41F5-9136-F7EADBA4F413}"/>
              </a:ext>
            </a:extLst>
          </p:cNvPr>
          <p:cNvSpPr/>
          <p:nvPr/>
        </p:nvSpPr>
        <p:spPr>
          <a:xfrm>
            <a:off x="4436533" y="4214949"/>
            <a:ext cx="607181" cy="44413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AEE52F-094E-4F12-9F8E-070CD460FE44}"/>
              </a:ext>
            </a:extLst>
          </p:cNvPr>
          <p:cNvSpPr/>
          <p:nvPr/>
        </p:nvSpPr>
        <p:spPr>
          <a:xfrm>
            <a:off x="3190773" y="5309626"/>
            <a:ext cx="589324" cy="36836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6F5FC1-8448-4698-A598-E744D80CFF64}"/>
              </a:ext>
            </a:extLst>
          </p:cNvPr>
          <p:cNvSpPr/>
          <p:nvPr/>
        </p:nvSpPr>
        <p:spPr>
          <a:xfrm>
            <a:off x="3780098" y="1557628"/>
            <a:ext cx="234554" cy="41640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A0FAF-9262-4020-8CAE-338DFB8AE340}"/>
              </a:ext>
            </a:extLst>
          </p:cNvPr>
          <p:cNvSpPr/>
          <p:nvPr/>
        </p:nvSpPr>
        <p:spPr>
          <a:xfrm>
            <a:off x="5374847" y="1571965"/>
            <a:ext cx="139338" cy="41640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70455A-B708-44FE-B00B-214445EE40C9}"/>
              </a:ext>
            </a:extLst>
          </p:cNvPr>
          <p:cNvSpPr/>
          <p:nvPr/>
        </p:nvSpPr>
        <p:spPr>
          <a:xfrm>
            <a:off x="2658649" y="3094690"/>
            <a:ext cx="234554" cy="41640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B2D65C-1137-4F9E-8188-C2E119C6D176}"/>
              </a:ext>
            </a:extLst>
          </p:cNvPr>
          <p:cNvSpPr/>
          <p:nvPr/>
        </p:nvSpPr>
        <p:spPr>
          <a:xfrm>
            <a:off x="1284801" y="4437017"/>
            <a:ext cx="352409" cy="41640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B3D139-C65E-4C66-8789-A852B2CD72B7}"/>
              </a:ext>
            </a:extLst>
          </p:cNvPr>
          <p:cNvSpPr/>
          <p:nvPr/>
        </p:nvSpPr>
        <p:spPr>
          <a:xfrm>
            <a:off x="2599721" y="4437017"/>
            <a:ext cx="352409" cy="41640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472F2C-E1F3-4895-9575-9A06DD94B619}"/>
              </a:ext>
            </a:extLst>
          </p:cNvPr>
          <p:cNvSpPr/>
          <p:nvPr/>
        </p:nvSpPr>
        <p:spPr>
          <a:xfrm>
            <a:off x="3914641" y="4437017"/>
            <a:ext cx="352409" cy="41640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72F49B-435A-4E0F-8BDC-09C0CA5D130A}"/>
              </a:ext>
            </a:extLst>
          </p:cNvPr>
          <p:cNvSpPr/>
          <p:nvPr/>
        </p:nvSpPr>
        <p:spPr>
          <a:xfrm>
            <a:off x="4494238" y="1557628"/>
            <a:ext cx="234555" cy="41640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326F4E-FFCE-4518-BC7B-562706B145E6}"/>
              </a:ext>
            </a:extLst>
          </p:cNvPr>
          <p:cNvSpPr/>
          <p:nvPr/>
        </p:nvSpPr>
        <p:spPr>
          <a:xfrm>
            <a:off x="6404420" y="1557628"/>
            <a:ext cx="466643" cy="41640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A68CA4-B215-40E8-BE49-6987B8E5F6EE}"/>
              </a:ext>
            </a:extLst>
          </p:cNvPr>
          <p:cNvSpPr/>
          <p:nvPr/>
        </p:nvSpPr>
        <p:spPr>
          <a:xfrm>
            <a:off x="7498291" y="1548373"/>
            <a:ext cx="466643" cy="41640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7C5148-4B80-4EE7-B1D8-57C916FFA7E9}"/>
              </a:ext>
            </a:extLst>
          </p:cNvPr>
          <p:cNvSpPr/>
          <p:nvPr/>
        </p:nvSpPr>
        <p:spPr>
          <a:xfrm>
            <a:off x="8519064" y="1545011"/>
            <a:ext cx="466643" cy="41640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ED6470-255E-4142-BEE0-8377F050F31B}"/>
              </a:ext>
            </a:extLst>
          </p:cNvPr>
          <p:cNvSpPr/>
          <p:nvPr/>
        </p:nvSpPr>
        <p:spPr>
          <a:xfrm>
            <a:off x="2281046" y="5713958"/>
            <a:ext cx="349367" cy="2609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17AB80-177D-496C-A7C1-18EFB8A650B1}"/>
              </a:ext>
            </a:extLst>
          </p:cNvPr>
          <p:cNvSpPr/>
          <p:nvPr/>
        </p:nvSpPr>
        <p:spPr>
          <a:xfrm>
            <a:off x="2599721" y="5583495"/>
            <a:ext cx="349367" cy="2609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8C3E3F-0AA6-4B72-84A2-B3DF6545F7C5}"/>
              </a:ext>
            </a:extLst>
          </p:cNvPr>
          <p:cNvSpPr/>
          <p:nvPr/>
        </p:nvSpPr>
        <p:spPr>
          <a:xfrm>
            <a:off x="2975322" y="5878454"/>
            <a:ext cx="349367" cy="152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629E51-A9E3-483D-83B7-59F666EE1149}"/>
              </a:ext>
            </a:extLst>
          </p:cNvPr>
          <p:cNvSpPr/>
          <p:nvPr/>
        </p:nvSpPr>
        <p:spPr>
          <a:xfrm>
            <a:off x="6011102" y="1559694"/>
            <a:ext cx="320219" cy="414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F10FBE-6BBA-455C-BA74-1EBC00E983E8}"/>
              </a:ext>
            </a:extLst>
          </p:cNvPr>
          <p:cNvSpPr/>
          <p:nvPr/>
        </p:nvSpPr>
        <p:spPr>
          <a:xfrm>
            <a:off x="7127561" y="1555641"/>
            <a:ext cx="297632" cy="414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F8A502-1936-4943-B209-3E668C7C1093}"/>
              </a:ext>
            </a:extLst>
          </p:cNvPr>
          <p:cNvSpPr/>
          <p:nvPr/>
        </p:nvSpPr>
        <p:spPr>
          <a:xfrm>
            <a:off x="8176088" y="1547077"/>
            <a:ext cx="320219" cy="414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889B9C-A98D-4AFC-B106-C0A84A886D95}"/>
              </a:ext>
            </a:extLst>
          </p:cNvPr>
          <p:cNvSpPr/>
          <p:nvPr/>
        </p:nvSpPr>
        <p:spPr>
          <a:xfrm>
            <a:off x="1539913" y="1571964"/>
            <a:ext cx="234554" cy="41640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ED6B7A-F1E6-4353-8C96-12555C533142}"/>
              </a:ext>
            </a:extLst>
          </p:cNvPr>
          <p:cNvSpPr/>
          <p:nvPr/>
        </p:nvSpPr>
        <p:spPr>
          <a:xfrm>
            <a:off x="2712944" y="1570525"/>
            <a:ext cx="455072" cy="41640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210B64-FB2E-4EBD-B03C-6891C9F8C41C}"/>
              </a:ext>
            </a:extLst>
          </p:cNvPr>
          <p:cNvSpPr/>
          <p:nvPr/>
        </p:nvSpPr>
        <p:spPr>
          <a:xfrm>
            <a:off x="2434854" y="1569590"/>
            <a:ext cx="271350" cy="414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57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Bellman Expectation Equation (Matrix Form)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B0BB6-B66B-43BE-BA61-03E8A898C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198" y="1579300"/>
            <a:ext cx="2400635" cy="1886213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1284121-46F3-4B93-9B68-C8EF7E947AB7}"/>
              </a:ext>
            </a:extLst>
          </p:cNvPr>
          <p:cNvSpPr/>
          <p:nvPr/>
        </p:nvSpPr>
        <p:spPr>
          <a:xfrm>
            <a:off x="4480047" y="2126166"/>
            <a:ext cx="262936" cy="792480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98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3CE51E-2002-407C-89BD-67CD574FD692}"/>
                  </a:ext>
                </a:extLst>
              </p:cNvPr>
              <p:cNvSpPr/>
              <p:nvPr/>
            </p:nvSpPr>
            <p:spPr>
              <a:xfrm>
                <a:off x="748937" y="1619787"/>
                <a:ext cx="7715794" cy="28999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i="1" dirty="0">
                    <a:solidFill>
                      <a:srgbClr val="C00000"/>
                    </a:solidFill>
                  </a:rPr>
                  <a:t>optimal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i="1" dirty="0">
                    <a:solidFill>
                      <a:srgbClr val="C00000"/>
                    </a:solidFill>
                  </a:rPr>
                  <a:t>state-value function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value function over all policies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i="1" dirty="0">
                    <a:solidFill>
                      <a:srgbClr val="C00000"/>
                    </a:solidFill>
                  </a:rPr>
                  <a:t>optimal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i="1" dirty="0">
                    <a:solidFill>
                      <a:srgbClr val="C00000"/>
                    </a:solidFill>
                  </a:rPr>
                  <a:t>action-value function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rgbClr val="C00000"/>
                        </a:solidFill>
                      </a:rPr>
                      <m:t>a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action-value function over all policies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3CE51E-2002-407C-89BD-67CD574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1619787"/>
                <a:ext cx="7715794" cy="2899962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2F3DCCE7-1923-495D-A099-F87F48004ED5}"/>
              </a:ext>
            </a:extLst>
          </p:cNvPr>
          <p:cNvSpPr/>
          <p:nvPr/>
        </p:nvSpPr>
        <p:spPr>
          <a:xfrm>
            <a:off x="748937" y="1431087"/>
            <a:ext cx="7715794" cy="3774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Definition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DA93B-0E5F-4284-A1A4-6334787D31F4}"/>
                  </a:ext>
                </a:extLst>
              </p:cNvPr>
              <p:cNvSpPr txBox="1"/>
              <p:nvPr/>
            </p:nvSpPr>
            <p:spPr>
              <a:xfrm>
                <a:off x="3425950" y="2571721"/>
                <a:ext cx="2365125" cy="454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DA93B-0E5F-4284-A1A4-6334787D3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50" y="2571721"/>
                <a:ext cx="2365125" cy="454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F18E25-E5C5-4D9D-94C6-5B511F0672D2}"/>
                  </a:ext>
                </a:extLst>
              </p:cNvPr>
              <p:cNvSpPr txBox="1"/>
              <p:nvPr/>
            </p:nvSpPr>
            <p:spPr>
              <a:xfrm>
                <a:off x="3264779" y="3831540"/>
                <a:ext cx="2687467" cy="454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m:t>a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m:t>a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F18E25-E5C5-4D9D-94C6-5B511F067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79" y="3831540"/>
                <a:ext cx="2687467" cy="454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241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: Optimal </a:t>
            </a:r>
            <a:r>
              <a:rPr lang="en-US" altLang="ko-KR" dirty="0">
                <a:solidFill>
                  <a:srgbClr val="C00000"/>
                </a:solidFill>
              </a:rPr>
              <a:t>Value</a:t>
            </a:r>
            <a:r>
              <a:rPr lang="en-US" altLang="ko-KR" dirty="0"/>
              <a:t> Function for Student MDP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FCB211-4D78-4E4F-923A-5070D3C8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12" y="1468930"/>
            <a:ext cx="579200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47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 : Optimal </a:t>
            </a:r>
            <a:r>
              <a:rPr lang="en-US" altLang="ko-KR" dirty="0">
                <a:solidFill>
                  <a:srgbClr val="C00000"/>
                </a:solidFill>
              </a:rPr>
              <a:t>Action-Value</a:t>
            </a:r>
            <a:r>
              <a:rPr lang="en-US" altLang="ko-KR" dirty="0"/>
              <a:t> Function for Student MDP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4B017C-F1C3-4125-BCE4-AEF862BA4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08" y="1652685"/>
            <a:ext cx="6154009" cy="44583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F7A46-D5F7-443C-A522-C38E69966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6" y="5703477"/>
            <a:ext cx="3629532" cy="6668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9659AB-B7FB-4ED9-A6D8-561685A72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97" y="5134558"/>
            <a:ext cx="248637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4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Optimal Policy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0551C-31D1-4835-B1A9-58FAA924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6" y="1393372"/>
            <a:ext cx="4402672" cy="2626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3FF4F-87F7-4D1D-805E-4003664AD80A}"/>
              </a:ext>
            </a:extLst>
          </p:cNvPr>
          <p:cNvSpPr txBox="1"/>
          <p:nvPr/>
        </p:nvSpPr>
        <p:spPr>
          <a:xfrm>
            <a:off x="5408023" y="285641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증명은 생략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564E250-65A6-4F8C-A581-04DC52909C0F}"/>
              </a:ext>
            </a:extLst>
          </p:cNvPr>
          <p:cNvSpPr txBox="1">
            <a:spLocks/>
          </p:cNvSpPr>
          <p:nvPr/>
        </p:nvSpPr>
        <p:spPr>
          <a:xfrm>
            <a:off x="-1" y="4019423"/>
            <a:ext cx="9143999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Finding an Optimal Policy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65507B-2EBD-4F7D-9485-51290B91E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209" y="4417091"/>
            <a:ext cx="5480613" cy="19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50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Example: Optimal Policy for Student MDP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217F00-E97A-4084-897E-BD0565FF0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53" y="1393372"/>
            <a:ext cx="6087325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64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4"/>
              </p:nvPr>
            </p:nvSpPr>
            <p:spPr>
              <a:xfrm>
                <a:off x="0" y="883116"/>
                <a:ext cx="9143999" cy="510256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altLang="ko-KR" dirty="0"/>
                  <a:t>Bellman Expectation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0" y="883116"/>
                <a:ext cx="9143999" cy="510256"/>
              </a:xfrm>
              <a:blipFill>
                <a:blip r:embed="rId3"/>
                <a:stretch>
                  <a:fillRect l="-533" t="-2381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D69EDA43-E37A-46D2-BA44-0062869CF4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3764263"/>
                <a:ext cx="9143999" cy="510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108000" tIns="72000" rIns="108000" bIns="72000" rtlCol="0">
                <a:normAutofit/>
              </a:bodyPr>
              <a:lstStyle>
                <a:lvl1pPr marL="514350" marR="0" indent="-514350" algn="l" defTabSz="914400" rtl="0" eaLnBrk="0" fontAlgn="base" latinLnBrk="1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"/>
                  <a:tabLst/>
                  <a:defRPr lang="en-US" altLang="ko-KR" sz="2200" b="1" kern="1200" baseline="0" dirty="0" smtClean="0">
                    <a:solidFill>
                      <a:schemeClr val="tx1"/>
                    </a:solidFill>
                    <a:latin typeface="Helvetica" panose="020B0604020202030204" pitchFamily="34" charset="0"/>
                    <a:ea typeface="+mn-ea"/>
                    <a:cs typeface="Verdana" pitchFamily="34" charset="0"/>
                  </a:defRPr>
                </a:lvl1pPr>
                <a:lvl2pPr marL="612000" marR="0" indent="-3429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"/>
                  <a:tabLst/>
                  <a:defRPr lang="en-US" altLang="ko-KR" sz="2000" b="1" kern="1200" baseline="0" dirty="0" smtClean="0">
                    <a:solidFill>
                      <a:srgbClr val="E46C0A"/>
                    </a:solidFill>
                    <a:latin typeface="Helvetica" panose="020B0604020202030204" pitchFamily="34" charset="0"/>
                    <a:ea typeface="+mn-ea"/>
                    <a:cs typeface="Verdana" pitchFamily="34" charset="0"/>
                  </a:defRPr>
                </a:lvl2pPr>
                <a:lvl3pPr marL="900000" marR="0" indent="-3600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»"/>
                  <a:tabLst/>
                  <a:defRPr sz="1800" b="1" kern="1200" baseline="0">
                    <a:solidFill>
                      <a:schemeClr val="accent5">
                        <a:lumMod val="50000"/>
                      </a:schemeClr>
                    </a:solidFill>
                    <a:latin typeface="Helvetica" panose="020B0604020202030204" pitchFamily="34" charset="0"/>
                    <a:ea typeface="+mn-ea"/>
                    <a:cs typeface="Arial" pitchFamily="34" charset="0"/>
                  </a:defRPr>
                </a:lvl3pPr>
                <a:lvl4pPr marL="1296000" marR="0" indent="-360000" algn="l" defTabSz="914400" rtl="0" eaLnBrk="0" fontAlgn="base" latinLnBrk="1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Palatino Linotype" pitchFamily="18" charset="0"/>
                  <a:buChar char="−"/>
                  <a:tabLst/>
                  <a:defRPr sz="1800" kern="1200">
                    <a:solidFill>
                      <a:srgbClr val="7030A0"/>
                    </a:solidFill>
                    <a:latin typeface="Palatino Linotype" pitchFamily="18" charset="0"/>
                    <a:ea typeface="+mn-ea"/>
                    <a:cs typeface="Arial" pitchFamily="34" charset="0"/>
                  </a:defRPr>
                </a:lvl4pPr>
                <a:lvl5pPr marL="1278000" indent="-198000" algn="l" defTabSz="6858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buFont typeface="Wingdings" pitchFamily="2" charset="2"/>
                  <a:buChar char="§"/>
                  <a:defRPr sz="1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1656000" indent="-180000" algn="l" defTabSz="685800" rtl="0" eaLnBrk="1" latinLnBrk="1" hangingPunct="1">
                  <a:lnSpc>
                    <a:spcPct val="9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  <a:defRPr sz="10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656000" indent="-180000" algn="l" defTabSz="685800" rtl="0" eaLnBrk="1" latinLnBrk="1" hangingPunct="1">
                  <a:lnSpc>
                    <a:spcPct val="9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lang="ko-KR" altLang="en-US" sz="800" kern="12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lang="ko-KR" altLang="en-US" sz="800" kern="12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dirty="0"/>
                  <a:t>Bellman Expectation Equation for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D69EDA43-E37A-46D2-BA44-0062869C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764263"/>
                <a:ext cx="9143999" cy="510256"/>
              </a:xfrm>
              <a:prstGeom prst="rect">
                <a:avLst/>
              </a:prstGeom>
              <a:blipFill>
                <a:blip r:embed="rId4"/>
                <a:stretch>
                  <a:fillRect l="-533" t="-1190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DAEC88C-973E-4FA8-AECB-FFC52B286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86" y="1504674"/>
            <a:ext cx="3413251" cy="22595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A41BA6-F2A6-460C-8CE8-26E4F0E40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486" y="4335566"/>
            <a:ext cx="3360027" cy="22581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C04A8C-8B6A-43E2-8D3D-B208D972E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733" y="1387809"/>
            <a:ext cx="3012968" cy="23820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B21B7D-ED22-4E92-913E-446B0C6C7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6395" y="4340431"/>
            <a:ext cx="3014669" cy="2148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504DB1-8B90-431E-8B4D-EDA529DBBEF8}"/>
              </a:ext>
            </a:extLst>
          </p:cNvPr>
          <p:cNvSpPr txBox="1"/>
          <p:nvPr/>
        </p:nvSpPr>
        <p:spPr>
          <a:xfrm>
            <a:off x="449801" y="13878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F80074-F831-43BC-9443-371AA1EFE2AF}"/>
              </a:ext>
            </a:extLst>
          </p:cNvPr>
          <p:cNvSpPr/>
          <p:nvPr/>
        </p:nvSpPr>
        <p:spPr>
          <a:xfrm>
            <a:off x="4972126" y="42705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BC39E-D997-4DED-B1C3-54AB69FE7174}"/>
              </a:ext>
            </a:extLst>
          </p:cNvPr>
          <p:cNvSpPr/>
          <p:nvPr/>
        </p:nvSpPr>
        <p:spPr>
          <a:xfrm>
            <a:off x="536232" y="42745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E64CB0-46AE-43D0-885E-1065EA27B297}"/>
              </a:ext>
            </a:extLst>
          </p:cNvPr>
          <p:cNvSpPr/>
          <p:nvPr/>
        </p:nvSpPr>
        <p:spPr>
          <a:xfrm>
            <a:off x="4972126" y="13960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FAA6EB-D783-42A2-8E9E-77AC6622886E}"/>
              </a:ext>
            </a:extLst>
          </p:cNvPr>
          <p:cNvSpPr/>
          <p:nvPr/>
        </p:nvSpPr>
        <p:spPr>
          <a:xfrm>
            <a:off x="2423400" y="6023852"/>
            <a:ext cx="1756713" cy="51025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FEB6B9-B0F0-4DB0-8073-76114BE4A58D}"/>
              </a:ext>
            </a:extLst>
          </p:cNvPr>
          <p:cNvSpPr/>
          <p:nvPr/>
        </p:nvSpPr>
        <p:spPr>
          <a:xfrm>
            <a:off x="2928499" y="3165595"/>
            <a:ext cx="607181" cy="42028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C81403-CD4B-480A-9F91-C50A88B7AA19}"/>
              </a:ext>
            </a:extLst>
          </p:cNvPr>
          <p:cNvSpPr/>
          <p:nvPr/>
        </p:nvSpPr>
        <p:spPr>
          <a:xfrm>
            <a:off x="6521988" y="3164817"/>
            <a:ext cx="1756713" cy="53353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EF61CCE-9475-4E83-BFCC-AE1A395F2569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H="1" flipV="1">
            <a:off x="3232090" y="3585884"/>
            <a:ext cx="948023" cy="2693096"/>
          </a:xfrm>
          <a:prstGeom prst="bentConnector4">
            <a:avLst>
              <a:gd name="adj1" fmla="val -24113"/>
              <a:gd name="adj2" fmla="val 7256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12E8EFD-22DE-42F8-ACE5-FFF03F579318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V="1">
            <a:off x="3535680" y="3164817"/>
            <a:ext cx="3864665" cy="210923"/>
          </a:xfrm>
          <a:prstGeom prst="bentConnector4">
            <a:avLst>
              <a:gd name="adj1" fmla="val 38636"/>
              <a:gd name="adj2" fmla="val 20838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09EBF6-093A-40F5-BB7B-90450445543E}"/>
              </a:ext>
            </a:extLst>
          </p:cNvPr>
          <p:cNvSpPr/>
          <p:nvPr/>
        </p:nvSpPr>
        <p:spPr>
          <a:xfrm>
            <a:off x="7330440" y="6023852"/>
            <a:ext cx="948261" cy="32700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BA259A-7302-4A0B-BACB-DBE4071D0E57}"/>
              </a:ext>
            </a:extLst>
          </p:cNvPr>
          <p:cNvSpPr/>
          <p:nvPr/>
        </p:nvSpPr>
        <p:spPr>
          <a:xfrm>
            <a:off x="1745550" y="3090502"/>
            <a:ext cx="1851090" cy="56245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266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Example: Bellman Optimality Equation in Student MDP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BB258-FCF1-4575-9CE6-82D7F600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93" y="1393372"/>
            <a:ext cx="547763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13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Decision Processes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Solving the Bellman Optimality Equation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C8F62B-07A1-4956-89EE-D069968F7F77}"/>
              </a:ext>
            </a:extLst>
          </p:cNvPr>
          <p:cNvSpPr/>
          <p:nvPr/>
        </p:nvSpPr>
        <p:spPr>
          <a:xfrm>
            <a:off x="352697" y="1481783"/>
            <a:ext cx="57955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Bellman Optimality Equation is non-linear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 closed form solution (in general)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Many iterative solution methods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Value Iteration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Policy Iteration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Q-learning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Sarsa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29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Environments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Agent and Environment </a:t>
            </a:r>
            <a:endParaRPr lang="ko-KR" altLang="en-US" dirty="0"/>
          </a:p>
          <a:p>
            <a:pPr>
              <a:defRPr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7B6F03-FBB4-403F-ABA2-5518130CCC26}"/>
                  </a:ext>
                </a:extLst>
              </p:cNvPr>
              <p:cNvSpPr txBox="1"/>
              <p:nvPr/>
            </p:nvSpPr>
            <p:spPr>
              <a:xfrm>
                <a:off x="4772416" y="1599580"/>
                <a:ext cx="42337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At each step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b="1" dirty="0"/>
                  <a:t>the agent</a:t>
                </a:r>
                <a:r>
                  <a:rPr lang="en-US" altLang="ko-KR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Executes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Receives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Receives scalar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7B6F03-FBB4-403F-ABA2-5518130CC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16" y="1599580"/>
                <a:ext cx="4233798" cy="1200329"/>
              </a:xfrm>
              <a:prstGeom prst="rect">
                <a:avLst/>
              </a:prstGeom>
              <a:blipFill>
                <a:blip r:embed="rId3"/>
                <a:stretch>
                  <a:fillRect l="-1009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24B1B81-9FEB-4732-9AC5-174A6C54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25" y="1683099"/>
            <a:ext cx="3863925" cy="3805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6331DD-D9C4-4D29-8167-89CD0BFADBE0}"/>
              </a:ext>
            </a:extLst>
          </p:cNvPr>
          <p:cNvSpPr txBox="1"/>
          <p:nvPr/>
        </p:nvSpPr>
        <p:spPr>
          <a:xfrm>
            <a:off x="1673586" y="5443590"/>
            <a:ext cx="17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Environments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03B2A-881B-45AF-82F9-4C37C32878BA}"/>
              </a:ext>
            </a:extLst>
          </p:cNvPr>
          <p:cNvSpPr txBox="1"/>
          <p:nvPr/>
        </p:nvSpPr>
        <p:spPr>
          <a:xfrm>
            <a:off x="2121433" y="196891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3D22F1-23CA-453A-8869-B008E50E5938}"/>
                  </a:ext>
                </a:extLst>
              </p:cNvPr>
              <p:cNvSpPr txBox="1"/>
              <p:nvPr/>
            </p:nvSpPr>
            <p:spPr>
              <a:xfrm>
                <a:off x="4772416" y="3014810"/>
                <a:ext cx="42337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the environment</a:t>
                </a:r>
                <a:r>
                  <a:rPr lang="en-US" altLang="ko-KR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Receives actions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Emits observation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Emits scalar reward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3D22F1-23CA-453A-8869-B008E50E5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16" y="3014810"/>
                <a:ext cx="4233798" cy="1200329"/>
              </a:xfrm>
              <a:prstGeom prst="rect">
                <a:avLst/>
              </a:prstGeom>
              <a:blipFill>
                <a:blip r:embed="rId5"/>
                <a:stretch>
                  <a:fillRect l="-1009" t="-3061" b="-7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F677A4-322B-4731-83B8-79C5E4E56B69}"/>
                  </a:ext>
                </a:extLst>
              </p:cNvPr>
              <p:cNvSpPr txBox="1"/>
              <p:nvPr/>
            </p:nvSpPr>
            <p:spPr>
              <a:xfrm>
                <a:off x="4772416" y="4632885"/>
                <a:ext cx="4233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increments at env. step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F677A4-322B-4731-83B8-79C5E4E56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16" y="4632885"/>
                <a:ext cx="4233798" cy="369332"/>
              </a:xfrm>
              <a:prstGeom prst="rect">
                <a:avLst/>
              </a:prstGeom>
              <a:blipFill>
                <a:blip r:embed="rId6"/>
                <a:stretch>
                  <a:fillRect l="-1009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20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27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History and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A4456-2858-4817-9B4A-941377DD4C22}"/>
              </a:ext>
            </a:extLst>
          </p:cNvPr>
          <p:cNvSpPr txBox="1"/>
          <p:nvPr/>
        </p:nvSpPr>
        <p:spPr>
          <a:xfrm>
            <a:off x="536232" y="1333766"/>
            <a:ext cx="693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The </a:t>
            </a:r>
            <a:r>
              <a:rPr lang="en-US" altLang="ko-KR" dirty="0">
                <a:solidFill>
                  <a:srgbClr val="C00000"/>
                </a:solidFill>
              </a:rPr>
              <a:t>history</a:t>
            </a:r>
            <a:r>
              <a:rPr lang="en-US" altLang="ko-KR" dirty="0"/>
              <a:t> is the sequence of observations, actions, rewards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3D22F1-23CA-453A-8869-B008E50E5938}"/>
                  </a:ext>
                </a:extLst>
              </p:cNvPr>
              <p:cNvSpPr txBox="1"/>
              <p:nvPr/>
            </p:nvSpPr>
            <p:spPr>
              <a:xfrm>
                <a:off x="538617" y="2601559"/>
                <a:ext cx="6212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i.e. </a:t>
                </a:r>
                <a:r>
                  <a:rPr lang="en-US" altLang="ko-KR" dirty="0"/>
                  <a:t>all observable variables up to time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3D22F1-23CA-453A-8869-B008E50E5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17" y="2601559"/>
                <a:ext cx="6212911" cy="369332"/>
              </a:xfrm>
              <a:prstGeom prst="rect">
                <a:avLst/>
              </a:prstGeom>
              <a:blipFill>
                <a:blip r:embed="rId3"/>
                <a:stretch>
                  <a:fillRect l="-58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4BE60-B723-4CF7-89E6-1E413E4BCFFB}"/>
                  </a:ext>
                </a:extLst>
              </p:cNvPr>
              <p:cNvSpPr txBox="1"/>
              <p:nvPr/>
            </p:nvSpPr>
            <p:spPr>
              <a:xfrm>
                <a:off x="2580062" y="1889023"/>
                <a:ext cx="4062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4BE60-B723-4CF7-89E6-1E413E4BC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62" y="1889023"/>
                <a:ext cx="4062907" cy="276999"/>
              </a:xfrm>
              <a:prstGeom prst="rect">
                <a:avLst/>
              </a:prstGeom>
              <a:blipFill>
                <a:blip r:embed="rId4"/>
                <a:stretch>
                  <a:fillRect l="-194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230ABA4-7A2E-489B-9C28-095D3EC8FAAB}"/>
              </a:ext>
            </a:extLst>
          </p:cNvPr>
          <p:cNvSpPr txBox="1"/>
          <p:nvPr/>
        </p:nvSpPr>
        <p:spPr>
          <a:xfrm>
            <a:off x="538617" y="4179597"/>
            <a:ext cx="814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</a:rPr>
              <a:t>State</a:t>
            </a:r>
            <a:r>
              <a:rPr lang="en-US" altLang="ko-KR" dirty="0"/>
              <a:t> is the information used to determine what happens next</a:t>
            </a:r>
            <a:r>
              <a:rPr lang="en-US" altLang="ko-KR" b="1" dirty="0"/>
              <a:t>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B621D-C60C-4DF8-B7C3-3AF4AF44D95F}"/>
              </a:ext>
            </a:extLst>
          </p:cNvPr>
          <p:cNvSpPr txBox="1"/>
          <p:nvPr/>
        </p:nvSpPr>
        <p:spPr>
          <a:xfrm>
            <a:off x="538617" y="4559316"/>
            <a:ext cx="814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Formally, state is a function of the history: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5B289B-9565-4A5E-82BA-387FCB63F4EF}"/>
              </a:ext>
            </a:extLst>
          </p:cNvPr>
          <p:cNvSpPr/>
          <p:nvPr/>
        </p:nvSpPr>
        <p:spPr>
          <a:xfrm>
            <a:off x="1321192" y="3403144"/>
            <a:ext cx="5682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agent selects actions</a:t>
            </a:r>
          </a:p>
          <a:p>
            <a:r>
              <a:rPr lang="en-US" altLang="ko-KR" dirty="0"/>
              <a:t>The environment selects observations/rewards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FC45B-F410-4FFB-B421-C4DB13FA894C}"/>
              </a:ext>
            </a:extLst>
          </p:cNvPr>
          <p:cNvSpPr txBox="1"/>
          <p:nvPr/>
        </p:nvSpPr>
        <p:spPr>
          <a:xfrm>
            <a:off x="534421" y="3038874"/>
            <a:ext cx="621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What happens next depends on the history: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D97A59-67BD-40EC-B275-6605FB8FA9EB}"/>
                  </a:ext>
                </a:extLst>
              </p:cNvPr>
              <p:cNvSpPr txBox="1"/>
              <p:nvPr/>
            </p:nvSpPr>
            <p:spPr>
              <a:xfrm>
                <a:off x="3940734" y="5154902"/>
                <a:ext cx="1335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D97A59-67BD-40EC-B275-6605FB8FA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34" y="5154902"/>
                <a:ext cx="133555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65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Environment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77041B-D8B2-4B8C-81E6-B8E0006DF308}"/>
                  </a:ext>
                </a:extLst>
              </p:cNvPr>
              <p:cNvSpPr txBox="1"/>
              <p:nvPr/>
            </p:nvSpPr>
            <p:spPr>
              <a:xfrm>
                <a:off x="4608513" y="999183"/>
                <a:ext cx="43715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environment state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altLang="ko-KR" dirty="0"/>
                  <a:t> is the environment’s private representation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77041B-D8B2-4B8C-81E6-B8E0006D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13" y="999183"/>
                <a:ext cx="4371583" cy="646331"/>
              </a:xfrm>
              <a:prstGeom prst="rect">
                <a:avLst/>
              </a:prstGeom>
              <a:blipFill>
                <a:blip r:embed="rId3"/>
                <a:stretch>
                  <a:fillRect l="-976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E9E98F-7246-45AC-94DA-3CA8B31EC306}"/>
                  </a:ext>
                </a:extLst>
              </p:cNvPr>
              <p:cNvSpPr txBox="1"/>
              <p:nvPr/>
            </p:nvSpPr>
            <p:spPr>
              <a:xfrm>
                <a:off x="4608513" y="2840504"/>
                <a:ext cx="4233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Even if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altLang="ko-KR" dirty="0"/>
                  <a:t> visible, it may contain irrelevant information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E9E98F-7246-45AC-94DA-3CA8B31E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13" y="2840504"/>
                <a:ext cx="4233798" cy="646331"/>
              </a:xfrm>
              <a:prstGeom prst="rect">
                <a:avLst/>
              </a:prstGeom>
              <a:blipFill>
                <a:blip r:embed="rId4"/>
                <a:stretch>
                  <a:fillRect l="-1007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6E44667-B456-4AA9-9911-3B1E1A9F47CA}"/>
              </a:ext>
            </a:extLst>
          </p:cNvPr>
          <p:cNvSpPr txBox="1"/>
          <p:nvPr/>
        </p:nvSpPr>
        <p:spPr>
          <a:xfrm>
            <a:off x="4608514" y="2163998"/>
            <a:ext cx="437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</a:t>
            </a:r>
            <a:r>
              <a:rPr lang="en-US" altLang="ko-KR" dirty="0">
                <a:solidFill>
                  <a:srgbClr val="C00000"/>
                </a:solidFill>
              </a:rPr>
              <a:t>environment state </a:t>
            </a:r>
            <a:r>
              <a:rPr lang="en-US" altLang="ko-KR" dirty="0"/>
              <a:t>is not usually visible to the agent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5D9958-4FAC-4C7D-A486-7984B2E40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938" y="1393372"/>
            <a:ext cx="2076862" cy="23526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19D7CF-A3A5-4FF3-B09E-05D06F4F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938" y="4195361"/>
            <a:ext cx="2224908" cy="2572359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94C088D-90E5-48E5-9B8E-358F9396B238}"/>
              </a:ext>
            </a:extLst>
          </p:cNvPr>
          <p:cNvSpPr txBox="1">
            <a:spLocks/>
          </p:cNvSpPr>
          <p:nvPr/>
        </p:nvSpPr>
        <p:spPr>
          <a:xfrm>
            <a:off x="1" y="3792544"/>
            <a:ext cx="9143999" cy="510256"/>
          </a:xfrm>
          <a:prstGeom prst="rect">
            <a:avLst/>
          </a:prstGeom>
          <a:noFill/>
          <a:ln>
            <a:noFill/>
          </a:ln>
        </p:spPr>
        <p:txBody>
          <a:bodyPr vert="horz" lIns="108000" tIns="72000" rIns="108000" bIns="72000" rtlCol="0">
            <a:normAutofit/>
          </a:bodyPr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kern="1200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 kern="12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 algn="l" defTabSz="685800" rtl="0" eaLnBrk="1" latin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Char char="§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 algn="l" defTabSz="685800" rtl="0" eaLnBrk="1" latinLnBrk="1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56000" indent="-180000" algn="l" defTabSz="6858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Agent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CEDFD6-E7E7-4F32-A92C-C8369CA94E30}"/>
                  </a:ext>
                </a:extLst>
              </p:cNvPr>
              <p:cNvSpPr txBox="1"/>
              <p:nvPr/>
            </p:nvSpPr>
            <p:spPr>
              <a:xfrm>
                <a:off x="4607317" y="3841037"/>
                <a:ext cx="43715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agent state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dirty="0"/>
                  <a:t> is the agent’s internal representation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CEDFD6-E7E7-4F32-A92C-C8369CA94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17" y="3841037"/>
                <a:ext cx="4371583" cy="646331"/>
              </a:xfrm>
              <a:prstGeom prst="rect">
                <a:avLst/>
              </a:prstGeom>
              <a:blipFill>
                <a:blip r:embed="rId7"/>
                <a:stretch>
                  <a:fillRect l="-976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618A760-2421-4E7E-B326-9DFE2E607BBE}"/>
              </a:ext>
            </a:extLst>
          </p:cNvPr>
          <p:cNvSpPr txBox="1"/>
          <p:nvPr/>
        </p:nvSpPr>
        <p:spPr>
          <a:xfrm>
            <a:off x="4608513" y="1586117"/>
            <a:ext cx="453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whatever data the environment uses to pick the next observation/reward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04BFFF-81D4-410E-B249-523D73A7660B}"/>
              </a:ext>
            </a:extLst>
          </p:cNvPr>
          <p:cNvSpPr txBox="1"/>
          <p:nvPr/>
        </p:nvSpPr>
        <p:spPr>
          <a:xfrm>
            <a:off x="4608513" y="4487368"/>
            <a:ext cx="423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whatever information the agent uses to pick the next action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2F202C-855C-4C0F-A40D-F5591F058664}"/>
              </a:ext>
            </a:extLst>
          </p:cNvPr>
          <p:cNvSpPr txBox="1"/>
          <p:nvPr/>
        </p:nvSpPr>
        <p:spPr>
          <a:xfrm>
            <a:off x="4608513" y="5130666"/>
            <a:ext cx="423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 is the information used by reinforcement learning algorithms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D0E26E-DBD9-4614-BA2F-E180C0BBA202}"/>
              </a:ext>
            </a:extLst>
          </p:cNvPr>
          <p:cNvSpPr txBox="1"/>
          <p:nvPr/>
        </p:nvSpPr>
        <p:spPr>
          <a:xfrm>
            <a:off x="4608513" y="5803499"/>
            <a:ext cx="42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 can be any function of history: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054C39-5DC0-4DE1-BF16-DA319DA84DC5}"/>
                  </a:ext>
                </a:extLst>
              </p:cNvPr>
              <p:cNvSpPr txBox="1"/>
              <p:nvPr/>
            </p:nvSpPr>
            <p:spPr>
              <a:xfrm>
                <a:off x="6274007" y="6311330"/>
                <a:ext cx="1204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054C39-5DC0-4DE1-BF16-DA319DA84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007" y="6311330"/>
                <a:ext cx="1204497" cy="276999"/>
              </a:xfrm>
              <a:prstGeom prst="rect">
                <a:avLst/>
              </a:prstGeom>
              <a:blipFill>
                <a:blip r:embed="rId8"/>
                <a:stretch>
                  <a:fillRect l="-3030" r="-555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63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Rat</a:t>
            </a:r>
            <a:r>
              <a:rPr lang="ko-KR" altLang="en-US" dirty="0"/>
              <a:t> </a:t>
            </a:r>
            <a:r>
              <a:rPr lang="en-US" altLang="ko-KR" dirty="0"/>
              <a:t>Example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6A9701-D6DB-4186-9229-805BF7CA6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63" y="1242803"/>
            <a:ext cx="7382905" cy="30007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D25130-8CA4-40CF-BF36-B6824E007D7B}"/>
              </a:ext>
            </a:extLst>
          </p:cNvPr>
          <p:cNvSpPr/>
          <p:nvPr/>
        </p:nvSpPr>
        <p:spPr>
          <a:xfrm>
            <a:off x="536232" y="5245865"/>
            <a:ext cx="6664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What if agent state = counts for lights, bells and levers?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DD23E7-85EE-453C-9262-1D4570E27CDB}"/>
              </a:ext>
            </a:extLst>
          </p:cNvPr>
          <p:cNvSpPr/>
          <p:nvPr/>
        </p:nvSpPr>
        <p:spPr>
          <a:xfrm>
            <a:off x="536232" y="4784200"/>
            <a:ext cx="703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What if agent state = last 3 items in sequence?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02126A-7E98-4E19-B8C5-A1CA55F0DAC1}"/>
              </a:ext>
            </a:extLst>
          </p:cNvPr>
          <p:cNvSpPr/>
          <p:nvPr/>
        </p:nvSpPr>
        <p:spPr>
          <a:xfrm>
            <a:off x="536232" y="5707530"/>
            <a:ext cx="467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What if agent state = complete sequence?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52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Fully Observable Environments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09E09D-2BC5-4D93-B938-57EFC66C4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7" y="1801555"/>
            <a:ext cx="3591426" cy="3686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7AFEFD-1149-4DB0-AC3C-9540B8EA986C}"/>
              </a:ext>
            </a:extLst>
          </p:cNvPr>
          <p:cNvSpPr txBox="1"/>
          <p:nvPr/>
        </p:nvSpPr>
        <p:spPr>
          <a:xfrm>
            <a:off x="4608513" y="2335417"/>
            <a:ext cx="453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Full observability</a:t>
            </a:r>
            <a:r>
              <a:rPr lang="en-US" altLang="ko-KR" dirty="0"/>
              <a:t>: agent </a:t>
            </a:r>
            <a:r>
              <a:rPr lang="en-US" altLang="ko-KR" dirty="0">
                <a:solidFill>
                  <a:srgbClr val="C00000"/>
                </a:solidFill>
              </a:rPr>
              <a:t>directly</a:t>
            </a:r>
            <a:r>
              <a:rPr lang="en-US" altLang="ko-KR" dirty="0"/>
              <a:t> observes environment state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8B20C5-3789-4373-BADD-0B3628425688}"/>
                  </a:ext>
                </a:extLst>
              </p:cNvPr>
              <p:cNvSpPr txBox="1"/>
              <p:nvPr/>
            </p:nvSpPr>
            <p:spPr>
              <a:xfrm>
                <a:off x="5905500" y="3174493"/>
                <a:ext cx="1410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bSup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8B20C5-3789-4373-BADD-0B362842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0" y="3174493"/>
                <a:ext cx="1410322" cy="276999"/>
              </a:xfrm>
              <a:prstGeom prst="rect">
                <a:avLst/>
              </a:prstGeom>
              <a:blipFill>
                <a:blip r:embed="rId4"/>
                <a:stretch>
                  <a:fillRect l="-259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F7DA167-A5BF-4BE8-BEB1-F27C901912DD}"/>
              </a:ext>
            </a:extLst>
          </p:cNvPr>
          <p:cNvSpPr txBox="1"/>
          <p:nvPr/>
        </p:nvSpPr>
        <p:spPr>
          <a:xfrm>
            <a:off x="4571999" y="3855134"/>
            <a:ext cx="453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Agent state = environment state = information state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1132D-5E56-4BA6-B693-D3C972E3B374}"/>
              </a:ext>
            </a:extLst>
          </p:cNvPr>
          <p:cNvSpPr txBox="1"/>
          <p:nvPr/>
        </p:nvSpPr>
        <p:spPr>
          <a:xfrm>
            <a:off x="4571999" y="4589033"/>
            <a:ext cx="453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Formally, this is a </a:t>
            </a:r>
            <a:r>
              <a:rPr lang="en-US" altLang="ko-KR" b="1" dirty="0">
                <a:solidFill>
                  <a:srgbClr val="C00000"/>
                </a:solidFill>
              </a:rPr>
              <a:t>Markov decision process</a:t>
            </a:r>
            <a:r>
              <a:rPr lang="en-US" altLang="ko-KR" dirty="0"/>
              <a:t> (MDP)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Major Components of an RL Agent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102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An RL agent may include one or more of these components: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AFEFD-1149-4DB0-AC3C-9540B8EA986C}"/>
              </a:ext>
            </a:extLst>
          </p:cNvPr>
          <p:cNvSpPr txBox="1"/>
          <p:nvPr/>
        </p:nvSpPr>
        <p:spPr>
          <a:xfrm>
            <a:off x="341313" y="1393372"/>
            <a:ext cx="8066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Policy </a:t>
            </a:r>
            <a:r>
              <a:rPr lang="en-US" altLang="ko-KR" dirty="0"/>
              <a:t>: agent’s </a:t>
            </a:r>
            <a:r>
              <a:rPr lang="en-US" altLang="ko-KR" dirty="0" err="1"/>
              <a:t>behaviour</a:t>
            </a:r>
            <a:r>
              <a:rPr lang="en-US" altLang="ko-KR" dirty="0"/>
              <a:t>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Value</a:t>
            </a:r>
            <a:r>
              <a:rPr lang="en-US" altLang="ko-KR" dirty="0"/>
              <a:t> </a:t>
            </a:r>
            <a:r>
              <a:rPr lang="en-US" altLang="ko-KR" b="1" dirty="0"/>
              <a:t>function </a:t>
            </a:r>
            <a:r>
              <a:rPr lang="en-US" altLang="ko-KR" dirty="0"/>
              <a:t>: how good is each state and/or 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Model </a:t>
            </a:r>
            <a:r>
              <a:rPr lang="en-US" altLang="ko-KR" dirty="0"/>
              <a:t>: agent’s representation of the 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40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17702</TotalTime>
  <Words>1592</Words>
  <Application>Microsoft Office PowerPoint</Application>
  <PresentationFormat>화면 슬라이드 쇼(4:3)</PresentationFormat>
  <Paragraphs>322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굴림</vt:lpstr>
      <vt:lpstr>맑은 고딕</vt:lpstr>
      <vt:lpstr>Arial</vt:lpstr>
      <vt:lpstr>Britannic Bold</vt:lpstr>
      <vt:lpstr>Cambria Math</vt:lpstr>
      <vt:lpstr>Helvetica</vt:lpstr>
      <vt:lpstr>Palatino Linotype</vt:lpstr>
      <vt:lpstr>Wingdings</vt:lpstr>
      <vt:lpstr>Office 테마</vt:lpstr>
      <vt:lpstr>Markov Decision Processes </vt:lpstr>
      <vt:lpstr>Markov Decision Processes</vt:lpstr>
      <vt:lpstr>Reward</vt:lpstr>
      <vt:lpstr>Environments</vt:lpstr>
      <vt:lpstr>State</vt:lpstr>
      <vt:lpstr>State</vt:lpstr>
      <vt:lpstr>State</vt:lpstr>
      <vt:lpstr>State</vt:lpstr>
      <vt:lpstr>Major Components of an RL Agent </vt:lpstr>
      <vt:lpstr>Inside An RL Agent</vt:lpstr>
      <vt:lpstr>Categorizing RL agents</vt:lpstr>
      <vt:lpstr>Markov Decision Processes</vt:lpstr>
      <vt:lpstr>Markov Processes</vt:lpstr>
      <vt:lpstr>Markov Processes</vt:lpstr>
      <vt:lpstr>Markov Processes</vt:lpstr>
      <vt:lpstr>Markov Reward Processes</vt:lpstr>
      <vt:lpstr>Markov Reward Processes</vt:lpstr>
      <vt:lpstr>Markov Reward Processes</vt:lpstr>
      <vt:lpstr>Markov Reward Processes</vt:lpstr>
      <vt:lpstr>Markov Reward Processes</vt:lpstr>
      <vt:lpstr>Markov Reward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Markov Decision Processes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#3</dc:title>
  <dc:creator>Gilsoo Lee</dc:creator>
  <cp:lastModifiedBy>이해중</cp:lastModifiedBy>
  <cp:revision>1400</cp:revision>
  <cp:lastPrinted>2018-11-22T23:47:53Z</cp:lastPrinted>
  <dcterms:created xsi:type="dcterms:W3CDTF">2013-10-15T10:17:51Z</dcterms:created>
  <dcterms:modified xsi:type="dcterms:W3CDTF">2020-03-04T03:15:08Z</dcterms:modified>
</cp:coreProperties>
</file>