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5832-BBA6-184E-9BA1-DC2625960635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14E-FA94-914A-A9B7-91D8C2B11D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A2D7D-49A3-EF4D-8A64-93BB31CD7F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4057-CE55-3F4B-AA67-A3514CDD12FC}" type="datetimeFigureOut">
              <a:rPr lang="en-US" smtClean="0"/>
              <a:t>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86E8-58B7-DE40-8E47-66263CC4B1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 rot="20068393">
            <a:off x="1029681" y="707239"/>
            <a:ext cx="3215451" cy="1228523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4353884" y="343583"/>
            <a:ext cx="3410049" cy="1819993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708" y="-293120"/>
            <a:ext cx="8229600" cy="862963"/>
          </a:xfrm>
        </p:spPr>
        <p:txBody>
          <a:bodyPr/>
          <a:lstStyle/>
          <a:p>
            <a:r>
              <a:rPr lang="en-US" sz="3200" dirty="0" smtClean="0"/>
              <a:t>FIBO</a:t>
            </a:r>
            <a:r>
              <a:rPr lang="en-US" sz="3200" dirty="0" smtClean="0"/>
              <a:t> Q1 2014 Development </a:t>
            </a:r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EF4B58B-1E71-4592-8100-6900A03FFE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048000" y="64770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sz="900" dirty="0" smtClean="0">
                <a:latin typeface="Times New Roman" pitchFamily="18" charset="0"/>
              </a:rPr>
              <a:t>Copyright © 2013 EDM Council Inc</a:t>
            </a:r>
            <a:r>
              <a:rPr lang="en-US" sz="1600" dirty="0" smtClean="0">
                <a:latin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3129466" y="605923"/>
            <a:ext cx="877866" cy="53340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Syntactic Transformation  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4021641" y="2995149"/>
            <a:ext cx="977232" cy="500910"/>
          </a:xfrm>
          <a:prstGeom prst="flowChartProcess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Semantic Enhancement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Flowchart: Process 15"/>
          <p:cNvSpPr/>
          <p:nvPr/>
        </p:nvSpPr>
        <p:spPr>
          <a:xfrm>
            <a:off x="457200" y="5008040"/>
            <a:ext cx="1600200" cy="533400"/>
          </a:xfrm>
          <a:prstGeom prst="flowChartProcess">
            <a:avLst/>
          </a:prstGeom>
          <a:solidFill>
            <a:srgbClr val="05C0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Submission to OMG Architecture Board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533400" y="5846240"/>
            <a:ext cx="1371600" cy="6096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OMG Public comments</a:t>
            </a:r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62536" y="5724032"/>
            <a:ext cx="2760581" cy="80803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Flowchart: Process 4"/>
          <p:cNvSpPr/>
          <p:nvPr/>
        </p:nvSpPr>
        <p:spPr>
          <a:xfrm>
            <a:off x="6941197" y="1142224"/>
            <a:ext cx="1905000" cy="457200"/>
          </a:xfrm>
          <a:prstGeom prst="flowChartProcess">
            <a:avLst/>
          </a:prstGeom>
          <a:solidFill>
            <a:srgbClr val="0060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EDM Council Determines Next </a:t>
            </a:r>
            <a:r>
              <a:rPr lang="en-US" sz="1100" dirty="0" smtClean="0">
                <a:solidFill>
                  <a:srgbClr val="FFFFFF"/>
                </a:solidFill>
              </a:rPr>
              <a:t>FIBO </a:t>
            </a:r>
            <a:r>
              <a:rPr lang="en-US" sz="1100" dirty="0" err="1" smtClean="0">
                <a:solidFill>
                  <a:srgbClr val="FFFFFF"/>
                </a:solidFill>
              </a:rPr>
              <a:t>SubDomain</a:t>
            </a:r>
            <a:r>
              <a:rPr lang="en-US" sz="1100" dirty="0" smtClean="0">
                <a:solidFill>
                  <a:srgbClr val="FFFFFF"/>
                </a:solidFill>
              </a:rPr>
              <a:t> </a:t>
            </a:r>
            <a:r>
              <a:rPr lang="en-US" sz="1100" dirty="0">
                <a:solidFill>
                  <a:srgbClr val="FFFFFF"/>
                </a:solidFill>
              </a:rPr>
              <a:t>Release</a:t>
            </a:r>
          </a:p>
        </p:txBody>
      </p:sp>
      <p:sp>
        <p:nvSpPr>
          <p:cNvPr id="1042" name="TextBox 1041"/>
          <p:cNvSpPr txBox="1"/>
          <p:nvPr/>
        </p:nvSpPr>
        <p:spPr>
          <a:xfrm>
            <a:off x="6917472" y="504456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Happy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>
            <a:stCxn id="150" idx="1"/>
            <a:endCxn id="16" idx="3"/>
          </p:cNvCxnSpPr>
          <p:nvPr/>
        </p:nvCxnSpPr>
        <p:spPr>
          <a:xfrm flipH="1">
            <a:off x="2057400" y="5274740"/>
            <a:ext cx="4391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31900" y="554144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Elbow Connector 1060"/>
          <p:cNvCxnSpPr>
            <a:stCxn id="63" idx="3"/>
            <a:endCxn id="5" idx="0"/>
          </p:cNvCxnSpPr>
          <p:nvPr/>
        </p:nvCxnSpPr>
        <p:spPr>
          <a:xfrm>
            <a:off x="7226760" y="732579"/>
            <a:ext cx="666937" cy="4096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5764" y="291486"/>
            <a:ext cx="1828800" cy="4572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57201" y="24068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Industry Requirements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Flowchart: Decision 12"/>
          <p:cNvSpPr/>
          <p:nvPr/>
        </p:nvSpPr>
        <p:spPr>
          <a:xfrm>
            <a:off x="5308603" y="389679"/>
            <a:ext cx="1918157" cy="6858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Review Readiness with SME </a:t>
            </a:r>
            <a:r>
              <a:rPr lang="en-US" sz="1100" dirty="0" smtClean="0">
                <a:solidFill>
                  <a:srgbClr val="000000"/>
                </a:solidFill>
              </a:rPr>
              <a:t>Team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94786" y="1263102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Not Happy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058729" y="4813756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Yes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8" name="Flowchart: Decision 12"/>
          <p:cNvSpPr/>
          <p:nvPr/>
        </p:nvSpPr>
        <p:spPr>
          <a:xfrm>
            <a:off x="5728085" y="4444231"/>
            <a:ext cx="1371600" cy="68580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Change FIBO BCO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12" name="Elbow Connector 86"/>
          <p:cNvCxnSpPr>
            <a:stCxn id="108" idx="1"/>
            <a:endCxn id="102" idx="3"/>
          </p:cNvCxnSpPr>
          <p:nvPr/>
        </p:nvCxnSpPr>
        <p:spPr>
          <a:xfrm rot="10800000" flipV="1">
            <a:off x="5058729" y="4787130"/>
            <a:ext cx="669356" cy="1154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86"/>
          <p:cNvCxnSpPr>
            <a:stCxn id="108" idx="2"/>
            <a:endCxn id="150" idx="3"/>
          </p:cNvCxnSpPr>
          <p:nvPr/>
        </p:nvCxnSpPr>
        <p:spPr>
          <a:xfrm rot="5400000">
            <a:off x="5030564" y="3891418"/>
            <a:ext cx="144709" cy="26219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71800" y="5029200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494205" y="3044138"/>
            <a:ext cx="971874" cy="457200"/>
          </a:xfrm>
          <a:prstGeom prst="rect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Consistency  Testing/Repairs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4" name="Flowchart: Decision 12"/>
          <p:cNvSpPr/>
          <p:nvPr/>
        </p:nvSpPr>
        <p:spPr>
          <a:xfrm>
            <a:off x="3708895" y="5808140"/>
            <a:ext cx="1289977" cy="68580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Changes</a:t>
            </a:r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125" name="Elbow Connector 86"/>
          <p:cNvCxnSpPr>
            <a:stCxn id="17" idx="3"/>
            <a:endCxn id="124" idx="1"/>
          </p:cNvCxnSpPr>
          <p:nvPr/>
        </p:nvCxnSpPr>
        <p:spPr>
          <a:xfrm>
            <a:off x="1905000" y="6151040"/>
            <a:ext cx="1803895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86"/>
          <p:cNvCxnSpPr>
            <a:stCxn id="124" idx="3"/>
            <a:endCxn id="1026" idx="1"/>
          </p:cNvCxnSpPr>
          <p:nvPr/>
        </p:nvCxnSpPr>
        <p:spPr>
          <a:xfrm flipV="1">
            <a:off x="4998872" y="6128051"/>
            <a:ext cx="1163664" cy="2298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775203" y="5991413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123936" y="5423356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Yes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496551" y="5046140"/>
            <a:ext cx="1295400" cy="457200"/>
          </a:xfrm>
          <a:prstGeom prst="rect">
            <a:avLst/>
          </a:prstGeom>
          <a:solidFill>
            <a:srgbClr val="A21D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Build/Test OMG Submission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67" name="Elbow Connector 86"/>
          <p:cNvCxnSpPr>
            <a:stCxn id="124" idx="0"/>
          </p:cNvCxnSpPr>
          <p:nvPr/>
        </p:nvCxnSpPr>
        <p:spPr>
          <a:xfrm rot="5400000" flipH="1" flipV="1">
            <a:off x="4154937" y="5296505"/>
            <a:ext cx="710582" cy="3126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5602817" y="5271159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</a:t>
            </a:r>
            <a:endParaRPr lang="en-US" sz="800" dirty="0">
              <a:solidFill>
                <a:srgbClr val="000000"/>
              </a:solidFill>
            </a:endParaRPr>
          </a:p>
        </p:txBody>
      </p:sp>
      <p:grpSp>
        <p:nvGrpSpPr>
          <p:cNvPr id="6" name="Group 59"/>
          <p:cNvGrpSpPr/>
          <p:nvPr/>
        </p:nvGrpSpPr>
        <p:grpSpPr>
          <a:xfrm>
            <a:off x="1609758" y="1194010"/>
            <a:ext cx="968189" cy="1015663"/>
            <a:chOff x="9968750" y="2017111"/>
            <a:chExt cx="968189" cy="1015663"/>
          </a:xfrm>
        </p:grpSpPr>
        <p:sp>
          <p:nvSpPr>
            <p:cNvPr id="54" name="Direct Access Storage 53"/>
            <p:cNvSpPr/>
            <p:nvPr/>
          </p:nvSpPr>
          <p:spPr>
            <a:xfrm>
              <a:off x="9977717" y="2025650"/>
              <a:ext cx="854635" cy="793750"/>
            </a:xfrm>
            <a:prstGeom prst="flowChartMagneticDru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68750" y="2017111"/>
              <a:ext cx="9681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FIBO BCO/UML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</a:rPr>
                <a:t>Model in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</a:rPr>
                <a:t>EA</a:t>
              </a:r>
            </a:p>
            <a:p>
              <a:endParaRPr lang="en-US" sz="1200" dirty="0"/>
            </a:p>
          </p:txBody>
        </p:sp>
      </p:grpSp>
      <p:grpSp>
        <p:nvGrpSpPr>
          <p:cNvPr id="7" name="Group 102"/>
          <p:cNvGrpSpPr/>
          <p:nvPr/>
        </p:nvGrpSpPr>
        <p:grpSpPr>
          <a:xfrm>
            <a:off x="1861498" y="3833150"/>
            <a:ext cx="716449" cy="507999"/>
            <a:chOff x="6142119" y="4522692"/>
            <a:chExt cx="1219203" cy="533400"/>
          </a:xfrm>
        </p:grpSpPr>
        <p:sp>
          <p:nvSpPr>
            <p:cNvPr id="89" name="Flowchart: Process 11"/>
            <p:cNvSpPr/>
            <p:nvPr/>
          </p:nvSpPr>
          <p:spPr>
            <a:xfrm>
              <a:off x="6142119" y="4522692"/>
              <a:ext cx="1219200" cy="533400"/>
            </a:xfrm>
            <a:prstGeom prst="flowChartProcess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</a:rPr>
                <a:t>  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142122" y="4555181"/>
              <a:ext cx="1219200" cy="226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Refactoring</a:t>
              </a:r>
            </a:p>
          </p:txBody>
        </p:sp>
      </p:grpSp>
      <p:cxnSp>
        <p:nvCxnSpPr>
          <p:cNvPr id="95" name="Elbow Connector 1060"/>
          <p:cNvCxnSpPr>
            <a:stCxn id="89" idx="3"/>
            <a:endCxn id="142" idx="1"/>
          </p:cNvCxnSpPr>
          <p:nvPr/>
        </p:nvCxnSpPr>
        <p:spPr>
          <a:xfrm>
            <a:off x="2577945" y="4087150"/>
            <a:ext cx="292251" cy="115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Elbow Connector 1060"/>
          <p:cNvCxnSpPr>
            <a:stCxn id="12" idx="3"/>
          </p:cNvCxnSpPr>
          <p:nvPr/>
        </p:nvCxnSpPr>
        <p:spPr>
          <a:xfrm>
            <a:off x="4007332" y="872623"/>
            <a:ext cx="658971" cy="4050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Elbow Connector 1060"/>
          <p:cNvCxnSpPr/>
          <p:nvPr/>
        </p:nvCxnSpPr>
        <p:spPr>
          <a:xfrm rot="10800000" flipV="1">
            <a:off x="2242499" y="4001873"/>
            <a:ext cx="6242337" cy="339275"/>
          </a:xfrm>
          <a:prstGeom prst="bentConnector4">
            <a:avLst>
              <a:gd name="adj1" fmla="val 46948"/>
              <a:gd name="adj2" fmla="val 167379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1060"/>
          <p:cNvCxnSpPr>
            <a:stCxn id="131" idx="0"/>
            <a:endCxn id="63" idx="1"/>
          </p:cNvCxnSpPr>
          <p:nvPr/>
        </p:nvCxnSpPr>
        <p:spPr>
          <a:xfrm rot="5400000" flipH="1" flipV="1">
            <a:off x="4979962" y="760030"/>
            <a:ext cx="356092" cy="3011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86"/>
          <p:cNvCxnSpPr>
            <a:stCxn id="54" idx="4"/>
            <a:endCxn id="12" idx="1"/>
          </p:cNvCxnSpPr>
          <p:nvPr/>
        </p:nvCxnSpPr>
        <p:spPr>
          <a:xfrm flipV="1">
            <a:off x="2473360" y="872623"/>
            <a:ext cx="656106" cy="7268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86"/>
          <p:cNvCxnSpPr>
            <a:stCxn id="47" idx="2"/>
            <a:endCxn id="54" idx="1"/>
          </p:cNvCxnSpPr>
          <p:nvPr/>
        </p:nvCxnSpPr>
        <p:spPr>
          <a:xfrm rot="16200000" flipH="1">
            <a:off x="1039303" y="1020002"/>
            <a:ext cx="835520" cy="3233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59"/>
          <p:cNvGrpSpPr/>
          <p:nvPr/>
        </p:nvGrpSpPr>
        <p:grpSpPr>
          <a:xfrm>
            <a:off x="4571128" y="1080132"/>
            <a:ext cx="1031689" cy="1015663"/>
            <a:chOff x="9968750" y="2017111"/>
            <a:chExt cx="1031689" cy="1015663"/>
          </a:xfrm>
        </p:grpSpPr>
        <p:sp>
          <p:nvSpPr>
            <p:cNvPr id="131" name="Direct Access Storage 53"/>
            <p:cNvSpPr/>
            <p:nvPr/>
          </p:nvSpPr>
          <p:spPr>
            <a:xfrm>
              <a:off x="9977717" y="2025650"/>
              <a:ext cx="854635" cy="793750"/>
            </a:xfrm>
            <a:prstGeom prst="flowChartMagneticDrum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968750" y="2017111"/>
              <a:ext cx="10316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0000"/>
                  </a:solidFill>
                </a:rPr>
                <a:t>FIBO BCO/UML</a:t>
              </a:r>
            </a:p>
            <a:p>
              <a:r>
                <a:rPr lang="en-US" sz="1200" dirty="0" smtClean="0">
                  <a:solidFill>
                    <a:srgbClr val="000000"/>
                  </a:solidFill>
                </a:rPr>
                <a:t>Model in </a:t>
              </a:r>
              <a:r>
                <a:rPr lang="en-US" sz="1200" dirty="0" smtClean="0">
                  <a:solidFill>
                    <a:srgbClr val="000000"/>
                  </a:solidFill>
                </a:rPr>
                <a:t>Cameo/VOM</a:t>
              </a:r>
            </a:p>
            <a:p>
              <a:endParaRPr lang="en-US" sz="1200" dirty="0"/>
            </a:p>
          </p:txBody>
        </p:sp>
      </p:grpSp>
      <p:sp>
        <p:nvSpPr>
          <p:cNvPr id="142" name="Flowchart: Process 141"/>
          <p:cNvSpPr/>
          <p:nvPr/>
        </p:nvSpPr>
        <p:spPr>
          <a:xfrm>
            <a:off x="2870196" y="3848208"/>
            <a:ext cx="737273" cy="500910"/>
          </a:xfrm>
          <a:prstGeom prst="flowChartProcess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Semantic Issues Correction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53" name="Elbow Connector 1060"/>
          <p:cNvCxnSpPr>
            <a:stCxn id="5" idx="2"/>
            <a:endCxn id="92" idx="3"/>
          </p:cNvCxnSpPr>
          <p:nvPr/>
        </p:nvCxnSpPr>
        <p:spPr>
          <a:xfrm rot="5400000">
            <a:off x="4369027" y="-775702"/>
            <a:ext cx="1149544" cy="58997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Elbow Connector 1060"/>
          <p:cNvCxnSpPr>
            <a:stCxn id="142" idx="3"/>
            <a:endCxn id="14" idx="1"/>
          </p:cNvCxnSpPr>
          <p:nvPr/>
        </p:nvCxnSpPr>
        <p:spPr>
          <a:xfrm flipV="1">
            <a:off x="3607469" y="3245604"/>
            <a:ext cx="414172" cy="8530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060"/>
          <p:cNvCxnSpPr>
            <a:stCxn id="14" idx="3"/>
            <a:endCxn id="145" idx="1"/>
          </p:cNvCxnSpPr>
          <p:nvPr/>
        </p:nvCxnSpPr>
        <p:spPr>
          <a:xfrm>
            <a:off x="4998873" y="3245604"/>
            <a:ext cx="375001" cy="15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060"/>
          <p:cNvCxnSpPr>
            <a:endCxn id="271" idx="0"/>
          </p:cNvCxnSpPr>
          <p:nvPr/>
        </p:nvCxnSpPr>
        <p:spPr>
          <a:xfrm rot="5400000">
            <a:off x="8246503" y="4243887"/>
            <a:ext cx="485210" cy="3992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Elbow Connector 1060"/>
          <p:cNvCxnSpPr/>
          <p:nvPr/>
        </p:nvCxnSpPr>
        <p:spPr>
          <a:xfrm rot="5400000" flipH="1" flipV="1">
            <a:off x="3546575" y="3230096"/>
            <a:ext cx="2781446" cy="506877"/>
          </a:xfrm>
          <a:prstGeom prst="bentConnector3">
            <a:avLst>
              <a:gd name="adj1" fmla="val 2960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Flowchart: Alternate Process 91"/>
          <p:cNvSpPr/>
          <p:nvPr/>
        </p:nvSpPr>
        <p:spPr>
          <a:xfrm>
            <a:off x="469900" y="2482268"/>
            <a:ext cx="1524000" cy="533400"/>
          </a:xfrm>
          <a:prstGeom prst="flowChartAlternateProcess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Perform</a:t>
            </a:r>
            <a:r>
              <a:rPr lang="en-US" sz="1100" dirty="0" smtClean="0">
                <a:solidFill>
                  <a:srgbClr val="000000"/>
                </a:solidFill>
              </a:rPr>
              <a:t> Externality Review 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6" name="Flowchart: Decision 12"/>
          <p:cNvSpPr/>
          <p:nvPr/>
        </p:nvSpPr>
        <p:spPr>
          <a:xfrm>
            <a:off x="457200" y="3268901"/>
            <a:ext cx="1371600" cy="685800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Change or add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106" name="Elbow Connector 105"/>
          <p:cNvCxnSpPr>
            <a:stCxn id="96" idx="3"/>
            <a:endCxn id="132" idx="1"/>
          </p:cNvCxnSpPr>
          <p:nvPr/>
        </p:nvCxnSpPr>
        <p:spPr>
          <a:xfrm flipV="1">
            <a:off x="1828800" y="1587964"/>
            <a:ext cx="2742328" cy="20238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060"/>
          <p:cNvCxnSpPr>
            <a:stCxn id="92" idx="2"/>
            <a:endCxn id="96" idx="1"/>
          </p:cNvCxnSpPr>
          <p:nvPr/>
        </p:nvCxnSpPr>
        <p:spPr>
          <a:xfrm rot="5400000">
            <a:off x="546484" y="2926384"/>
            <a:ext cx="596133" cy="774700"/>
          </a:xfrm>
          <a:prstGeom prst="bentConnector4">
            <a:avLst>
              <a:gd name="adj1" fmla="val 21240"/>
              <a:gd name="adj2" fmla="val 12950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219200" y="3308913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yes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9600" y="4133674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33" name="Elbow Connector 1060"/>
          <p:cNvCxnSpPr>
            <a:stCxn id="96" idx="2"/>
            <a:endCxn id="89" idx="1"/>
          </p:cNvCxnSpPr>
          <p:nvPr/>
        </p:nvCxnSpPr>
        <p:spPr>
          <a:xfrm rot="16200000" flipH="1">
            <a:off x="1436025" y="3661676"/>
            <a:ext cx="132449" cy="718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Flowchart: Process 144"/>
          <p:cNvSpPr/>
          <p:nvPr/>
        </p:nvSpPr>
        <p:spPr>
          <a:xfrm>
            <a:off x="5373874" y="3020550"/>
            <a:ext cx="893809" cy="453265"/>
          </a:xfrm>
          <a:prstGeom prst="flowChartProcess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Validation with Instance Data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48" name="Elbow Connector 1060"/>
          <p:cNvCxnSpPr>
            <a:stCxn id="121" idx="3"/>
            <a:endCxn id="100" idx="0"/>
          </p:cNvCxnSpPr>
          <p:nvPr/>
        </p:nvCxnSpPr>
        <p:spPr>
          <a:xfrm>
            <a:off x="8466079" y="3272738"/>
            <a:ext cx="220933" cy="521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4775203" y="3718485"/>
            <a:ext cx="19208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Spiral implementation of enhancements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261" name="Elbow Connector 1060"/>
          <p:cNvCxnSpPr>
            <a:stCxn id="271" idx="1"/>
            <a:endCxn id="108" idx="3"/>
          </p:cNvCxnSpPr>
          <p:nvPr/>
        </p:nvCxnSpPr>
        <p:spPr>
          <a:xfrm rot="10800000">
            <a:off x="7099685" y="4787131"/>
            <a:ext cx="427788" cy="1656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Flowchart: Alternate Process 270"/>
          <p:cNvSpPr/>
          <p:nvPr/>
        </p:nvSpPr>
        <p:spPr>
          <a:xfrm>
            <a:off x="7527473" y="4686127"/>
            <a:ext cx="1524000" cy="533400"/>
          </a:xfrm>
          <a:prstGeom prst="flowChartAlternateProcess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Final SME Review</a:t>
            </a:r>
            <a:endParaRPr lang="en-US" sz="1100" dirty="0">
              <a:solidFill>
                <a:srgbClr val="000000"/>
              </a:solidFill>
            </a:endParaRPr>
          </a:p>
        </p:txBody>
      </p:sp>
      <p:cxnSp>
        <p:nvCxnSpPr>
          <p:cNvPr id="80" name="Elbow Connector 1060"/>
          <p:cNvCxnSpPr>
            <a:stCxn id="63" idx="2"/>
          </p:cNvCxnSpPr>
          <p:nvPr/>
        </p:nvCxnSpPr>
        <p:spPr>
          <a:xfrm rot="5400000">
            <a:off x="5620984" y="952727"/>
            <a:ext cx="523947" cy="769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Flowchart: Decision 12"/>
          <p:cNvSpPr/>
          <p:nvPr/>
        </p:nvSpPr>
        <p:spPr>
          <a:xfrm>
            <a:off x="6489372" y="3061228"/>
            <a:ext cx="762790" cy="40620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cxnSp>
        <p:nvCxnSpPr>
          <p:cNvPr id="85" name="Elbow Connector 1060"/>
          <p:cNvCxnSpPr/>
          <p:nvPr/>
        </p:nvCxnSpPr>
        <p:spPr>
          <a:xfrm>
            <a:off x="6281697" y="3272738"/>
            <a:ext cx="2305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1060"/>
          <p:cNvCxnSpPr/>
          <p:nvPr/>
        </p:nvCxnSpPr>
        <p:spPr>
          <a:xfrm>
            <a:off x="7252162" y="3267313"/>
            <a:ext cx="25072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1060"/>
          <p:cNvCxnSpPr>
            <a:stCxn id="78" idx="2"/>
            <a:endCxn id="14" idx="2"/>
          </p:cNvCxnSpPr>
          <p:nvPr/>
        </p:nvCxnSpPr>
        <p:spPr>
          <a:xfrm rot="5400000">
            <a:off x="5676201" y="2301493"/>
            <a:ext cx="28622" cy="2360510"/>
          </a:xfrm>
          <a:prstGeom prst="bentConnector3">
            <a:avLst>
              <a:gd name="adj1" fmla="val 89868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Flowchart: Decision 12"/>
          <p:cNvSpPr/>
          <p:nvPr/>
        </p:nvSpPr>
        <p:spPr>
          <a:xfrm>
            <a:off x="8305617" y="3794708"/>
            <a:ext cx="762790" cy="40620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2" name="Flowchart: Decision 12"/>
          <p:cNvSpPr/>
          <p:nvPr/>
        </p:nvSpPr>
        <p:spPr>
          <a:xfrm>
            <a:off x="4295939" y="4699525"/>
            <a:ext cx="762790" cy="406209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534200" y="4776341"/>
            <a:ext cx="264946" cy="2443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TextBox 114"/>
          <p:cNvSpPr txBox="1"/>
          <p:nvPr/>
        </p:nvSpPr>
        <p:spPr>
          <a:xfrm>
            <a:off x="6594992" y="3141203"/>
            <a:ext cx="794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Enhance?</a:t>
            </a:r>
            <a:endParaRPr lang="en-US" sz="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6822017" y="3015667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407797" y="3473815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Yes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500358" y="3883219"/>
            <a:ext cx="7940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Pass?</a:t>
            </a:r>
            <a:endParaRPr lang="en-US" sz="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7965671" y="4200917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Yes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620212" y="4001873"/>
            <a:ext cx="1066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rgbClr val="000000"/>
                </a:solidFill>
              </a:rPr>
              <a:t>No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9738752">
            <a:off x="1645080" y="1484011"/>
            <a:ext cx="245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One </a:t>
            </a:r>
            <a:r>
              <a:rPr lang="en-US" sz="900" dirty="0" smtClean="0">
                <a:solidFill>
                  <a:srgbClr val="000000"/>
                </a:solidFill>
              </a:rPr>
              <a:t>time   </a:t>
            </a:r>
            <a:r>
              <a:rPr lang="en-US" sz="900" dirty="0" smtClean="0">
                <a:solidFill>
                  <a:srgbClr val="000000"/>
                </a:solidFill>
              </a:rPr>
              <a:t>conversion of EA to Cameo/</a:t>
            </a:r>
            <a:r>
              <a:rPr lang="en-US" sz="900" dirty="0" smtClean="0">
                <a:solidFill>
                  <a:srgbClr val="000000"/>
                </a:solidFill>
              </a:rPr>
              <a:t>VOM</a:t>
            </a:r>
            <a:endParaRPr lang="en-US" sz="900" dirty="0" smtClean="0"/>
          </a:p>
        </p:txBody>
      </p:sp>
      <p:sp>
        <p:nvSpPr>
          <p:cNvPr id="104" name="TextBox 103"/>
          <p:cNvSpPr txBox="1"/>
          <p:nvPr/>
        </p:nvSpPr>
        <p:spPr>
          <a:xfrm>
            <a:off x="4827331" y="1861980"/>
            <a:ext cx="2450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FIBO Use and Maintenance in Cameo</a:t>
            </a:r>
            <a:r>
              <a:rPr lang="en-US" sz="900" dirty="0" smtClean="0">
                <a:solidFill>
                  <a:srgbClr val="000000"/>
                </a:solidFill>
              </a:rPr>
              <a:t>/</a:t>
            </a:r>
            <a:r>
              <a:rPr lang="en-US" sz="900" dirty="0" smtClean="0">
                <a:solidFill>
                  <a:srgbClr val="000000"/>
                </a:solidFill>
              </a:rPr>
              <a:t>VOM</a:t>
            </a:r>
            <a:endParaRPr lang="en-US" sz="9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057400" y="6455840"/>
            <a:ext cx="1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24, 2014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1047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893" y="657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FIBO Q1 2014 Process Notes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93143" y="1481124"/>
            <a:ext cx="2650514" cy="4247316"/>
          </a:xfrm>
          <a:prstGeom prst="rect">
            <a:avLst/>
          </a:prstGeom>
          <a:solidFill>
            <a:srgbClr val="B889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>
                <a:solidFill>
                  <a:srgbClr val="000000"/>
                </a:solidFill>
              </a:rPr>
              <a:t>Prepare and </a:t>
            </a:r>
            <a:r>
              <a:rPr lang="en-US" sz="900" b="1" u="sng" dirty="0" smtClean="0">
                <a:solidFill>
                  <a:srgbClr val="000000"/>
                </a:solidFill>
              </a:rPr>
              <a:t>Submit </a:t>
            </a:r>
            <a:r>
              <a:rPr lang="en-US" sz="900" b="1" u="sng" dirty="0" smtClean="0">
                <a:solidFill>
                  <a:srgbClr val="000000"/>
                </a:solidFill>
              </a:rPr>
              <a:t>OMG Material</a:t>
            </a:r>
          </a:p>
          <a:p>
            <a:pPr algn="ctr"/>
            <a:endParaRPr lang="en-US" sz="900" b="1" u="sng" dirty="0" smtClean="0">
              <a:solidFill>
                <a:srgbClr val="000000"/>
              </a:solidFill>
            </a:endParaRPr>
          </a:p>
          <a:p>
            <a:r>
              <a:rPr lang="en-US" sz="900" dirty="0" smtClean="0"/>
              <a:t>•       produce clean UML XMI from Cameo</a:t>
            </a:r>
          </a:p>
          <a:p>
            <a:r>
              <a:rPr lang="en-US" sz="900" dirty="0" smtClean="0"/>
              <a:t>•       clean up the UML XMI to make UML-compliant and fix cross-references as a OMG deliverable</a:t>
            </a:r>
          </a:p>
          <a:p>
            <a:r>
              <a:rPr lang="en-US" sz="900" dirty="0" smtClean="0"/>
              <a:t>•       generate OWL as a OMG deliverable from </a:t>
            </a:r>
            <a:r>
              <a:rPr lang="en-US" sz="900" dirty="0" smtClean="0"/>
              <a:t>VOM</a:t>
            </a:r>
          </a:p>
          <a:p>
            <a:r>
              <a:rPr lang="en-US" sz="900" u="sng" dirty="0" smtClean="0"/>
              <a:t>Elisa </a:t>
            </a:r>
            <a:r>
              <a:rPr lang="en-US" sz="900" u="sng" dirty="0" smtClean="0"/>
              <a:t>to write the rules so that Pete could automate the </a:t>
            </a:r>
            <a:r>
              <a:rPr lang="en-US" sz="900" u="sng" dirty="0" smtClean="0"/>
              <a:t>rules</a:t>
            </a:r>
          </a:p>
          <a:p>
            <a:r>
              <a:rPr lang="en-US" sz="900" dirty="0" smtClean="0"/>
              <a:t>•       import OWL into Adaptive</a:t>
            </a:r>
          </a:p>
          <a:p>
            <a:r>
              <a:rPr lang="en-US" sz="900" dirty="0" smtClean="0"/>
              <a:t>•       generate ODM XMI as a OMG deliverable from Adaptive</a:t>
            </a:r>
          </a:p>
          <a:p>
            <a:r>
              <a:rPr lang="en-US" sz="900" dirty="0" smtClean="0"/>
              <a:t>•       write specification-specific material (Scope, examples etc) as basis for specification document</a:t>
            </a:r>
          </a:p>
          <a:p>
            <a:r>
              <a:rPr lang="en-US" sz="900" dirty="0" smtClean="0"/>
              <a:t>•       use the Lonnie VOM/Cameo plug-</a:t>
            </a:r>
            <a:r>
              <a:rPr lang="en-US" sz="900" dirty="0" err="1" smtClean="0"/>
              <a:t>in(s</a:t>
            </a:r>
            <a:r>
              <a:rPr lang="en-US" sz="900" dirty="0" smtClean="0"/>
              <a:t>) to generate necessary </a:t>
            </a:r>
            <a:r>
              <a:rPr lang="en-US" sz="900" dirty="0" smtClean="0"/>
              <a:t>reports</a:t>
            </a:r>
          </a:p>
          <a:p>
            <a:r>
              <a:rPr lang="en-US" sz="900" u="sng" dirty="0" smtClean="0"/>
              <a:t>MB </a:t>
            </a:r>
            <a:r>
              <a:rPr lang="en-US" sz="900" u="sng" dirty="0" smtClean="0"/>
              <a:t>will write a spec for Lonnie to</a:t>
            </a:r>
            <a:r>
              <a:rPr lang="en-US" sz="900" u="sng" dirty="0" smtClean="0"/>
              <a:t> write code to automate this physical procedure</a:t>
            </a:r>
          </a:p>
          <a:p>
            <a:r>
              <a:rPr lang="en-US" sz="900" dirty="0" smtClean="0"/>
              <a:t>•       Diagrams</a:t>
            </a:r>
          </a:p>
          <a:p>
            <a:r>
              <a:rPr lang="en-US" sz="900" dirty="0" smtClean="0"/>
              <a:t>•       Classes and Properties</a:t>
            </a:r>
          </a:p>
          <a:p>
            <a:r>
              <a:rPr lang="en-US" sz="900" dirty="0" smtClean="0"/>
              <a:t>•       Meta Data</a:t>
            </a:r>
          </a:p>
          <a:p>
            <a:r>
              <a:rPr lang="en-US" sz="900" dirty="0" smtClean="0"/>
              <a:t>•       </a:t>
            </a:r>
            <a:r>
              <a:rPr lang="en-US" sz="900" dirty="0" smtClean="0"/>
              <a:t>Restrictions – </a:t>
            </a:r>
            <a:r>
              <a:rPr lang="en-US" sz="900" u="sng" dirty="0" smtClean="0"/>
              <a:t>New by Lonnie</a:t>
            </a:r>
          </a:p>
          <a:p>
            <a:r>
              <a:rPr lang="en-US" sz="900" dirty="0" smtClean="0"/>
              <a:t>•       Logical </a:t>
            </a:r>
            <a:r>
              <a:rPr lang="en-US" sz="900" dirty="0" smtClean="0"/>
              <a:t>Unions </a:t>
            </a:r>
            <a:r>
              <a:rPr lang="en-US" sz="900" dirty="0" smtClean="0"/>
              <a:t>– </a:t>
            </a:r>
            <a:r>
              <a:rPr lang="en-US" sz="900" u="sng" dirty="0" smtClean="0"/>
              <a:t>New by Lonnie</a:t>
            </a:r>
            <a:endParaRPr lang="en-US" sz="900" dirty="0" smtClean="0"/>
          </a:p>
          <a:p>
            <a:r>
              <a:rPr lang="en-US" sz="900" dirty="0" smtClean="0"/>
              <a:t>•       Assemble reports into specification document as a OMG deliverable</a:t>
            </a:r>
          </a:p>
          <a:p>
            <a:r>
              <a:rPr lang="en-US" sz="900" dirty="0" smtClean="0"/>
              <a:t>•       write the Letter of Intent as a OMG deliverable</a:t>
            </a:r>
          </a:p>
          <a:p>
            <a:r>
              <a:rPr lang="en-US" sz="900" dirty="0" smtClean="0"/>
              <a:t>•       write the inventory file as a OMG </a:t>
            </a:r>
            <a:r>
              <a:rPr lang="en-US" sz="900" dirty="0" smtClean="0"/>
              <a:t>deliverable</a:t>
            </a:r>
          </a:p>
          <a:p>
            <a:r>
              <a:rPr lang="en-US" sz="900" u="sng" dirty="0" smtClean="0"/>
              <a:t>Pete will automate inventory file creation through </a:t>
            </a:r>
            <a:r>
              <a:rPr lang="en-US" sz="900" u="sng" dirty="0" smtClean="0"/>
              <a:t>XSLT from Meta Data in the </a:t>
            </a:r>
            <a:r>
              <a:rPr lang="en-US" sz="900" u="sng" dirty="0" smtClean="0"/>
              <a:t>OWL</a:t>
            </a:r>
          </a:p>
          <a:p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03196" y="4034005"/>
            <a:ext cx="2641600" cy="2446824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>
                <a:solidFill>
                  <a:srgbClr val="000000"/>
                </a:solidFill>
              </a:rPr>
              <a:t>Refactoring</a:t>
            </a:r>
          </a:p>
          <a:p>
            <a:pPr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</a:rPr>
              <a:t>Incorporating metadata about the ontologies themselves based on the OMG AB specification metadata standard</a:t>
            </a:r>
          </a:p>
          <a:p>
            <a:pPr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</a:rPr>
              <a:t>Naming conventions, for namespaces, modules, elements</a:t>
            </a:r>
          </a:p>
          <a:p>
            <a:pPr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</a:rPr>
              <a:t> Increased use of metadata, standardized on OMG specification metadata plus additional FIBO-specific annotations to highlight provenance </a:t>
            </a:r>
            <a:r>
              <a:rPr lang="en-US" sz="900" dirty="0" smtClean="0">
                <a:solidFill>
                  <a:srgbClr val="000000"/>
                </a:solidFill>
              </a:rPr>
              <a:t>details</a:t>
            </a:r>
          </a:p>
          <a:p>
            <a:pPr algn="ctr"/>
            <a:endParaRPr lang="en-US" sz="900" b="1" u="sng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</a:rPr>
              <a:t>Additional modularity, application of an information architecture to facilitate downstream parallel development</a:t>
            </a:r>
          </a:p>
          <a:p>
            <a:pPr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</a:rPr>
              <a:t> Segregation of commonly used properties to facilitate reuse (e.g., Relations ontology in Foundations)</a:t>
            </a:r>
          </a:p>
          <a:p>
            <a:pPr>
              <a:buFont typeface="Arial"/>
              <a:buChar char="•"/>
            </a:pP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9837" y="1717661"/>
            <a:ext cx="2641600" cy="507831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>
                <a:solidFill>
                  <a:srgbClr val="000000"/>
                </a:solidFill>
              </a:rPr>
              <a:t>Semantic Issues Correction</a:t>
            </a:r>
          </a:p>
          <a:p>
            <a:pPr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 Identify issues in the business meaning and address these within VOM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6463" y="2395095"/>
            <a:ext cx="2641600" cy="1477328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>
                <a:solidFill>
                  <a:srgbClr val="000000"/>
                </a:solidFill>
              </a:rPr>
              <a:t>Semantic Enhancement</a:t>
            </a:r>
          </a:p>
          <a:p>
            <a:pPr>
              <a:buFont typeface="Arial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 Replacement </a:t>
            </a:r>
            <a:r>
              <a:rPr lang="en-US" sz="900" dirty="0">
                <a:solidFill>
                  <a:srgbClr val="000000"/>
                </a:solidFill>
              </a:rPr>
              <a:t>of direct properties between some elements with reusable properties and restrictions on their usage in the context of </a:t>
            </a:r>
          </a:p>
          <a:p>
            <a:r>
              <a:rPr lang="en-US" sz="900" dirty="0">
                <a:solidFill>
                  <a:srgbClr val="000000"/>
                </a:solidFill>
              </a:rPr>
              <a:t>various classes to simplify the ontologies, facilitate reuse, leverage classification-based </a:t>
            </a:r>
            <a:r>
              <a:rPr lang="en-US" sz="900" dirty="0" smtClean="0">
                <a:solidFill>
                  <a:srgbClr val="000000"/>
                </a:solidFill>
              </a:rPr>
              <a:t>reasoning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Design patterns e.g. cascading restrictions to make semantic assertions which were not possible in EA model. </a:t>
            </a:r>
            <a:endParaRPr lang="en-US" sz="9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9837" y="5728439"/>
            <a:ext cx="2641600" cy="92333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>
                <a:solidFill>
                  <a:srgbClr val="000000"/>
                </a:solidFill>
              </a:rPr>
              <a:t>Consistency Testing / Repairs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Use of multiple reasoners and validation tools to uncover logical consistency and deductive closure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run QC (OOPS, OQUARE,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Regression tests (sample individuals ontology)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6463" y="4034005"/>
            <a:ext cx="2641600" cy="1615827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>
                <a:solidFill>
                  <a:srgbClr val="000000"/>
                </a:solidFill>
              </a:rPr>
              <a:t>Validation with Instance Data</a:t>
            </a:r>
          </a:p>
          <a:p>
            <a:r>
              <a:rPr lang="en-US" sz="900" dirty="0" smtClean="0">
                <a:solidFill>
                  <a:srgbClr val="000000"/>
                </a:solidFill>
              </a:rPr>
              <a:t>Starting with a sample of the proposed semantic enhancement(s):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Stand up a copy of the ontology in RDF/OWL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Create or reuse “Individuals” ontology with example data for the proposed elements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rgbClr val="000000"/>
                </a:solidFill>
              </a:rPr>
              <a:t>Run reasoner(s), validate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 smtClean="0">
                <a:solidFill>
                  <a:srgbClr val="000000"/>
                </a:solidFill>
              </a:rPr>
              <a:t>Rinse and repeat: once these tests pass on an example of the proposed pattern, roll it out to other applicable concepts / sets of concepts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196" y="1640301"/>
            <a:ext cx="2641600" cy="2031326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u="sng" dirty="0" smtClean="0">
                <a:solidFill>
                  <a:srgbClr val="000000"/>
                </a:solidFill>
              </a:rPr>
              <a:t>FIBO Use and Maintenance in Cameo/VOM</a:t>
            </a:r>
            <a:endParaRPr lang="en-US" sz="900" b="1" u="sng" dirty="0" smtClean="0"/>
          </a:p>
          <a:p>
            <a:pPr>
              <a:buFont typeface="Arial"/>
              <a:buChar char="•"/>
            </a:pPr>
            <a:r>
              <a:rPr lang="en-US" sz="900" dirty="0" smtClean="0"/>
              <a:t>Do the migration from OWL into Cameo in the ODM 1.1 profile in Cameo/VOM and then add anything else required in Cameo/VOM</a:t>
            </a:r>
            <a:r>
              <a:rPr lang="en-US" sz="900" dirty="0" smtClean="0"/>
              <a:t>.</a:t>
            </a:r>
          </a:p>
          <a:p>
            <a:pPr>
              <a:buFont typeface="Arial"/>
              <a:buChar char="•"/>
            </a:pPr>
            <a:r>
              <a:rPr lang="en-US" sz="900" dirty="0" smtClean="0"/>
              <a:t>Create </a:t>
            </a:r>
            <a:r>
              <a:rPr lang="en-US" sz="900" dirty="0" smtClean="0"/>
              <a:t>the appropriate low-level VOM/ODM diagrams to visualize the ontology</a:t>
            </a:r>
          </a:p>
          <a:p>
            <a:pPr>
              <a:buFont typeface="Arial"/>
              <a:buChar char="•"/>
            </a:pPr>
            <a:r>
              <a:rPr lang="en-US" sz="900" dirty="0" smtClean="0"/>
              <a:t>Create </a:t>
            </a:r>
            <a:r>
              <a:rPr lang="en-US" sz="900" dirty="0" smtClean="0"/>
              <a:t>new </a:t>
            </a:r>
            <a:r>
              <a:rPr lang="en-US" sz="900" dirty="0" smtClean="0"/>
              <a:t>elements and place those on diagrams as needed for presentation purposes</a:t>
            </a:r>
          </a:p>
          <a:p>
            <a:pPr>
              <a:buFont typeface="Arial"/>
              <a:buChar char="•"/>
            </a:pPr>
            <a:r>
              <a:rPr lang="en-US" sz="900" dirty="0" smtClean="0"/>
              <a:t>Export any modifications to the ontology back to OWL</a:t>
            </a:r>
          </a:p>
          <a:p>
            <a:pPr>
              <a:buFont typeface="Arial"/>
              <a:buChar char="•"/>
            </a:pPr>
            <a:r>
              <a:rPr lang="en-US" sz="900" dirty="0" smtClean="0"/>
              <a:t>If necessary, serialize the model to XMI using </a:t>
            </a:r>
            <a:r>
              <a:rPr lang="en-US" sz="900" dirty="0" smtClean="0"/>
              <a:t>Cameo/VOM</a:t>
            </a:r>
            <a:r>
              <a:rPr lang="en-US" sz="900" dirty="0" smtClean="0"/>
              <a:t>. If that isn't available, give the definitive OWL file to any other OWL tool that can serialize to XMI.</a:t>
            </a:r>
            <a:endParaRPr lang="en-US" sz="900" dirty="0" smtClean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196" y="262467"/>
            <a:ext cx="26416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0000"/>
                </a:solidFill>
              </a:rPr>
              <a:t>One time conversion of EA</a:t>
            </a:r>
            <a:r>
              <a:rPr lang="en-US" sz="900" dirty="0" smtClean="0">
                <a:solidFill>
                  <a:srgbClr val="000000"/>
                </a:solidFill>
              </a:rPr>
              <a:t> OWL/Syntactic Transformation</a:t>
            </a:r>
          </a:p>
          <a:p>
            <a:r>
              <a:rPr lang="en-US" sz="900" dirty="0" smtClean="0"/>
              <a:t>Cycle the whole FIBO EA through Adaptive as a one-off, so that the annotations are added automatically as before (minus Archetype).  Adaptive automatically adds meta data that was added by MB.  In VOM, render the Archetypes as OWL annotation properties. </a:t>
            </a:r>
            <a:r>
              <a:rPr lang="en-US" sz="900" dirty="0" smtClean="0"/>
              <a:t> </a:t>
            </a:r>
            <a:endParaRPr lang="en-US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7004093" y="6296163"/>
            <a:ext cx="155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Jan 24, 2014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39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855</Words>
  <Application>Microsoft Macintosh PowerPoint</Application>
  <PresentationFormat>On-screen Show (4:3)</PresentationFormat>
  <Paragraphs>100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FIBO Q1 2014 Development Process</vt:lpstr>
      <vt:lpstr>FIBO Q1 2014 Process Notes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 Q1 2014 Development Process</dc:title>
  <dc:creator>Dennis</dc:creator>
  <cp:lastModifiedBy>Dennis</cp:lastModifiedBy>
  <cp:revision>1</cp:revision>
  <dcterms:created xsi:type="dcterms:W3CDTF">2014-01-24T14:15:34Z</dcterms:created>
  <dcterms:modified xsi:type="dcterms:W3CDTF">2014-01-24T14:17:39Z</dcterms:modified>
</cp:coreProperties>
</file>