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483" r:id="rId3"/>
    <p:sldId id="487" r:id="rId4"/>
    <p:sldId id="499" r:id="rId5"/>
    <p:sldId id="495" r:id="rId6"/>
    <p:sldId id="489" r:id="rId7"/>
    <p:sldId id="497" r:id="rId8"/>
    <p:sldId id="492" r:id="rId9"/>
    <p:sldId id="498" r:id="rId10"/>
    <p:sldId id="491" r:id="rId11"/>
    <p:sldId id="493" r:id="rId12"/>
    <p:sldId id="496" r:id="rId13"/>
    <p:sldId id="490" r:id="rId14"/>
    <p:sldId id="45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2963"/>
    <a:srgbClr val="0060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2426" autoAdjust="0"/>
    <p:restoredTop sz="86323" autoAdjust="0"/>
  </p:normalViewPr>
  <p:slideViewPr>
    <p:cSldViewPr>
      <p:cViewPr varScale="1">
        <p:scale>
          <a:sx n="59" d="100"/>
          <a:sy n="59" d="100"/>
        </p:scale>
        <p:origin x="-13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6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C723B-399F-4A90-8296-830E5DB4E765}" type="datetimeFigureOut">
              <a:rPr lang="en-US" smtClean="0"/>
              <a:pPr/>
              <a:t>12/4/2013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2869B-921B-4CCE-897D-ADE41B506C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1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E1B46-8ADD-4A2E-AB61-0E5BCC4C79AB}" type="datetime1">
              <a:rPr lang="en-US" smtClean="0"/>
              <a:pPr>
                <a:defRPr/>
              </a:pPr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8E282-EBFC-4412-8B3F-30C7B15CB7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6267C-5F63-43FB-953A-A976EF4E6229}" type="datetime1">
              <a:rPr lang="en-US" smtClean="0"/>
              <a:pPr>
                <a:defRPr/>
              </a:pPr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F74EC-37D6-44FE-8E84-6CFA0135BC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45367-FC62-4735-BCA9-3DD46055D026}" type="datetime1">
              <a:rPr lang="en-US" smtClean="0"/>
              <a:pPr>
                <a:defRPr/>
              </a:pPr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D6DB0-F130-4CD7-BC01-EC85765301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356350"/>
            <a:ext cx="3810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68903-0092-42E3-817E-1D62A797690F}" type="datetime1">
              <a:rPr lang="en-US" smtClean="0"/>
              <a:pPr>
                <a:defRPr/>
              </a:pPr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5D8AD-8C41-461C-977C-39E1B6B656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24C57-850C-417E-9FAA-BE8D6A8DBE2C}" type="datetime1">
              <a:rPr lang="en-US" smtClean="0"/>
              <a:pPr>
                <a:defRPr/>
              </a:pPr>
              <a:t>12/4/2013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97409-C3A8-4142-9020-BEC4CC1580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28E2E-814B-4C22-851F-F0549AD7FC66}" type="datetime1">
              <a:rPr lang="en-US" smtClean="0"/>
              <a:pPr>
                <a:defRPr/>
              </a:pPr>
              <a:t>12/4/2013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6F763-BEBA-4E81-AB50-EEE533FC35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3F742-F6A3-4DC9-AE0A-7277E31EA597}" type="datetime1">
              <a:rPr lang="en-US" smtClean="0"/>
              <a:pPr>
                <a:defRPr/>
              </a:pPr>
              <a:t>12/4/2013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868DC-D813-47B4-BCA0-5910B6BA04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3BC2E-9C88-463F-A988-4D5ECDDA207E}" type="datetime1">
              <a:rPr lang="en-US" smtClean="0"/>
              <a:pPr>
                <a:defRPr/>
              </a:pPr>
              <a:t>12/4/2013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D8CD7-FEF3-4495-AF79-015AD3D98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75F7E-86C8-48D4-AA60-B2BA6081090A}" type="datetime1">
              <a:rPr lang="en-US" smtClean="0"/>
              <a:pPr>
                <a:defRPr/>
              </a:pPr>
              <a:t>12/4/2013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35A33-83E3-44CF-92E6-9E49D666A9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898F2-689D-4729-A6BF-EDB64FFEC70D}" type="datetime1">
              <a:rPr lang="en-US" smtClean="0"/>
              <a:pPr>
                <a:defRPr/>
              </a:pPr>
              <a:t>12/4/2013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EECB8-9F4C-4F27-840F-D7F2A3FA88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A79AE5-5F06-42A5-9C04-AB48C36DAE94}" type="datetime1">
              <a:rPr lang="en-US" smtClean="0"/>
              <a:pPr>
                <a:defRPr/>
              </a:pPr>
              <a:t>12/4/2013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08EE3A-0931-4FF7-8196-554F4BA17F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OMG Finance</a:t>
            </a:r>
            <a:r>
              <a:rPr lang="en-US" baseline="0" dirty="0" smtClean="0"/>
              <a:t> </a:t>
            </a:r>
            <a:r>
              <a:rPr lang="en-US" dirty="0" smtClean="0"/>
              <a:t>Domain Task Force (FDTF)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898989"/>
                </a:solidFill>
              </a:rPr>
              <a:t>Monthly Status/review call</a:t>
            </a:r>
          </a:p>
          <a:p>
            <a:r>
              <a:rPr lang="en-US" dirty="0" smtClean="0">
                <a:solidFill>
                  <a:srgbClr val="898989"/>
                </a:solidFill>
              </a:rPr>
              <a:t>Wednesday </a:t>
            </a:r>
            <a:r>
              <a:rPr lang="en-US" dirty="0" smtClean="0">
                <a:solidFill>
                  <a:srgbClr val="898989"/>
                </a:solidFill>
              </a:rPr>
              <a:t>Dec 4</a:t>
            </a:r>
            <a:r>
              <a:rPr lang="en-US" baseline="30000" dirty="0" smtClean="0">
                <a:solidFill>
                  <a:srgbClr val="898989"/>
                </a:solidFill>
              </a:rPr>
              <a:t>th</a:t>
            </a:r>
            <a:r>
              <a:rPr lang="en-US" dirty="0" smtClean="0">
                <a:solidFill>
                  <a:srgbClr val="898989"/>
                </a:solidFill>
              </a:rPr>
              <a:t> </a:t>
            </a:r>
            <a:r>
              <a:rPr lang="en-US" dirty="0" smtClean="0">
                <a:solidFill>
                  <a:srgbClr val="898989"/>
                </a:solidFill>
              </a:rPr>
              <a:t>2013</a:t>
            </a:r>
          </a:p>
        </p:txBody>
      </p:sp>
      <p:pic>
        <p:nvPicPr>
          <p:cNvPr id="13315" name="Picture 3" descr="[OMG's 20th Anniversary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" y="76200"/>
            <a:ext cx="2185988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 descr="EDM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4925"/>
            <a:ext cx="160020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 descr="http://fdtf.omg.org/images/buttons-icons-lines/financ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04800"/>
            <a:ext cx="502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FIBO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Migration of FIBO “Product” ontologies to the new RDF/OWL </a:t>
            </a:r>
            <a:r>
              <a:rPr lang="en-US" baseline="0" dirty="0" smtClean="0"/>
              <a:t>architecture (addition of restrictions)</a:t>
            </a:r>
            <a:endParaRPr lang="en-US" baseline="0" dirty="0" smtClean="0"/>
          </a:p>
          <a:p>
            <a:pPr lvl="0"/>
            <a:r>
              <a:rPr lang="en-US" dirty="0" smtClean="0"/>
              <a:t>Each </a:t>
            </a:r>
            <a:r>
              <a:rPr lang="en-US" dirty="0" smtClean="0"/>
              <a:t>of these will entail an</a:t>
            </a:r>
            <a:r>
              <a:rPr lang="en-US" baseline="0" dirty="0" smtClean="0"/>
              <a:t> update to FIBO Foundations and </a:t>
            </a:r>
            <a:r>
              <a:rPr lang="en-US" baseline="0" dirty="0" smtClean="0"/>
              <a:t>sometimes FIBO </a:t>
            </a:r>
            <a:r>
              <a:rPr lang="en-US" baseline="0" dirty="0" smtClean="0"/>
              <a:t>BE (e.g. for Funds entities). </a:t>
            </a:r>
          </a:p>
          <a:p>
            <a:pPr lvl="0"/>
            <a:r>
              <a:rPr lang="en-US" dirty="0" smtClean="0"/>
              <a:t>Foundational </a:t>
            </a:r>
            <a:r>
              <a:rPr lang="en-US" dirty="0" smtClean="0"/>
              <a:t>Concepts “Externality Review”</a:t>
            </a:r>
            <a:endParaRPr lang="en-US" dirty="0" smtClean="0"/>
          </a:p>
          <a:p>
            <a:pPr lvl="1"/>
            <a:r>
              <a:rPr lang="en-US" dirty="0" smtClean="0"/>
              <a:t>To be identified and completed as</a:t>
            </a:r>
            <a:r>
              <a:rPr lang="en-US" baseline="0" dirty="0" smtClean="0"/>
              <a:t> needed for each product class</a:t>
            </a:r>
          </a:p>
          <a:p>
            <a:pPr lvl="1"/>
            <a:r>
              <a:rPr lang="en-US" dirty="0" smtClean="0"/>
              <a:t>Working groups of domain experts and academia to be convened on these on a per requirement basis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1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Externality Review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Derivatives:</a:t>
            </a:r>
            <a:r>
              <a:rPr lang="en-US" sz="2400" b="1" baseline="0" dirty="0" smtClean="0"/>
              <a:t> </a:t>
            </a:r>
            <a:endParaRPr lang="en-US" sz="2400" b="1" baseline="0" dirty="0" smtClean="0"/>
          </a:p>
          <a:p>
            <a:pPr lvl="1"/>
            <a:r>
              <a:rPr lang="en-US" sz="2000" baseline="0" dirty="0" smtClean="0"/>
              <a:t>Needs </a:t>
            </a:r>
            <a:r>
              <a:rPr lang="en-US" sz="2000" b="1" baseline="0" dirty="0" smtClean="0"/>
              <a:t>Transaction</a:t>
            </a:r>
            <a:r>
              <a:rPr lang="en-US" sz="2000" baseline="0" dirty="0" smtClean="0"/>
              <a:t> Shared Semantics</a:t>
            </a:r>
          </a:p>
          <a:p>
            <a:pPr lvl="2"/>
            <a:r>
              <a:rPr lang="en-US" sz="1800" dirty="0" smtClean="0"/>
              <a:t>Extends Foundations model of commitments, agreements etc. </a:t>
            </a:r>
          </a:p>
          <a:p>
            <a:pPr lvl="2"/>
            <a:r>
              <a:rPr lang="en-US" sz="1800" dirty="0" smtClean="0"/>
              <a:t>In line with ISO 15944-4 (REA</a:t>
            </a:r>
            <a:r>
              <a:rPr lang="en-US" sz="1800" dirty="0" smtClean="0"/>
              <a:t>)</a:t>
            </a:r>
          </a:p>
          <a:p>
            <a:pPr lvl="1"/>
            <a:r>
              <a:rPr lang="en-US" sz="2000" dirty="0" smtClean="0"/>
              <a:t>Other e.g. </a:t>
            </a:r>
            <a:r>
              <a:rPr lang="en-US" sz="2000" b="1" dirty="0" smtClean="0"/>
              <a:t>Margining</a:t>
            </a:r>
            <a:r>
              <a:rPr lang="en-US" sz="2000" dirty="0" smtClean="0"/>
              <a:t>, </a:t>
            </a:r>
            <a:r>
              <a:rPr lang="en-US" sz="2000" b="1" dirty="0" smtClean="0"/>
              <a:t>Collateral</a:t>
            </a:r>
            <a:endParaRPr lang="en-US" sz="2000" b="1" dirty="0" smtClean="0"/>
          </a:p>
          <a:p>
            <a:pPr lvl="0"/>
            <a:r>
              <a:rPr lang="en-US" sz="2400" dirty="0" smtClean="0"/>
              <a:t>Securities, Derivatives have </a:t>
            </a:r>
            <a:r>
              <a:rPr lang="en-US" sz="2400" b="1" dirty="0" smtClean="0"/>
              <a:t>Schedules</a:t>
            </a:r>
          </a:p>
          <a:p>
            <a:pPr lvl="1"/>
            <a:r>
              <a:rPr lang="en-US" sz="2000" dirty="0" smtClean="0"/>
              <a:t>Phase </a:t>
            </a:r>
            <a:r>
              <a:rPr lang="en-US" sz="2000" dirty="0" smtClean="0"/>
              <a:t>1 </a:t>
            </a:r>
            <a:r>
              <a:rPr lang="en-US" sz="2000" dirty="0" smtClean="0"/>
              <a:t>of </a:t>
            </a:r>
            <a:r>
              <a:rPr lang="en-US" sz="2000" dirty="0" smtClean="0"/>
              <a:t>OMG Date Time </a:t>
            </a:r>
            <a:r>
              <a:rPr lang="en-US" sz="2000" dirty="0" smtClean="0"/>
              <a:t>Vocabulary </a:t>
            </a:r>
            <a:r>
              <a:rPr lang="en-US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alignment </a:t>
            </a:r>
            <a:endParaRPr lang="en-US" sz="2000" dirty="0" smtClean="0"/>
          </a:p>
          <a:p>
            <a:pPr lvl="2"/>
            <a:r>
              <a:rPr lang="en-US" sz="1800" dirty="0" smtClean="0"/>
              <a:t>Now </a:t>
            </a:r>
            <a:r>
              <a:rPr lang="en-US" sz="1800" dirty="0" smtClean="0"/>
              <a:t>available in OWL</a:t>
            </a:r>
          </a:p>
          <a:p>
            <a:pPr lvl="2"/>
            <a:r>
              <a:rPr lang="en-US" sz="1800" dirty="0" smtClean="0"/>
              <a:t>Shared </a:t>
            </a:r>
            <a:r>
              <a:rPr lang="en-US" sz="1800" dirty="0" smtClean="0"/>
              <a:t>Semantics strategy</a:t>
            </a:r>
            <a:r>
              <a:rPr lang="en-US" sz="1800" baseline="0" dirty="0" smtClean="0"/>
              <a:t> </a:t>
            </a:r>
          </a:p>
          <a:p>
            <a:pPr lvl="0"/>
            <a:r>
              <a:rPr lang="en-US" sz="2400" b="1" dirty="0" smtClean="0"/>
              <a:t>Funds</a:t>
            </a:r>
            <a:r>
              <a:rPr lang="en-US" sz="2400" b="1" baseline="0" dirty="0" smtClean="0"/>
              <a:t> / CIV: </a:t>
            </a:r>
            <a:r>
              <a:rPr lang="en-US" sz="2400" baseline="0" dirty="0" smtClean="0"/>
              <a:t>FIBO-BEs </a:t>
            </a:r>
            <a:r>
              <a:rPr lang="en-US" sz="2400" baseline="0" dirty="0" smtClean="0"/>
              <a:t>update in </a:t>
            </a:r>
            <a:r>
              <a:rPr lang="en-US" sz="2400" baseline="0" dirty="0" smtClean="0"/>
              <a:t>Trusts, Entities</a:t>
            </a:r>
            <a:endParaRPr lang="en-US" sz="2400" baseline="0" dirty="0" smtClean="0"/>
          </a:p>
          <a:p>
            <a:pPr lvl="0"/>
            <a:r>
              <a:rPr lang="en-US" sz="2400" b="1" dirty="0" smtClean="0"/>
              <a:t>SPVs: </a:t>
            </a:r>
            <a:r>
              <a:rPr lang="en-US" sz="2400" baseline="0" dirty="0" smtClean="0"/>
              <a:t>FIBO-BE </a:t>
            </a:r>
            <a:r>
              <a:rPr lang="en-US" sz="2400" baseline="0" dirty="0" smtClean="0"/>
              <a:t>update to add core SPV </a:t>
            </a:r>
            <a:r>
              <a:rPr lang="en-US" sz="2400" baseline="0" dirty="0" smtClean="0"/>
              <a:t>model</a:t>
            </a:r>
          </a:p>
          <a:p>
            <a:pPr lvl="0"/>
            <a:r>
              <a:rPr lang="en-US" sz="2400" baseline="0" dirty="0" smtClean="0"/>
              <a:t>Temporal Terms</a:t>
            </a:r>
          </a:p>
          <a:p>
            <a:pPr lvl="1"/>
            <a:r>
              <a:rPr lang="en-US" sz="2000" dirty="0" smtClean="0"/>
              <a:t>Phase 2 of OMG DTV alignment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0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Logical data models</a:t>
            </a:r>
          </a:p>
          <a:p>
            <a:pPr lvl="1"/>
            <a:r>
              <a:rPr lang="en-US" baseline="0" dirty="0" smtClean="0"/>
              <a:t>Mapping – different architectures / experiences</a:t>
            </a:r>
          </a:p>
          <a:p>
            <a:pPr lvl="1"/>
            <a:r>
              <a:rPr lang="en-US" baseline="0" dirty="0" smtClean="0"/>
              <a:t>UML Trace linkage within MDA environment</a:t>
            </a:r>
          </a:p>
          <a:p>
            <a:pPr lvl="0"/>
            <a:r>
              <a:rPr lang="en-US" baseline="0" dirty="0" smtClean="0"/>
              <a:t>Data feed / message integration</a:t>
            </a:r>
          </a:p>
          <a:p>
            <a:pPr lvl="0"/>
            <a:r>
              <a:rPr lang="en-US" baseline="0" dirty="0" smtClean="0"/>
              <a:t>Semantics for rules</a:t>
            </a:r>
          </a:p>
          <a:p>
            <a:pPr lvl="0"/>
            <a:r>
              <a:rPr lang="en-US" baseline="0" dirty="0" smtClean="0"/>
              <a:t>Accessing definitions and meanings</a:t>
            </a:r>
          </a:p>
          <a:p>
            <a:pPr lvl="1"/>
            <a:r>
              <a:rPr lang="en-US" baseline="0" dirty="0" smtClean="0"/>
              <a:t>What should people see when clicking on a link?</a:t>
            </a:r>
          </a:p>
          <a:p>
            <a:pPr lvl="1"/>
            <a:r>
              <a:rPr lang="en-US" baseline="0" dirty="0" smtClean="0"/>
              <a:t>Reference from data model metadata</a:t>
            </a:r>
          </a:p>
          <a:p>
            <a:pPr lvl="0"/>
            <a:r>
              <a:rPr lang="en-US" baseline="0" dirty="0" smtClean="0"/>
              <a:t>SPARQL end point</a:t>
            </a:r>
          </a:p>
          <a:p>
            <a:pPr lvl="0"/>
            <a:r>
              <a:rPr lang="en-US" baseline="0" dirty="0" smtClean="0"/>
              <a:t>Deriving operational ontologies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0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Business Facing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Initial business-facing diagrams in spec</a:t>
            </a:r>
          </a:p>
          <a:p>
            <a:pPr lvl="0"/>
            <a:r>
              <a:rPr lang="en-US" dirty="0" smtClean="0"/>
              <a:t>Improved versions (aliasing of Restrictions) </a:t>
            </a:r>
            <a:endParaRPr lang="en-US" dirty="0" smtClean="0"/>
          </a:p>
          <a:p>
            <a:pPr lvl="1"/>
            <a:r>
              <a:rPr lang="en-US" dirty="0" smtClean="0"/>
              <a:t>MB has draft</a:t>
            </a:r>
            <a:r>
              <a:rPr lang="en-US" baseline="0" dirty="0" smtClean="0"/>
              <a:t> proposal for formats</a:t>
            </a:r>
            <a:endParaRPr lang="en-US" dirty="0" smtClean="0"/>
          </a:p>
          <a:p>
            <a:pPr lvl="0"/>
            <a:r>
              <a:rPr lang="en-US" dirty="0" smtClean="0"/>
              <a:t>Also working with Adaptive to host and present static views</a:t>
            </a:r>
            <a:r>
              <a:rPr lang="en-US" baseline="0" dirty="0" smtClean="0"/>
              <a:t> of the same content, for a business SME audience. </a:t>
            </a:r>
          </a:p>
          <a:p>
            <a:pPr lvl="1"/>
            <a:r>
              <a:rPr lang="en-US" dirty="0" smtClean="0"/>
              <a:t>This is separate from the SPARQL End Point requirement</a:t>
            </a:r>
            <a:endParaRPr lang="en-US" baseline="0" dirty="0" smtClean="0"/>
          </a:p>
          <a:p>
            <a:pPr lvl="0"/>
            <a:r>
              <a:rPr lang="en-US" baseline="0" dirty="0" smtClean="0"/>
              <a:t>Spreadsheets are being produced now, from </a:t>
            </a:r>
            <a:r>
              <a:rPr lang="en-US" baseline="0" dirty="0" err="1" smtClean="0"/>
              <a:t>MagicDraw</a:t>
            </a:r>
            <a:r>
              <a:rPr lang="en-US" baseline="0" dirty="0" smtClean="0"/>
              <a:t> via FIBO spreadsheets plugin</a:t>
            </a:r>
          </a:p>
          <a:p>
            <a:pPr lvl="1"/>
            <a:r>
              <a:rPr lang="en-US" baseline="0" dirty="0" smtClean="0"/>
              <a:t>These provide the means for business domain folks to review and comment on / validate definitions</a:t>
            </a:r>
          </a:p>
          <a:p>
            <a:pPr lvl="1"/>
            <a:r>
              <a:rPr lang="en-US" dirty="0" smtClean="0"/>
              <a:t>Some changes needed for Restrictions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FIBO Foundations completed and submitted</a:t>
            </a:r>
          </a:p>
          <a:p>
            <a:pPr lvl="1"/>
            <a:r>
              <a:rPr lang="en-US" baseline="0" dirty="0" smtClean="0"/>
              <a:t>Initial responses positive</a:t>
            </a:r>
          </a:p>
          <a:p>
            <a:pPr lvl="1"/>
            <a:r>
              <a:rPr lang="en-US" dirty="0" smtClean="0"/>
              <a:t>Commenting period </a:t>
            </a:r>
            <a:r>
              <a:rPr lang="en-US" dirty="0" smtClean="0"/>
              <a:t>ended</a:t>
            </a:r>
            <a:endParaRPr lang="en-US" dirty="0" smtClean="0"/>
          </a:p>
          <a:p>
            <a:pPr lvl="1"/>
            <a:r>
              <a:rPr lang="en-US" baseline="0" dirty="0" smtClean="0"/>
              <a:t>Expect</a:t>
            </a:r>
            <a:r>
              <a:rPr lang="en-US" dirty="0" smtClean="0"/>
              <a:t> to convene FTF in December</a:t>
            </a:r>
            <a:endParaRPr lang="en-US" baseline="0" dirty="0" smtClean="0"/>
          </a:p>
          <a:p>
            <a:pPr lvl="0"/>
            <a:r>
              <a:rPr lang="en-US" baseline="0" dirty="0" smtClean="0"/>
              <a:t>FIBO Business Entities</a:t>
            </a:r>
          </a:p>
          <a:p>
            <a:pPr lvl="1"/>
            <a:r>
              <a:rPr lang="en-US" baseline="0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be voted on at OMG December FDTF and AB</a:t>
            </a:r>
            <a:endParaRPr lang="en-US" baseline="0" dirty="0" smtClean="0"/>
          </a:p>
          <a:p>
            <a:pPr lvl="0"/>
            <a:r>
              <a:rPr lang="en-US" baseline="0" dirty="0" smtClean="0"/>
              <a:t>OMG Quarterly Meeting / FDTF </a:t>
            </a:r>
            <a:r>
              <a:rPr lang="en-US" baseline="0" dirty="0" smtClean="0"/>
              <a:t>Tue/Wed 10-11 Dec</a:t>
            </a:r>
          </a:p>
          <a:p>
            <a:pPr lvl="1"/>
            <a:r>
              <a:rPr lang="en-US" baseline="0" dirty="0" smtClean="0"/>
              <a:t>Day 1: FIBO</a:t>
            </a:r>
          </a:p>
          <a:p>
            <a:pPr lvl="1"/>
            <a:r>
              <a:rPr lang="en-US" baseline="0" dirty="0" smtClean="0"/>
              <a:t>Day 2:Other FDTF Initiatives and talks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Foundations </a:t>
            </a:r>
            <a:endParaRPr lang="en-US" dirty="0" smtClean="0"/>
          </a:p>
          <a:p>
            <a:pPr lvl="1"/>
            <a:r>
              <a:rPr lang="en-US" dirty="0" smtClean="0"/>
              <a:t>FTF from December</a:t>
            </a:r>
          </a:p>
          <a:p>
            <a:pPr lvl="1"/>
            <a:r>
              <a:rPr lang="en-US" dirty="0" smtClean="0"/>
              <a:t>Additions</a:t>
            </a:r>
            <a:r>
              <a:rPr lang="en-US" baseline="0" dirty="0" smtClean="0"/>
              <a:t> for Securities, Derivatives in RTF</a:t>
            </a:r>
            <a:endParaRPr lang="en-US" dirty="0" smtClean="0"/>
          </a:p>
          <a:p>
            <a:r>
              <a:rPr lang="en-US" dirty="0" smtClean="0"/>
              <a:t>FIBO-BE</a:t>
            </a:r>
            <a:endParaRPr lang="en-US" dirty="0" smtClean="0"/>
          </a:p>
          <a:p>
            <a:pPr lvl="1"/>
            <a:r>
              <a:rPr lang="en-US" dirty="0" smtClean="0"/>
              <a:t>Vote to adopt at OMG Meeting, Dec</a:t>
            </a:r>
          </a:p>
          <a:p>
            <a:pPr lvl="1"/>
            <a:r>
              <a:rPr lang="en-US" dirty="0" smtClean="0"/>
              <a:t>Out for </a:t>
            </a:r>
            <a:r>
              <a:rPr lang="en-US" dirty="0" smtClean="0"/>
              <a:t>public comments </a:t>
            </a:r>
            <a:r>
              <a:rPr lang="en-US" dirty="0" smtClean="0"/>
              <a:t>Dec - Feb</a:t>
            </a:r>
          </a:p>
          <a:p>
            <a:pPr lvl="1"/>
            <a:r>
              <a:rPr lang="en-US" dirty="0" smtClean="0"/>
              <a:t>Convene </a:t>
            </a:r>
            <a:r>
              <a:rPr lang="en-US" baseline="0" dirty="0" smtClean="0"/>
              <a:t>Finalization </a:t>
            </a:r>
            <a:r>
              <a:rPr lang="en-US" dirty="0"/>
              <a:t>T</a:t>
            </a:r>
            <a:r>
              <a:rPr lang="en-US" baseline="0" dirty="0" smtClean="0"/>
              <a:t>ask Force, March OMG Meeting</a:t>
            </a:r>
          </a:p>
          <a:p>
            <a:pPr lvl="1"/>
            <a:r>
              <a:rPr lang="en-US" baseline="0" dirty="0" smtClean="0"/>
              <a:t>Ratify June 2014 (earliest)</a:t>
            </a:r>
          </a:p>
          <a:p>
            <a:pPr lvl="2"/>
            <a:r>
              <a:rPr lang="en-US" dirty="0" smtClean="0"/>
              <a:t>Precise timing depends on volume of comments in the commenting period</a:t>
            </a:r>
          </a:p>
          <a:p>
            <a:pPr lvl="2"/>
            <a:r>
              <a:rPr lang="en-US" dirty="0" smtClean="0"/>
              <a:t>FTF will process comments / issues</a:t>
            </a:r>
            <a:r>
              <a:rPr lang="en-US" baseline="0" dirty="0" smtClean="0"/>
              <a:t> </a:t>
            </a:r>
            <a:r>
              <a:rPr lang="en-US" dirty="0" smtClean="0"/>
              <a:t>and specify updates to the final version of the specification</a:t>
            </a:r>
          </a:p>
          <a:p>
            <a:pPr lvl="2"/>
            <a:r>
              <a:rPr lang="en-US" baseline="0" dirty="0" smtClean="0"/>
              <a:t>One</a:t>
            </a:r>
            <a:r>
              <a:rPr lang="en-US" dirty="0" smtClean="0"/>
              <a:t> quarter is the minimum time for this.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7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FIBO-BE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/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Submitted 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 11</a:t>
            </a:r>
            <a:endParaRPr lang="en-US" sz="2800" dirty="0" smtClean="0">
              <a:effectLst/>
            </a:endParaRPr>
          </a:p>
          <a:p>
            <a:pPr rtl="0" fontAlgn="base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annexes did not make the cut </a:t>
            </a:r>
          </a:p>
          <a:p>
            <a:pPr lvl="1" rtl="0" fontAlgn="base"/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Relations; </a:t>
            </a:r>
          </a:p>
          <a:p>
            <a:pPr lvl="1" rtl="0" fontAlgn="base"/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Jurisdiction Specific Partnerships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preparation for Santa Clara meeting</a:t>
            </a:r>
          </a:p>
          <a:p>
            <a:pPr lvl="0" rtl="0" fontAlgn="base"/>
            <a:r>
              <a:rPr lang="en-US" dirty="0" smtClean="0">
                <a:effectLst/>
              </a:rPr>
              <a:t>Testing on OWL instance data ongoing</a:t>
            </a:r>
          </a:p>
          <a:p>
            <a:r>
              <a:rPr lang="en-US" dirty="0" smtClean="0"/>
              <a:t>Terms for functionally defined entities will be in a future iteration</a:t>
            </a:r>
          </a:p>
          <a:p>
            <a:pPr lvl="1"/>
            <a:r>
              <a:rPr lang="en-US" dirty="0" smtClean="0"/>
              <a:t>SPVs</a:t>
            </a:r>
          </a:p>
          <a:p>
            <a:pPr lvl="1"/>
            <a:r>
              <a:rPr lang="en-US" dirty="0" smtClean="0"/>
              <a:t>Banks and</a:t>
            </a:r>
            <a:r>
              <a:rPr lang="en-US" baseline="0" dirty="0" smtClean="0"/>
              <a:t> other institutions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2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Work is in hand to formally define and enhance the process for development of OMG FIBO specifications</a:t>
            </a:r>
          </a:p>
          <a:p>
            <a:r>
              <a:rPr lang="en-US" sz="2400" dirty="0" smtClean="0"/>
              <a:t>Wraps together</a:t>
            </a:r>
            <a:r>
              <a:rPr lang="en-US" sz="2400" baseline="0" dirty="0" smtClean="0"/>
              <a:t> 3 existing processes:</a:t>
            </a:r>
          </a:p>
          <a:p>
            <a:pPr lvl="1"/>
            <a:r>
              <a:rPr lang="en-US" sz="2000" dirty="0" smtClean="0"/>
              <a:t>EDM Council SME Review Process</a:t>
            </a:r>
          </a:p>
          <a:p>
            <a:pPr lvl="1"/>
            <a:r>
              <a:rPr lang="en-US" sz="2000" dirty="0" smtClean="0"/>
              <a:t>OMG FIBO Standardization / Architecture changes</a:t>
            </a:r>
          </a:p>
          <a:p>
            <a:pPr lvl="1"/>
            <a:r>
              <a:rPr lang="en-US" sz="2000" dirty="0" smtClean="0"/>
              <a:t>OMG RFC Process</a:t>
            </a:r>
          </a:p>
          <a:p>
            <a:r>
              <a:rPr lang="en-US" sz="2400" dirty="0" smtClean="0"/>
              <a:t>Process requirement</a:t>
            </a:r>
          </a:p>
          <a:p>
            <a:pPr lvl="1"/>
            <a:r>
              <a:rPr lang="en-US" sz="2000" dirty="0" smtClean="0"/>
              <a:t>Define what needs to happen, independently of individuals and of tools (repeatable process)</a:t>
            </a:r>
          </a:p>
          <a:p>
            <a:r>
              <a:rPr lang="en-US" sz="2400" dirty="0" smtClean="0"/>
              <a:t>Next steps:</a:t>
            </a:r>
          </a:p>
          <a:p>
            <a:pPr lvl="1"/>
            <a:r>
              <a:rPr lang="en-US" sz="2000" dirty="0" smtClean="0"/>
              <a:t>Tooling: having defined the requirements, what tools?</a:t>
            </a:r>
          </a:p>
          <a:p>
            <a:pPr lvl="1"/>
            <a:r>
              <a:rPr lang="en-US" sz="2000" dirty="0" smtClean="0"/>
              <a:t>Test and QA: Use of established ontology evaluation techniques and QA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Business/ SME Presentation</a:t>
            </a:r>
          </a:p>
          <a:p>
            <a:r>
              <a:rPr lang="en-US" dirty="0" smtClean="0"/>
              <a:t>Written</a:t>
            </a:r>
            <a:r>
              <a:rPr lang="en-US" baseline="0" dirty="0" smtClean="0"/>
              <a:t> definitions reviews</a:t>
            </a:r>
          </a:p>
          <a:p>
            <a:r>
              <a:rPr lang="en-US" baseline="0" dirty="0" smtClean="0"/>
              <a:t>Future FIBO Specifications</a:t>
            </a:r>
          </a:p>
          <a:p>
            <a:pPr lvl="1"/>
            <a:r>
              <a:rPr lang="en-US" baseline="0" dirty="0" smtClean="0"/>
              <a:t>Products (reference data for securities, loans, derivatives)</a:t>
            </a:r>
          </a:p>
          <a:p>
            <a:pPr lvl="1"/>
            <a:r>
              <a:rPr lang="en-US" baseline="0" dirty="0" smtClean="0"/>
              <a:t>Temporal terms (pricing / analytics)</a:t>
            </a:r>
          </a:p>
          <a:p>
            <a:pPr lvl="1"/>
            <a:r>
              <a:rPr lang="en-US" baseline="0" dirty="0" smtClean="0"/>
              <a:t>Process related terms (corporate events, issuance, payments)</a:t>
            </a:r>
          </a:p>
          <a:p>
            <a:pPr lvl="0"/>
            <a:r>
              <a:rPr lang="en-US" baseline="0" dirty="0" smtClean="0"/>
              <a:t>Proofs of Concept</a:t>
            </a:r>
          </a:p>
          <a:p>
            <a:pPr lvl="1"/>
            <a:r>
              <a:rPr lang="en-US" baseline="0" dirty="0" smtClean="0"/>
              <a:t>Bank of England – reporting via semantics</a:t>
            </a:r>
          </a:p>
          <a:p>
            <a:pPr lvl="1"/>
            <a:r>
              <a:rPr lang="en-US" baseline="0" dirty="0" smtClean="0"/>
              <a:t>Operational Ontologies</a:t>
            </a:r>
          </a:p>
          <a:p>
            <a:pPr lvl="2"/>
            <a:r>
              <a:rPr lang="en-US" baseline="0" dirty="0" smtClean="0"/>
              <a:t>Classification</a:t>
            </a:r>
          </a:p>
          <a:p>
            <a:pPr lvl="2"/>
            <a:r>
              <a:rPr lang="en-US" dirty="0" smtClean="0"/>
              <a:t>Counterparty exposures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7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Business Entities/Foundations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 Common Concepts for all Instruments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Listed Instruments 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 Equities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Debt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 Common Debt Terms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 Bonds 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(10) Structured Finance (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 on bonds and mortgage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(10) Money Markets (includes repo, treasury, government, agency, tax-free, etc.)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Derivatives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(7) Common Concepts for all Derivatives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[NB] OTC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(11) Asset (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 on equities, bonds and common debt terms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(11) Commodity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(8) Foreign Exchange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(8) Credit Default Swap (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 on common concepts for loans, common debt terms and indices/indicators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(8) Rate Based (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 on indices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(11) Contracts for Difference 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(13) [NB] Exchange Traded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(15) [NB] Rights and Warrants (</a:t>
            </a:r>
            <a:r>
              <a:rPr lang="en-US" sz="105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 on common concepts for ALL instruments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(12) [NB] Collective Investment Vehicles (</a:t>
            </a:r>
            <a:r>
              <a:rPr lang="en-US" sz="105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 on listed instruments, derivatives and indices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Indices/Indicators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[NB] Loans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(6) Common Concepts for Loans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(9) Mortgage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(14) Other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Purpose 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Construction 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Miscellaneous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(number = BCO priority; NB = not yet in Beta)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6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 Roadmap: Reference</a:t>
            </a:r>
            <a:r>
              <a:rPr lang="en-US" baseline="0" dirty="0" smtClean="0"/>
              <a:t>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</a:t>
            </a:r>
            <a:r>
              <a:rPr lang="en-US" dirty="0" smtClean="0"/>
              <a:t>decided to break the dependencies linkages by releasing in tranches: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Indices and Indicators</a:t>
            </a:r>
            <a:endParaRPr lang="en-US" sz="2400" dirty="0" smtClean="0">
              <a:effectLst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Securities (Debt, Equity)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dirty="0" smtClean="0"/>
              <a:t>Loans (general / common concepts)</a:t>
            </a:r>
            <a:endParaRPr lang="en-US" sz="2400" dirty="0" smtClean="0">
              <a:effectLst/>
            </a:endParaRPr>
          </a:p>
          <a:p>
            <a:pPr lvl="1"/>
            <a:r>
              <a:rPr lang="en-US" dirty="0" smtClean="0"/>
              <a:t>Derivatives (rate-based, CDS, </a:t>
            </a:r>
            <a:r>
              <a:rPr lang="en-US" dirty="0" err="1" smtClean="0"/>
              <a:t>Fx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Mortgages</a:t>
            </a:r>
          </a:p>
          <a:p>
            <a:pPr lvl="1"/>
            <a:r>
              <a:rPr lang="en-US" dirty="0" smtClean="0"/>
              <a:t>Structured Finance (MBS, ABS, CDO) + Money Markets</a:t>
            </a:r>
            <a:endParaRPr lang="en-US" dirty="0" smtClean="0"/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derivatives (Asset, Commodities, CFD)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dirty="0" smtClean="0"/>
              <a:t>CIV (Funds)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400" dirty="0" smtClean="0">
                <a:effectLst/>
              </a:rPr>
              <a:t>Exchange traded Derivatives (Futures, ET Options)</a:t>
            </a:r>
          </a:p>
          <a:p>
            <a:pPr lvl="1"/>
            <a:r>
              <a:rPr lang="en-US" dirty="0" smtClean="0"/>
              <a:t>Loans (Construction, Student, Miscellaneous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Rights and Warrants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9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 Roadmap: Longer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r>
              <a:rPr lang="en-US" baseline="0" dirty="0" smtClean="0"/>
              <a:t> data terms semantics – see previous</a:t>
            </a:r>
          </a:p>
          <a:p>
            <a:r>
              <a:rPr lang="en-US" dirty="0" smtClean="0"/>
              <a:t>Temporal Terms: Pricing, Analytics</a:t>
            </a:r>
          </a:p>
          <a:p>
            <a:pPr lvl="1"/>
            <a:r>
              <a:rPr lang="en-US" dirty="0" smtClean="0"/>
              <a:t>By instrument class (Common, Debt, Equity)</a:t>
            </a:r>
          </a:p>
          <a:p>
            <a:pPr lvl="1"/>
            <a:r>
              <a:rPr lang="en-US" dirty="0" smtClean="0"/>
              <a:t>By type (prices, yields,</a:t>
            </a:r>
            <a:r>
              <a:rPr lang="en-US" baseline="0" dirty="0" smtClean="0"/>
              <a:t> analytics, ratings, status</a:t>
            </a:r>
          </a:p>
          <a:p>
            <a:pPr lvl="0"/>
            <a:r>
              <a:rPr lang="en-US" dirty="0" smtClean="0"/>
              <a:t>Process Terms</a:t>
            </a:r>
          </a:p>
          <a:p>
            <a:pPr lvl="1"/>
            <a:r>
              <a:rPr lang="en-US" dirty="0" smtClean="0"/>
              <a:t>Corporate Actions</a:t>
            </a:r>
          </a:p>
          <a:p>
            <a:pPr lvl="1"/>
            <a:r>
              <a:rPr lang="en-US" dirty="0" smtClean="0"/>
              <a:t>Securities</a:t>
            </a:r>
            <a:r>
              <a:rPr lang="en-US" baseline="0" dirty="0" smtClean="0"/>
              <a:t> Issuance</a:t>
            </a:r>
          </a:p>
          <a:p>
            <a:pPr lvl="0"/>
            <a:r>
              <a:rPr lang="en-US" dirty="0" smtClean="0"/>
              <a:t>Portfolio / Positions</a:t>
            </a:r>
          </a:p>
          <a:p>
            <a:pPr lvl="0"/>
            <a:r>
              <a:rPr lang="en-US" dirty="0" smtClean="0"/>
              <a:t>Payments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4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6353</TotalTime>
  <Words>975</Words>
  <Application>Microsoft Office PowerPoint</Application>
  <PresentationFormat>On-screen Show (4:3)</PresentationFormat>
  <Paragraphs>168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OMG Finance Domain Task Force (FDTF)</vt:lpstr>
      <vt:lpstr>Highlights</vt:lpstr>
      <vt:lpstr>Timelines</vt:lpstr>
      <vt:lpstr>FIBO-BE Specification</vt:lpstr>
      <vt:lpstr>Process Definition</vt:lpstr>
      <vt:lpstr>Other Considerations</vt:lpstr>
      <vt:lpstr>Roadmap</vt:lpstr>
      <vt:lpstr>FIBO Roadmap: Reference Semantics</vt:lpstr>
      <vt:lpstr>FIBO Roadmap: Longer View</vt:lpstr>
      <vt:lpstr>Future FIBO Specifications</vt:lpstr>
      <vt:lpstr>Externality Review Examples</vt:lpstr>
      <vt:lpstr>Deployment Questions</vt:lpstr>
      <vt:lpstr>Business Facing Views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EDM Council / Object Management Group Semantic Standards</dc:title>
  <dc:creator>Owner</dc:creator>
  <cp:lastModifiedBy>User</cp:lastModifiedBy>
  <cp:revision>292</cp:revision>
  <dcterms:created xsi:type="dcterms:W3CDTF">2011-04-19T19:19:23Z</dcterms:created>
  <dcterms:modified xsi:type="dcterms:W3CDTF">2013-12-04T18:29:09Z</dcterms:modified>
</cp:coreProperties>
</file>