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519" r:id="rId3"/>
    <p:sldId id="523" r:id="rId4"/>
    <p:sldId id="521" r:id="rId5"/>
    <p:sldId id="522" r:id="rId6"/>
    <p:sldId id="483" r:id="rId7"/>
    <p:sldId id="516" r:id="rId8"/>
    <p:sldId id="517" r:id="rId9"/>
    <p:sldId id="499" r:id="rId10"/>
    <p:sldId id="518" r:id="rId11"/>
    <p:sldId id="505" r:id="rId12"/>
    <p:sldId id="502" r:id="rId13"/>
    <p:sldId id="503" r:id="rId14"/>
    <p:sldId id="524" r:id="rId15"/>
    <p:sldId id="530" r:id="rId16"/>
    <p:sldId id="528" r:id="rId17"/>
    <p:sldId id="529" r:id="rId18"/>
    <p:sldId id="520" r:id="rId19"/>
    <p:sldId id="527" r:id="rId20"/>
    <p:sldId id="525" r:id="rId21"/>
    <p:sldId id="526" r:id="rId22"/>
    <p:sldId id="495" r:id="rId23"/>
    <p:sldId id="491" r:id="rId24"/>
    <p:sldId id="511" r:id="rId25"/>
    <p:sldId id="512" r:id="rId26"/>
    <p:sldId id="514" r:id="rId27"/>
    <p:sldId id="513" r:id="rId28"/>
    <p:sldId id="489" r:id="rId29"/>
    <p:sldId id="506" r:id="rId30"/>
    <p:sldId id="497" r:id="rId31"/>
    <p:sldId id="492" r:id="rId32"/>
    <p:sldId id="498" r:id="rId33"/>
    <p:sldId id="496" r:id="rId34"/>
    <p:sldId id="50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963"/>
    <a:srgbClr val="006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23" autoAdjust="0"/>
  </p:normalViewPr>
  <p:slideViewPr>
    <p:cSldViewPr>
      <p:cViewPr varScale="1">
        <p:scale>
          <a:sx n="59" d="100"/>
          <a:sy n="59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C723B-399F-4A90-8296-830E5DB4E765}" type="datetimeFigureOut">
              <a:rPr lang="en-US" smtClean="0"/>
              <a:pPr/>
              <a:t>2/5/2014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2869B-921B-4CCE-897D-ADE41B506C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1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E1B46-8ADD-4A2E-AB61-0E5BCC4C79AB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8E282-EBFC-4412-8B3F-30C7B15CB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267C-5F63-43FB-953A-A976EF4E6229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F74EC-37D6-44FE-8E84-6CFA0135B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5367-FC62-4735-BCA9-3DD46055D026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D6DB0-F130-4CD7-BC01-EC85765301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3810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68903-0092-42E3-817E-1D62A797690F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5D8AD-8C41-461C-977C-39E1B6B65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C57-850C-417E-9FAA-BE8D6A8DBE2C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97409-C3A8-4142-9020-BEC4CC1580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8E2E-814B-4C22-851F-F0549AD7FC66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6F763-BEBA-4E81-AB50-EEE533FC35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3F742-F6A3-4DC9-AE0A-7277E31EA597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868DC-D813-47B4-BCA0-5910B6BA04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3BC2E-9C88-463F-A988-4D5ECDDA207E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D8CD7-FEF3-4495-AF79-015AD3D98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75F7E-86C8-48D4-AA60-B2BA6081090A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5A33-83E3-44CF-92E6-9E49D666A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898F2-689D-4729-A6BF-EDB64FFEC70D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EECB8-9F4C-4F27-840F-D7F2A3FA88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A79AE5-5F06-42A5-9C04-AB48C36DAE94}" type="datetime1">
              <a:rPr lang="en-US" smtClean="0"/>
              <a:pPr>
                <a:defRPr/>
              </a:pPr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08EE3A-0931-4FF7-8196-554F4BA17F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cgi-bin/doc?finance/13-09-05" TargetMode="External"/><Relationship Id="rId2" Type="http://schemas.openxmlformats.org/officeDocument/2006/relationships/hyperlink" Target="http://www.omg.org/cgi-bin/doc?finance/13-09-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cgi-bin/doc?finance/13-08-05" TargetMode="External"/><Relationship Id="rId5" Type="http://schemas.openxmlformats.org/officeDocument/2006/relationships/hyperlink" Target="http://www.omg.org/cgi-bin/doc?finance/13-08-03" TargetMode="External"/><Relationship Id="rId4" Type="http://schemas.openxmlformats.org/officeDocument/2006/relationships/hyperlink" Target="http://www.omg.org/cgi-bin/doc?finance/13-09-06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ekendall(at)thematix.com" TargetMode="External"/><Relationship Id="rId3" Type="http://schemas.openxmlformats.org/officeDocument/2006/relationships/hyperlink" Target="mailto:koethe(at)88solutions.com" TargetMode="External"/><Relationship Id="rId7" Type="http://schemas.openxmlformats.org/officeDocument/2006/relationships/hyperlink" Target="mailto:lvanzandt(at)nomagic.com" TargetMode="External"/><Relationship Id="rId2" Type="http://schemas.openxmlformats.org/officeDocument/2006/relationships/hyperlink" Target="mailto:dennis(at)wisnosky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arsh.sharma1(at)ge.com" TargetMode="External"/><Relationship Id="rId5" Type="http://schemas.openxmlformats.org/officeDocument/2006/relationships/hyperlink" Target="mailto:rbeatch(at)bloomberg.net" TargetMode="External"/><Relationship Id="rId4" Type="http://schemas.openxmlformats.org/officeDocument/2006/relationships/hyperlink" Target="mailto:pete.rivett(at)adaptive.com" TargetMode="External"/><Relationship Id="rId9" Type="http://schemas.openxmlformats.org/officeDocument/2006/relationships/hyperlink" Target="mailto:timothy.randle(at)webfilings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techprocess/meetings/schedule/FIBO_Foundations_1.0_FTF.html#Beta_1_specification_publication" TargetMode="External"/><Relationship Id="rId2" Type="http://schemas.openxmlformats.org/officeDocument/2006/relationships/hyperlink" Target="http://www.omg.org/techprocess/meetings/schedule/FIBO_Foundations_1.0_FTF.html#Voting_List_Dead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techprocess/meetings/schedule/FIBO_Foundations_1.0_FTF.html#FTF_recommendation_and_report_deadline" TargetMode="External"/><Relationship Id="rId5" Type="http://schemas.openxmlformats.org/officeDocument/2006/relationships/hyperlink" Target="http://www.omg.org/techprocess/meetings/schedule/FIBO_Foundations_1.0_FTF.html#FTF_Report_due_date" TargetMode="External"/><Relationship Id="rId4" Type="http://schemas.openxmlformats.org/officeDocument/2006/relationships/hyperlink" Target="http://www.omg.org/techprocess/meetings/schedule/FIBO_Foundations_1.0_FTF.html#FTF_comments_du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g.org/cgi-bin/doc?finance/2014-02-0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OMG Finance</a:t>
            </a:r>
            <a:r>
              <a:rPr lang="en-US" baseline="0" dirty="0" smtClean="0"/>
              <a:t> </a:t>
            </a:r>
            <a:r>
              <a:rPr lang="en-US" dirty="0" smtClean="0"/>
              <a:t>Domain Task Force (FDTF)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98989"/>
                </a:solidFill>
              </a:rPr>
              <a:t>Monthly Status/review call</a:t>
            </a:r>
          </a:p>
          <a:p>
            <a:r>
              <a:rPr lang="en-US" dirty="0" smtClean="0">
                <a:solidFill>
                  <a:srgbClr val="898989"/>
                </a:solidFill>
              </a:rPr>
              <a:t>Wednesday </a:t>
            </a:r>
            <a:r>
              <a:rPr lang="en-US" dirty="0" smtClean="0">
                <a:solidFill>
                  <a:srgbClr val="898989"/>
                </a:solidFill>
              </a:rPr>
              <a:t>Feb 5</a:t>
            </a:r>
            <a:r>
              <a:rPr lang="en-US" baseline="30000" dirty="0" smtClean="0">
                <a:solidFill>
                  <a:srgbClr val="898989"/>
                </a:solidFill>
              </a:rPr>
              <a:t>th</a:t>
            </a:r>
            <a:r>
              <a:rPr lang="en-US" dirty="0" smtClean="0">
                <a:solidFill>
                  <a:srgbClr val="898989"/>
                </a:solidFill>
              </a:rPr>
              <a:t> </a:t>
            </a:r>
            <a:r>
              <a:rPr lang="en-US" dirty="0" smtClean="0">
                <a:solidFill>
                  <a:srgbClr val="898989"/>
                </a:solidFill>
              </a:rPr>
              <a:t>2014</a:t>
            </a:r>
          </a:p>
        </p:txBody>
      </p:sp>
      <p:pic>
        <p:nvPicPr>
          <p:cNvPr id="13315" name="Picture 3" descr="[OMG's 20th Anniversary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" y="76200"/>
            <a:ext cx="218598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EDM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4925"/>
            <a:ext cx="16002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http://fdtf.omg.org/images/buttons-icons-lines/financ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04800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FTF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Issues are to be in by 28 Feb</a:t>
            </a:r>
          </a:p>
          <a:p>
            <a:pPr lvl="1"/>
            <a:r>
              <a:rPr lang="en-US" sz="2000" dirty="0" smtClean="0"/>
              <a:t>But: </a:t>
            </a:r>
          </a:p>
          <a:p>
            <a:pPr lvl="2"/>
            <a:r>
              <a:rPr lang="en-US" sz="1800" dirty="0" smtClean="0"/>
              <a:t>Issues</a:t>
            </a:r>
            <a:r>
              <a:rPr lang="en-US" sz="1800" baseline="0" dirty="0" smtClean="0"/>
              <a:t> </a:t>
            </a:r>
            <a:r>
              <a:rPr lang="en-US" sz="1800" dirty="0" smtClean="0"/>
              <a:t>can be raised after that</a:t>
            </a:r>
          </a:p>
          <a:p>
            <a:pPr lvl="2"/>
            <a:r>
              <a:rPr lang="en-US" sz="1800" dirty="0" smtClean="0"/>
              <a:t>Work can start before then</a:t>
            </a:r>
          </a:p>
          <a:p>
            <a:pPr lvl="1"/>
            <a:r>
              <a:rPr lang="en-US" sz="2000" dirty="0" smtClean="0"/>
              <a:t>The significance</a:t>
            </a:r>
            <a:r>
              <a:rPr lang="en-US" sz="2000" baseline="0" dirty="0" smtClean="0"/>
              <a:t> of 28 Feb is only that all issues raised by that date, must be dealt with by the FTF before its completion deadline</a:t>
            </a:r>
          </a:p>
          <a:p>
            <a:pPr lvl="0"/>
            <a:r>
              <a:rPr lang="en-US" sz="2400" baseline="0" dirty="0" smtClean="0"/>
              <a:t>Raising Issues: Waiting on JIRA system set-up from OMG</a:t>
            </a:r>
          </a:p>
          <a:p>
            <a:pPr lvl="0"/>
            <a:r>
              <a:rPr lang="en-US" sz="2400" baseline="0" dirty="0" smtClean="0"/>
              <a:t>Issues Expected:</a:t>
            </a:r>
          </a:p>
          <a:p>
            <a:pPr lvl="1"/>
            <a:r>
              <a:rPr lang="en-US" sz="2000" baseline="0" dirty="0" smtClean="0"/>
              <a:t>Formal issues raised against RFC during the public review</a:t>
            </a:r>
          </a:p>
          <a:p>
            <a:pPr lvl="2"/>
            <a:r>
              <a:rPr lang="en-US" sz="1600" dirty="0" smtClean="0"/>
              <a:t>To be re-raised, one issue per issue report</a:t>
            </a:r>
            <a:endParaRPr lang="en-US" sz="1600" baseline="0" dirty="0" smtClean="0"/>
          </a:p>
          <a:p>
            <a:pPr lvl="1"/>
            <a:r>
              <a:rPr lang="en-US" sz="2000" baseline="0" dirty="0" smtClean="0"/>
              <a:t>Re-raise of issues raised internally which were not addressed (e.g. vocabulary / definition issues)</a:t>
            </a:r>
          </a:p>
          <a:p>
            <a:pPr lvl="1"/>
            <a:r>
              <a:rPr lang="en-US" sz="2000" baseline="0" dirty="0" smtClean="0"/>
              <a:t>Issue with treatment of Role, </a:t>
            </a:r>
            <a:r>
              <a:rPr lang="en-US" sz="2000" baseline="0" dirty="0" err="1" smtClean="0"/>
              <a:t>PartyInRole</a:t>
            </a:r>
            <a:endParaRPr lang="en-US" sz="2000" baseline="0" dirty="0" smtClean="0"/>
          </a:p>
          <a:p>
            <a:pPr lvl="2"/>
            <a:r>
              <a:rPr lang="en-US" sz="1800" baseline="0" dirty="0" smtClean="0"/>
              <a:t>Identified on FIBO-BE but the building blocks are in FIBO-FND</a:t>
            </a:r>
          </a:p>
          <a:p>
            <a:pPr lvl="1"/>
            <a:r>
              <a:rPr lang="en-US" sz="2000" baseline="0" dirty="0" smtClean="0"/>
              <a:t>Additional issues noted during POC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Foundations FTF: Base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177"/>
              </p:ext>
            </p:extLst>
          </p:nvPr>
        </p:nvGraphicFramePr>
        <p:xfrm>
          <a:off x="533400" y="1600200"/>
          <a:ext cx="8077200" cy="3323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2342"/>
                <a:gridCol w="2394858"/>
              </a:tblGrid>
              <a:tr h="515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FIBO Foundations Specification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sng" dirty="0">
                          <a:effectLst/>
                          <a:hlinkClick r:id="rId2"/>
                        </a:rPr>
                        <a:t>finance/13-09-02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endParaRPr lang="en-US" sz="3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0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Inventory files for Errata file, updated specification, and updated Machine Readable UML XMI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  <a:hlinkClick r:id="rId3"/>
                        </a:rPr>
                        <a:t>finance/13-09-05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5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FIBO Foundations UML XMI files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  <a:hlinkClick r:id="rId4"/>
                        </a:rPr>
                        <a:t>finance/13-09-06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5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FIBO Foundations OWL Files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  <a:hlinkClick r:id="rId5"/>
                        </a:rPr>
                        <a:t>finance/13-08-03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5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FIBO Foundations ODM XMI Files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  <a:hlinkClick r:id="rId6"/>
                        </a:rPr>
                        <a:t>finance/13-08-05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Foundation FTF: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17659"/>
              </p:ext>
            </p:extLst>
          </p:nvPr>
        </p:nvGraphicFramePr>
        <p:xfrm>
          <a:off x="457200" y="1725168"/>
          <a:ext cx="8153400" cy="332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5410200"/>
              </a:tblGrid>
              <a:tr h="313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</a:rPr>
                        <a:t>Company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</a:rPr>
                        <a:t>Representative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EDM Council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Mr. Dennis Wisnosky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</a:rPr>
                        <a:t> (Chair)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88solutions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Mr. Manfred R. Koethe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Adaptive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Mr. Pete Rivett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Bloomberg LP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Mr. B. Richard </a:t>
                      </a:r>
                      <a:r>
                        <a:rPr lang="en-US" sz="2000" u="none" dirty="0" err="1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Beatch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General Electric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Dr. Harsh Sharma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</a:rPr>
                        <a:t> (awaiting approval)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No Magic, Inc.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Mr. Lonnie VanZandt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Thematix Partners LLC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Mrs. Elisa F. Kendall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>
                          <a:solidFill>
                            <a:schemeClr val="tx1"/>
                          </a:solidFill>
                          <a:effectLst/>
                        </a:rPr>
                        <a:t>WebFilings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Mr. Timothy Randle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</a:rPr>
                        <a:t> (awaiting approval)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57325" y="3067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Foundations FTF: 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39060"/>
              </p:ext>
            </p:extLst>
          </p:nvPr>
        </p:nvGraphicFramePr>
        <p:xfrm>
          <a:off x="609600" y="2209802"/>
          <a:ext cx="7620000" cy="2895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3564"/>
                <a:gridCol w="2606436"/>
              </a:tblGrid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2"/>
                        </a:rPr>
                        <a:t>Voting List Deadline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>
                          <a:solidFill>
                            <a:schemeClr val="tx1"/>
                          </a:solidFill>
                          <a:effectLst/>
                        </a:rPr>
                        <a:t>December 13, 2013</a:t>
                      </a:r>
                      <a:endParaRPr lang="en-US" sz="3200" b="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3"/>
                        </a:rPr>
                        <a:t>Beta 1 specification publication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</a:rPr>
                        <a:t>January 14, 2014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4"/>
                        </a:rPr>
                        <a:t>FTF comments due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</a:rPr>
                        <a:t>February 28, 2014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5"/>
                        </a:rPr>
                        <a:t>FTF Report due date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</a:rPr>
                        <a:t>May 19, 2014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6"/>
                        </a:rPr>
                        <a:t>FTF recommendation and report deadline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</a:rPr>
                        <a:t>June 27, 2014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33550" y="3421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FTF and RTF work on formal “Issues”</a:t>
            </a:r>
          </a:p>
          <a:p>
            <a:r>
              <a:rPr lang="en-US" dirty="0" smtClean="0"/>
              <a:t>Future RFCs</a:t>
            </a:r>
            <a:r>
              <a:rPr lang="en-US" baseline="0" dirty="0" smtClean="0"/>
              <a:t> will also require updated to FIBO Foundations, FIBO-BE</a:t>
            </a:r>
          </a:p>
          <a:p>
            <a:r>
              <a:rPr lang="en-US" baseline="0" dirty="0" smtClean="0"/>
              <a:t>Similarly, Early scope of Indices and Indicators, Derivatives, Debt, Loans will be updated with material that can only be modeled when specs they are dependent on are completed</a:t>
            </a:r>
          </a:p>
          <a:p>
            <a:pPr lvl="1"/>
            <a:r>
              <a:rPr lang="en-US" dirty="0" smtClean="0"/>
              <a:t>Example: I&amp;I first version excludes securities-related</a:t>
            </a:r>
            <a:r>
              <a:rPr lang="en-US" baseline="0" dirty="0" smtClean="0"/>
              <a:t> indices</a:t>
            </a:r>
          </a:p>
          <a:p>
            <a:pPr lvl="1"/>
            <a:r>
              <a:rPr lang="en-US" baseline="0" dirty="0" smtClean="0"/>
              <a:t>Example: </a:t>
            </a:r>
            <a:r>
              <a:rPr lang="en-US" baseline="0" dirty="0" err="1" smtClean="0"/>
              <a:t>Deriative</a:t>
            </a:r>
            <a:r>
              <a:rPr lang="en-US" baseline="0" dirty="0" smtClean="0"/>
              <a:t> released in tranches as the various underlying assets are modeled</a:t>
            </a:r>
          </a:p>
          <a:p>
            <a:pPr lvl="0"/>
            <a:r>
              <a:rPr lang="en-US" dirty="0" smtClean="0"/>
              <a:t>These all need to be done as RFCs not FTF/RTC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FIBO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of the Material</a:t>
            </a:r>
          </a:p>
          <a:p>
            <a:pPr lvl="1"/>
            <a:r>
              <a:rPr lang="en-US" dirty="0" smtClean="0"/>
              <a:t>As</a:t>
            </a:r>
            <a:r>
              <a:rPr lang="en-US" baseline="0" dirty="0" smtClean="0"/>
              <a:t> semantic tech (formal assertions)</a:t>
            </a:r>
          </a:p>
          <a:p>
            <a:pPr lvl="1"/>
            <a:r>
              <a:rPr lang="en-US" baseline="0" dirty="0" smtClean="0"/>
              <a:t>Terms and definitions</a:t>
            </a:r>
          </a:p>
          <a:p>
            <a:pPr lvl="1"/>
            <a:r>
              <a:rPr lang="en-US" baseline="0" dirty="0" smtClean="0"/>
              <a:t>Metadata requirements</a:t>
            </a:r>
          </a:p>
          <a:p>
            <a:pPr lvl="0"/>
            <a:r>
              <a:rPr lang="en-US" dirty="0" smtClean="0"/>
              <a:t>Consuming the Machine </a:t>
            </a:r>
            <a:r>
              <a:rPr lang="en-US" dirty="0" err="1" smtClean="0"/>
              <a:t>Readables</a:t>
            </a:r>
            <a:endParaRPr lang="en-US" dirty="0" smtClean="0"/>
          </a:p>
          <a:p>
            <a:pPr lvl="0"/>
            <a:r>
              <a:rPr lang="en-US" dirty="0" smtClean="0"/>
              <a:t>Forward visibility of business content</a:t>
            </a:r>
          </a:p>
          <a:p>
            <a:pPr lvl="0"/>
            <a:r>
              <a:rPr lang="en-US" dirty="0" smtClean="0"/>
              <a:t>Understanding how to stand up </a:t>
            </a:r>
            <a:r>
              <a:rPr lang="en-US" dirty="0" err="1" smtClean="0"/>
              <a:t>SemTech</a:t>
            </a:r>
            <a:r>
              <a:rPr lang="en-US" dirty="0" smtClean="0"/>
              <a:t> applications</a:t>
            </a:r>
          </a:p>
          <a:p>
            <a:pPr lvl="0"/>
            <a:r>
              <a:rPr lang="en-US" dirty="0" smtClean="0"/>
              <a:t>Cross-reference to other standards, ontologies</a:t>
            </a:r>
          </a:p>
          <a:p>
            <a:pPr lvl="1"/>
            <a:r>
              <a:rPr lang="en-US" dirty="0" smtClean="0"/>
              <a:t>ISO 20022, MISMO  etc. mapping</a:t>
            </a:r>
          </a:p>
          <a:p>
            <a:pPr lvl="0"/>
            <a:r>
              <a:rPr lang="en-US" dirty="0" smtClean="0"/>
              <a:t>Ontology alignment / consumption</a:t>
            </a:r>
          </a:p>
          <a:p>
            <a:pPr lvl="1"/>
            <a:r>
              <a:rPr lang="en-US" dirty="0" smtClean="0"/>
              <a:t>Linked</a:t>
            </a:r>
            <a:r>
              <a:rPr lang="en-US" baseline="0" dirty="0" smtClean="0"/>
              <a:t> Data / Big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of FIBO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FIBO concepts are in two places:</a:t>
            </a:r>
          </a:p>
          <a:p>
            <a:pPr lvl="1"/>
            <a:r>
              <a:rPr lang="en-US" sz="2000" dirty="0" smtClean="0"/>
              <a:t>Formal OMG Specifications</a:t>
            </a:r>
          </a:p>
          <a:p>
            <a:pPr lvl="1"/>
            <a:r>
              <a:rPr lang="en-US" sz="2000" dirty="0" smtClean="0"/>
              <a:t>Draft material in Semantics Repository</a:t>
            </a:r>
          </a:p>
          <a:p>
            <a:pPr lvl="2"/>
            <a:r>
              <a:rPr lang="en-US" sz="1800" dirty="0" smtClean="0"/>
              <a:t>Diagrams (still refle</a:t>
            </a:r>
            <a:r>
              <a:rPr lang="en-US" sz="1800" baseline="0" dirty="0" smtClean="0"/>
              <a:t>ct the ODM pre-1.0 metamodel)</a:t>
            </a:r>
          </a:p>
          <a:p>
            <a:pPr lvl="2"/>
            <a:r>
              <a:rPr lang="en-US" sz="1800" dirty="0" smtClean="0"/>
              <a:t>Spreadsheets</a:t>
            </a:r>
          </a:p>
          <a:p>
            <a:pPr lvl="2"/>
            <a:r>
              <a:rPr lang="en-US" sz="1800" dirty="0" smtClean="0"/>
              <a:t>Downloadable</a:t>
            </a:r>
            <a:r>
              <a:rPr lang="en-US" sz="1800" baseline="0" dirty="0" smtClean="0"/>
              <a:t> EA file (in newer ODM 1.0 metamodel and profile)</a:t>
            </a:r>
          </a:p>
          <a:p>
            <a:pPr lvl="1"/>
            <a:r>
              <a:rPr lang="en-US" sz="2000" dirty="0" smtClean="0"/>
              <a:t>Repository website updated with status</a:t>
            </a:r>
          </a:p>
          <a:p>
            <a:pPr lvl="2"/>
            <a:r>
              <a:rPr lang="en-US" sz="1800" dirty="0" smtClean="0"/>
              <a:t>Substantive (previously “Beta”): SME Reviews completed</a:t>
            </a:r>
          </a:p>
          <a:p>
            <a:pPr lvl="2"/>
            <a:r>
              <a:rPr lang="en-US" sz="1800" dirty="0" smtClean="0"/>
              <a:t>Draft:</a:t>
            </a:r>
            <a:r>
              <a:rPr lang="en-US" sz="1800" baseline="0" dirty="0" smtClean="0"/>
              <a:t> SME Reviews incomplete</a:t>
            </a:r>
          </a:p>
          <a:p>
            <a:pPr lvl="2"/>
            <a:r>
              <a:rPr lang="en-US" sz="1800" baseline="0" dirty="0" smtClean="0"/>
              <a:t>Not started (payments, portfolios)</a:t>
            </a:r>
            <a:endParaRPr lang="en-US" sz="1800" dirty="0" smtClean="0"/>
          </a:p>
          <a:p>
            <a:pPr lvl="0"/>
            <a:r>
              <a:rPr lang="en-US" sz="2400" dirty="0" smtClean="0"/>
              <a:t>After Adaptive one-off migration: </a:t>
            </a:r>
          </a:p>
          <a:p>
            <a:pPr lvl="1"/>
            <a:r>
              <a:rPr lang="en-US" sz="2000" dirty="0" smtClean="0"/>
              <a:t>In “old” OWL (primitive application of OWL constructs)</a:t>
            </a:r>
          </a:p>
          <a:p>
            <a:pPr lvl="1"/>
            <a:r>
              <a:rPr lang="en-US" sz="2000" dirty="0" smtClean="0"/>
              <a:t>On hosted</a:t>
            </a:r>
            <a:r>
              <a:rPr lang="en-US" sz="2000" baseline="0" dirty="0" smtClean="0"/>
              <a:t> repository</a:t>
            </a:r>
            <a:endParaRPr lang="en-US" sz="2000" dirty="0" smtClean="0"/>
          </a:p>
          <a:p>
            <a:pPr lvl="0"/>
            <a:r>
              <a:rPr lang="en-US" sz="2400" dirty="0" smtClean="0"/>
              <a:t>What about de-</a:t>
            </a:r>
            <a:r>
              <a:rPr lang="en-US" sz="2400" dirty="0" err="1" smtClean="0"/>
              <a:t>referenceable</a:t>
            </a:r>
            <a:r>
              <a:rPr lang="en-US" sz="2400" baseline="0" dirty="0" smtClean="0"/>
              <a:t> URIs?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</a:t>
            </a:r>
            <a:r>
              <a:rPr lang="en-US" baseline="0" dirty="0" smtClean="0"/>
              <a:t> our real constituents need to see in FIBO in order to be able to use it? </a:t>
            </a:r>
          </a:p>
          <a:p>
            <a:pPr lvl="1"/>
            <a:r>
              <a:rPr lang="en-US" dirty="0" smtClean="0"/>
              <a:t>Metadata: </a:t>
            </a:r>
          </a:p>
          <a:p>
            <a:pPr lvl="2"/>
            <a:r>
              <a:rPr lang="en-US" dirty="0" smtClean="0"/>
              <a:t>Definitions etc. (OK)</a:t>
            </a:r>
          </a:p>
          <a:p>
            <a:pPr lvl="2"/>
            <a:r>
              <a:rPr lang="en-US" dirty="0" smtClean="0"/>
              <a:t>Archetypes</a:t>
            </a:r>
            <a:r>
              <a:rPr lang="en-US" baseline="0" dirty="0" smtClean="0"/>
              <a:t> / common semantic patterns</a:t>
            </a:r>
          </a:p>
          <a:p>
            <a:pPr lvl="2"/>
            <a:r>
              <a:rPr lang="en-US" baseline="0" dirty="0" smtClean="0"/>
              <a:t>Classification facets</a:t>
            </a:r>
          </a:p>
          <a:p>
            <a:pPr lvl="2"/>
            <a:r>
              <a:rPr lang="en-US" baseline="0" dirty="0" smtClean="0"/>
              <a:t>Business contexts (</a:t>
            </a:r>
            <a:r>
              <a:rPr lang="en-US" baseline="0" dirty="0" err="1" smtClean="0"/>
              <a:t>Thirdness</a:t>
            </a:r>
            <a:r>
              <a:rPr lang="en-US" baseline="0" dirty="0" smtClean="0"/>
              <a:t> constructs)</a:t>
            </a:r>
          </a:p>
          <a:p>
            <a:pPr lvl="2"/>
            <a:r>
              <a:rPr lang="en-US" baseline="0" dirty="0" smtClean="0"/>
              <a:t>What else? </a:t>
            </a:r>
          </a:p>
          <a:p>
            <a:pPr lvl="1"/>
            <a:r>
              <a:rPr lang="en-US" dirty="0" smtClean="0"/>
              <a:t>Spreadsheets</a:t>
            </a:r>
            <a:r>
              <a:rPr lang="en-US" baseline="0" dirty="0" smtClean="0"/>
              <a:t> for mapping, integration</a:t>
            </a:r>
            <a:endParaRPr lang="en-US" dirty="0" smtClean="0"/>
          </a:p>
          <a:p>
            <a:pPr lvl="1"/>
            <a:r>
              <a:rPr lang="en-US" dirty="0" smtClean="0"/>
              <a:t>What</a:t>
            </a:r>
            <a:r>
              <a:rPr lang="en-US" baseline="0" dirty="0" smtClean="0"/>
              <a:t> else are people looking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Ingesting the Machine </a:t>
            </a:r>
            <a:r>
              <a:rPr lang="en-US" baseline="0" dirty="0" err="1" smtClean="0"/>
              <a:t>Readables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experiences on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err="1" smtClean="0"/>
              <a:t>Readables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FIBO RFC consists of:</a:t>
            </a:r>
          </a:p>
          <a:p>
            <a:pPr lvl="1"/>
            <a:r>
              <a:rPr lang="en-US" dirty="0" smtClean="0"/>
              <a:t>Written specification (including diagrams, tables)</a:t>
            </a:r>
          </a:p>
          <a:p>
            <a:pPr lvl="1"/>
            <a:r>
              <a:rPr lang="en-US" dirty="0" smtClean="0"/>
              <a:t>Machine </a:t>
            </a:r>
            <a:r>
              <a:rPr lang="en-US" dirty="0" err="1" smtClean="0"/>
              <a:t>Readables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RDF/OWL</a:t>
            </a:r>
          </a:p>
          <a:p>
            <a:pPr lvl="2"/>
            <a:r>
              <a:rPr lang="en-US" dirty="0" smtClean="0"/>
              <a:t>ODM XMI</a:t>
            </a:r>
          </a:p>
          <a:p>
            <a:pPr lvl="2"/>
            <a:r>
              <a:rPr lang="en-US" dirty="0" smtClean="0"/>
              <a:t>UML XMI</a:t>
            </a:r>
          </a:p>
          <a:p>
            <a:pPr lvl="0"/>
            <a:r>
              <a:rPr lang="en-US" dirty="0" smtClean="0"/>
              <a:t>These are all highly modular</a:t>
            </a:r>
          </a:p>
          <a:p>
            <a:pPr lvl="0"/>
            <a:r>
              <a:rPr lang="en-US" dirty="0" smtClean="0"/>
              <a:t>External dependencies:</a:t>
            </a:r>
          </a:p>
          <a:p>
            <a:pPr lvl="1"/>
            <a:r>
              <a:rPr lang="en-US" dirty="0" smtClean="0"/>
              <a:t>OMG Specification Metadata</a:t>
            </a:r>
          </a:p>
          <a:p>
            <a:pPr lvl="1"/>
            <a:r>
              <a:rPr lang="en-US" dirty="0" smtClean="0"/>
              <a:t>Dublin Core</a:t>
            </a:r>
          </a:p>
          <a:p>
            <a:pPr lvl="1"/>
            <a:r>
              <a:rPr lang="en-US" dirty="0" smtClean="0"/>
              <a:t>SKOS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FDTF Agenda for Reston</a:t>
            </a:r>
          </a:p>
          <a:p>
            <a:r>
              <a:rPr lang="en-US" dirty="0" smtClean="0"/>
              <a:t>Status</a:t>
            </a:r>
            <a:r>
              <a:rPr lang="en-US" baseline="0" dirty="0" smtClean="0"/>
              <a:t> of FIGI RFC, activities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FIBO</a:t>
            </a:r>
          </a:p>
          <a:p>
            <a:pPr lvl="1"/>
            <a:r>
              <a:rPr lang="en-US" dirty="0" smtClean="0"/>
              <a:t>Status of Current Activities</a:t>
            </a:r>
          </a:p>
          <a:p>
            <a:pPr lvl="1"/>
            <a:r>
              <a:rPr lang="en-US" dirty="0" smtClean="0"/>
              <a:t>FTF Activities and participation</a:t>
            </a:r>
          </a:p>
          <a:p>
            <a:pPr lvl="1"/>
            <a:r>
              <a:rPr lang="en-US" dirty="0" smtClean="0"/>
              <a:t>Roadmap and next steps</a:t>
            </a:r>
          </a:p>
          <a:p>
            <a:pPr lvl="1"/>
            <a:r>
              <a:rPr lang="en-US" dirty="0" smtClean="0"/>
              <a:t>Making use of FIBO - Requirements</a:t>
            </a:r>
          </a:p>
          <a:p>
            <a:pPr lvl="1"/>
            <a:r>
              <a:rPr lang="en-US" dirty="0" smtClean="0"/>
              <a:t>Deferred from last time: </a:t>
            </a:r>
          </a:p>
          <a:p>
            <a:pPr lvl="2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experiences on ingesting the machine </a:t>
            </a:r>
            <a:r>
              <a:rPr lang="en-US" sz="24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readables</a:t>
            </a:r>
            <a:endParaRPr lang="en-US" sz="24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5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Definition</a:t>
            </a:r>
          </a:p>
          <a:p>
            <a:r>
              <a:rPr lang="en-US" dirty="0" smtClean="0"/>
              <a:t>Externality Reviews</a:t>
            </a:r>
          </a:p>
          <a:p>
            <a:r>
              <a:rPr lang="en-US" dirty="0" smtClean="0"/>
              <a:t>Roadmap: Managing Dependencies</a:t>
            </a:r>
          </a:p>
          <a:p>
            <a:r>
              <a:rPr lang="en-US" dirty="0" smtClean="0"/>
              <a:t>FIBO Deployment</a:t>
            </a:r>
          </a:p>
          <a:p>
            <a:pPr lvl="1"/>
            <a:r>
              <a:rPr lang="en-US" dirty="0" smtClean="0"/>
              <a:t>Access to FIBO business semantics for common business “dictionary” application</a:t>
            </a:r>
          </a:p>
          <a:p>
            <a:pPr lvl="1"/>
            <a:r>
              <a:rPr lang="en-US" dirty="0" smtClean="0"/>
              <a:t>Semantic technology deployment / Proofs</a:t>
            </a:r>
            <a:r>
              <a:rPr lang="en-US" baseline="0" dirty="0" smtClean="0"/>
              <a:t> of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2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Mapped out the “As is” process flow and tooling</a:t>
            </a:r>
          </a:p>
          <a:p>
            <a:r>
              <a:rPr lang="en-US" sz="2800" dirty="0" smtClean="0"/>
              <a:t>Mapped out initial draft of “To be” process</a:t>
            </a:r>
          </a:p>
          <a:p>
            <a:pPr lvl="1"/>
            <a:r>
              <a:rPr lang="en-US" sz="2000" dirty="0" smtClean="0"/>
              <a:t>This will need fine tuning according to the state of completion and SME history of the required content</a:t>
            </a:r>
          </a:p>
          <a:p>
            <a:pPr lvl="0"/>
            <a:r>
              <a:rPr lang="en-US" dirty="0" smtClean="0"/>
              <a:t>Process Coverage</a:t>
            </a:r>
          </a:p>
          <a:p>
            <a:pPr lvl="1"/>
            <a:r>
              <a:rPr lang="en-US" dirty="0" smtClean="0"/>
              <a:t>FIBO OMG Preparation</a:t>
            </a:r>
            <a:r>
              <a:rPr lang="en-US" baseline="0" dirty="0" smtClean="0"/>
              <a:t> process </a:t>
            </a:r>
          </a:p>
          <a:p>
            <a:pPr lvl="2"/>
            <a:r>
              <a:rPr lang="en-US" baseline="0" dirty="0" smtClean="0"/>
              <a:t>refactoring </a:t>
            </a:r>
          </a:p>
          <a:p>
            <a:pPr lvl="2"/>
            <a:r>
              <a:rPr lang="en-US" baseline="0" dirty="0" smtClean="0"/>
              <a:t>spec production</a:t>
            </a:r>
          </a:p>
          <a:p>
            <a:pPr lvl="1"/>
            <a:r>
              <a:rPr lang="en-US" dirty="0" smtClean="0"/>
              <a:t>FIBO SME Review Process</a:t>
            </a:r>
          </a:p>
          <a:p>
            <a:pPr lvl="2"/>
            <a:r>
              <a:rPr lang="en-US" dirty="0" smtClean="0"/>
              <a:t>Including</a:t>
            </a:r>
            <a:r>
              <a:rPr lang="en-US" baseline="0" dirty="0" smtClean="0"/>
              <a:t> Foundational semantics / externality review</a:t>
            </a:r>
          </a:p>
          <a:p>
            <a:pPr lvl="1"/>
            <a:r>
              <a:rPr lang="en-US" dirty="0" smtClean="0"/>
              <a:t>OMG Process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Specifications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Migration of FIBO “Product” ontologies to the new RDF/OWL architecture (addition of restrictions)</a:t>
            </a:r>
          </a:p>
          <a:p>
            <a:pPr lvl="0"/>
            <a:r>
              <a:rPr lang="en-US" dirty="0" smtClean="0"/>
              <a:t>Each of these will entail an</a:t>
            </a:r>
            <a:r>
              <a:rPr lang="en-US" baseline="0" dirty="0" smtClean="0"/>
              <a:t> update to FIBO Foundations and sometimes FIBO BE (e.g. for Funds entities). </a:t>
            </a:r>
          </a:p>
          <a:p>
            <a:pPr lvl="0"/>
            <a:r>
              <a:rPr lang="en-US" dirty="0" smtClean="0"/>
              <a:t>Foundational Concepts “Externality Review”</a:t>
            </a:r>
          </a:p>
          <a:p>
            <a:pPr lvl="1"/>
            <a:r>
              <a:rPr lang="en-US" dirty="0" smtClean="0"/>
              <a:t>To be identified and completed as</a:t>
            </a:r>
            <a:r>
              <a:rPr lang="en-US" baseline="0" dirty="0" smtClean="0"/>
              <a:t> needed for each product class</a:t>
            </a:r>
          </a:p>
          <a:p>
            <a:pPr lvl="1"/>
            <a:r>
              <a:rPr lang="en-US" dirty="0" smtClean="0"/>
              <a:t>Working groups of domain experts and academia to be convened on these on a per requirement </a:t>
            </a:r>
            <a:r>
              <a:rPr lang="en-US" dirty="0" smtClean="0"/>
              <a:t>basis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</a:t>
            </a:r>
            <a:r>
              <a:rPr lang="en-US" baseline="0" dirty="0" smtClean="0"/>
              <a:t> Review and Foundational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sections are in varying stages of completion and SME review</a:t>
            </a:r>
          </a:p>
          <a:p>
            <a:r>
              <a:rPr lang="en-US" dirty="0" smtClean="0"/>
              <a:t>All need refactoring to new OMG</a:t>
            </a:r>
            <a:r>
              <a:rPr lang="en-US" baseline="0" dirty="0" smtClean="0"/>
              <a:t> / OWL architecture (use of restrictions etc.) </a:t>
            </a:r>
          </a:p>
          <a:p>
            <a:r>
              <a:rPr lang="en-US" baseline="0" dirty="0" smtClean="0"/>
              <a:t>Two activities which will require broader business participation (distinct from technical refactoring exercises)</a:t>
            </a:r>
          </a:p>
          <a:p>
            <a:pPr lvl="1"/>
            <a:r>
              <a:rPr lang="en-US" dirty="0" smtClean="0"/>
              <a:t>Externality Review</a:t>
            </a:r>
          </a:p>
          <a:p>
            <a:pPr lvl="1"/>
            <a:r>
              <a:rPr lang="en-US" dirty="0" smtClean="0"/>
              <a:t>Subject Matter Expert review</a:t>
            </a:r>
          </a:p>
          <a:p>
            <a:pPr lvl="0"/>
            <a:r>
              <a:rPr lang="en-US" dirty="0" smtClean="0"/>
              <a:t>Need to plan and resource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Externality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and</a:t>
            </a:r>
            <a:r>
              <a:rPr lang="en-US" baseline="0" dirty="0" smtClean="0"/>
              <a:t> identify re-usable content semantics</a:t>
            </a:r>
          </a:p>
          <a:p>
            <a:pPr lvl="1"/>
            <a:r>
              <a:rPr lang="en-US" dirty="0" smtClean="0"/>
              <a:t>In formal published ontologies</a:t>
            </a:r>
          </a:p>
          <a:p>
            <a:pPr lvl="1"/>
            <a:r>
              <a:rPr lang="en-US" dirty="0" smtClean="0"/>
              <a:t>Business models in non ontological (non FOL) formats</a:t>
            </a:r>
          </a:p>
          <a:p>
            <a:pPr lvl="1"/>
            <a:r>
              <a:rPr lang="en-US" dirty="0" smtClean="0"/>
              <a:t>Technical / messaging</a:t>
            </a:r>
            <a:r>
              <a:rPr lang="en-US" baseline="0" dirty="0" smtClean="0"/>
              <a:t> standards to “reverse engineer” into semantics</a:t>
            </a:r>
          </a:p>
          <a:p>
            <a:pPr lvl="0"/>
            <a:r>
              <a:rPr lang="en-US" dirty="0" smtClean="0"/>
              <a:t>Pre-requisite: identify abstractions needed to support</a:t>
            </a:r>
            <a:r>
              <a:rPr lang="en-US" baseline="0" dirty="0" smtClean="0"/>
              <a:t> the specification concepts</a:t>
            </a:r>
          </a:p>
          <a:p>
            <a:pPr lvl="0"/>
            <a:r>
              <a:rPr lang="en-US" baseline="0" dirty="0" smtClean="0"/>
              <a:t>Examples:</a:t>
            </a:r>
          </a:p>
          <a:p>
            <a:pPr lvl="1"/>
            <a:r>
              <a:rPr lang="en-US" dirty="0" smtClean="0"/>
              <a:t>Transaction semantics (REA)</a:t>
            </a:r>
          </a:p>
          <a:p>
            <a:pPr lvl="1"/>
            <a:r>
              <a:rPr lang="en-US" dirty="0" smtClean="0"/>
              <a:t>Party / Role treatments</a:t>
            </a:r>
          </a:p>
          <a:p>
            <a:pPr lvl="1"/>
            <a:r>
              <a:rPr lang="en-US" dirty="0" smtClean="0"/>
              <a:t>Legal / contractual etc. treatments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Externality Review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Derivatives:</a:t>
            </a:r>
            <a:r>
              <a:rPr lang="en-US" sz="2400" b="1" baseline="0" dirty="0" smtClean="0"/>
              <a:t> </a:t>
            </a:r>
          </a:p>
          <a:p>
            <a:pPr lvl="1"/>
            <a:r>
              <a:rPr lang="en-US" sz="2000" baseline="0" dirty="0" smtClean="0"/>
              <a:t>Needs </a:t>
            </a:r>
            <a:r>
              <a:rPr lang="en-US" sz="2000" b="1" baseline="0" dirty="0" smtClean="0"/>
              <a:t>Transaction</a:t>
            </a:r>
            <a:r>
              <a:rPr lang="en-US" sz="2000" baseline="0" dirty="0" smtClean="0"/>
              <a:t> Shared Semantics</a:t>
            </a:r>
          </a:p>
          <a:p>
            <a:pPr lvl="2"/>
            <a:r>
              <a:rPr lang="en-US" sz="1800" dirty="0" smtClean="0"/>
              <a:t>Extends Foundations model of commitments, agreements etc. </a:t>
            </a:r>
          </a:p>
          <a:p>
            <a:pPr lvl="2"/>
            <a:r>
              <a:rPr lang="en-US" sz="1800" dirty="0" smtClean="0"/>
              <a:t>In line with ISO 15944-4 (REA)</a:t>
            </a:r>
          </a:p>
          <a:p>
            <a:pPr lvl="1"/>
            <a:r>
              <a:rPr lang="en-US" sz="2000" dirty="0" smtClean="0"/>
              <a:t>Other e.g. </a:t>
            </a:r>
            <a:r>
              <a:rPr lang="en-US" sz="2000" b="1" dirty="0" smtClean="0"/>
              <a:t>Margining</a:t>
            </a:r>
            <a:r>
              <a:rPr lang="en-US" sz="2000" dirty="0" smtClean="0"/>
              <a:t>, </a:t>
            </a:r>
            <a:r>
              <a:rPr lang="en-US" sz="2000" b="1" dirty="0" smtClean="0"/>
              <a:t>Collateral</a:t>
            </a:r>
          </a:p>
          <a:p>
            <a:pPr lvl="0"/>
            <a:r>
              <a:rPr lang="en-US" sz="2400" dirty="0" smtClean="0"/>
              <a:t>Securities, Derivatives have </a:t>
            </a:r>
            <a:r>
              <a:rPr lang="en-US" sz="2400" b="1" dirty="0" smtClean="0"/>
              <a:t>Schedules</a:t>
            </a:r>
          </a:p>
          <a:p>
            <a:pPr lvl="1"/>
            <a:r>
              <a:rPr lang="en-US" sz="2000" dirty="0" smtClean="0"/>
              <a:t>Phase 1 of OMG Date Time Vocabulary 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 </a:t>
            </a:r>
            <a:endParaRPr lang="en-US" sz="2000" dirty="0" smtClean="0"/>
          </a:p>
          <a:p>
            <a:pPr lvl="2"/>
            <a:r>
              <a:rPr lang="en-US" sz="1800" dirty="0" smtClean="0"/>
              <a:t>Now available in OWL</a:t>
            </a:r>
          </a:p>
          <a:p>
            <a:pPr lvl="2"/>
            <a:r>
              <a:rPr lang="en-US" sz="1800" dirty="0" smtClean="0"/>
              <a:t>Shared Semantics strategy</a:t>
            </a:r>
            <a:r>
              <a:rPr lang="en-US" sz="1800" baseline="0" dirty="0" smtClean="0"/>
              <a:t> </a:t>
            </a:r>
          </a:p>
          <a:p>
            <a:pPr lvl="0"/>
            <a:r>
              <a:rPr lang="en-US" sz="2400" b="1" dirty="0" smtClean="0"/>
              <a:t>Funds</a:t>
            </a:r>
            <a:r>
              <a:rPr lang="en-US" sz="2400" b="1" baseline="0" dirty="0" smtClean="0"/>
              <a:t> / CIV: </a:t>
            </a:r>
            <a:r>
              <a:rPr lang="en-US" sz="2400" baseline="0" dirty="0" smtClean="0"/>
              <a:t>FIBO-BEs update in Trusts, Entities</a:t>
            </a:r>
          </a:p>
          <a:p>
            <a:pPr lvl="0"/>
            <a:r>
              <a:rPr lang="en-US" sz="2400" b="1" dirty="0" smtClean="0"/>
              <a:t>SPVs: </a:t>
            </a:r>
            <a:r>
              <a:rPr lang="en-US" sz="2400" baseline="0" dirty="0" smtClean="0"/>
              <a:t>FIBO-BE update to add core SPV model</a:t>
            </a:r>
          </a:p>
          <a:p>
            <a:pPr lvl="0"/>
            <a:r>
              <a:rPr lang="en-US" sz="2400" baseline="0" dirty="0" smtClean="0"/>
              <a:t>Temporal Terms</a:t>
            </a:r>
          </a:p>
          <a:p>
            <a:pPr lvl="1"/>
            <a:r>
              <a:rPr lang="en-US" sz="2000" dirty="0" smtClean="0"/>
              <a:t>Phase 2 of OMG DTV alignment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the coming months we can expect to see detailed business-facing explorations of topics for which we need to complete the foundational semantics. These include: </a:t>
            </a:r>
          </a:p>
          <a:p>
            <a:pPr lvl="1"/>
            <a:r>
              <a:rPr lang="en-US" sz="2000" dirty="0" smtClean="0"/>
              <a:t>Parties and Roles</a:t>
            </a:r>
          </a:p>
          <a:p>
            <a:pPr lvl="2"/>
            <a:r>
              <a:rPr lang="en-US" sz="1800" dirty="0" smtClean="0"/>
              <a:t>Under discussion in POC group</a:t>
            </a:r>
            <a:r>
              <a:rPr lang="en-US" sz="1800" baseline="0" dirty="0" smtClean="0"/>
              <a:t> already</a:t>
            </a:r>
            <a:endParaRPr lang="en-US" sz="1800" dirty="0" smtClean="0"/>
          </a:p>
          <a:p>
            <a:pPr lvl="2"/>
            <a:r>
              <a:rPr lang="en-US" sz="1800" dirty="0" smtClean="0"/>
              <a:t>Also needed for issue resolution for FIBO-BE</a:t>
            </a:r>
          </a:p>
          <a:p>
            <a:pPr lvl="1"/>
            <a:r>
              <a:rPr lang="en-US" sz="2000" dirty="0" smtClean="0"/>
              <a:t>Transactions</a:t>
            </a:r>
          </a:p>
          <a:p>
            <a:pPr lvl="1"/>
            <a:r>
              <a:rPr lang="en-US" sz="2000" dirty="0" smtClean="0"/>
              <a:t>Contracts, commitments, agreements, arrangements…</a:t>
            </a:r>
          </a:p>
          <a:p>
            <a:pPr lvl="1"/>
            <a:r>
              <a:rPr lang="en-US" sz="2000" dirty="0" smtClean="0"/>
              <a:t>Accounting concepts</a:t>
            </a:r>
          </a:p>
          <a:p>
            <a:pPr lvl="1"/>
            <a:r>
              <a:rPr lang="en-US" sz="2000" dirty="0" smtClean="0"/>
              <a:t>Information constructs (identifiers, codes and schemes)</a:t>
            </a:r>
          </a:p>
          <a:p>
            <a:pPr lvl="1"/>
            <a:r>
              <a:rPr lang="en-US" sz="2000" dirty="0" smtClean="0"/>
              <a:t>Geopolitical, address, real estate</a:t>
            </a:r>
            <a:r>
              <a:rPr lang="en-US" sz="2000" baseline="0" dirty="0" smtClean="0"/>
              <a:t> etc. (Loans)</a:t>
            </a:r>
          </a:p>
          <a:p>
            <a:pPr lvl="0"/>
            <a:r>
              <a:rPr lang="en-US" sz="2400" dirty="0" smtClean="0"/>
              <a:t>Working meetings to address these matters</a:t>
            </a:r>
          </a:p>
          <a:p>
            <a:pPr lvl="1"/>
            <a:r>
              <a:rPr lang="en-US" sz="2000" dirty="0" smtClean="0"/>
              <a:t>Convene</a:t>
            </a:r>
            <a:r>
              <a:rPr lang="en-US" sz="2000" baseline="0" dirty="0" smtClean="0"/>
              <a:t> on an “as required” basis per topic?</a:t>
            </a:r>
          </a:p>
          <a:p>
            <a:pPr lvl="1"/>
            <a:r>
              <a:rPr lang="en-US" sz="2000" baseline="0" dirty="0" smtClean="0"/>
              <a:t>Much is already in FIBO EA models but will benefit from broader review and close-out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SME Validation</a:t>
            </a:r>
            <a:r>
              <a:rPr lang="en-US" baseline="0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Business/ SME Presentation</a:t>
            </a:r>
          </a:p>
          <a:p>
            <a:r>
              <a:rPr lang="en-US" dirty="0" smtClean="0"/>
              <a:t>Written</a:t>
            </a:r>
            <a:r>
              <a:rPr lang="en-US" baseline="0" dirty="0" smtClean="0"/>
              <a:t> definitions reviews</a:t>
            </a:r>
          </a:p>
          <a:p>
            <a:r>
              <a:rPr lang="en-US" baseline="0" dirty="0" smtClean="0"/>
              <a:t>OWL Restrictions</a:t>
            </a:r>
          </a:p>
          <a:p>
            <a:pPr lvl="1"/>
            <a:r>
              <a:rPr lang="en-US" baseline="0" dirty="0" smtClean="0"/>
              <a:t>Were not used in previous business facing views. Need to be able to validate models with these</a:t>
            </a:r>
          </a:p>
          <a:p>
            <a:pPr lvl="2"/>
            <a:r>
              <a:rPr lang="en-US" baseline="0" dirty="0" smtClean="0"/>
              <a:t>Natural language expression using SBVR</a:t>
            </a:r>
          </a:p>
          <a:p>
            <a:pPr lvl="2"/>
            <a:r>
              <a:rPr lang="en-US" baseline="0" dirty="0" smtClean="0"/>
              <a:t>Graphical rendition experiments</a:t>
            </a:r>
          </a:p>
          <a:p>
            <a:pPr lvl="0"/>
            <a:r>
              <a:rPr lang="en-US" baseline="0" dirty="0" smtClean="0"/>
              <a:t>OWL Object Property Types</a:t>
            </a:r>
          </a:p>
          <a:p>
            <a:pPr lvl="1"/>
            <a:r>
              <a:rPr lang="en-US" baseline="0" dirty="0" smtClean="0"/>
              <a:t>(transitive, functional, </a:t>
            </a:r>
            <a:r>
              <a:rPr lang="en-US" baseline="0" dirty="0" err="1" smtClean="0"/>
              <a:t>irrecursive</a:t>
            </a:r>
            <a:r>
              <a:rPr lang="en-US" baseline="0" dirty="0" smtClean="0"/>
              <a:t> etc.)</a:t>
            </a:r>
          </a:p>
          <a:p>
            <a:pPr lvl="1"/>
            <a:r>
              <a:rPr lang="en-US" baseline="0" dirty="0" smtClean="0"/>
              <a:t>Were used only minimally in previous SME views and were presented as tags only</a:t>
            </a:r>
          </a:p>
          <a:p>
            <a:pPr lvl="1"/>
            <a:r>
              <a:rPr lang="en-US" baseline="0" dirty="0" smtClean="0"/>
              <a:t>Exploring the use of SBVR to express implications of these in controlled natural language </a:t>
            </a:r>
          </a:p>
          <a:p>
            <a:pPr lv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Future FIBO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Products (reference data for securities, loans, derivatives)</a:t>
            </a:r>
          </a:p>
          <a:p>
            <a:pPr lvl="0"/>
            <a:r>
              <a:rPr lang="en-US" baseline="0" dirty="0" smtClean="0"/>
              <a:t>Temporal terms (pricing / analytics)</a:t>
            </a:r>
          </a:p>
          <a:p>
            <a:pPr lvl="0"/>
            <a:r>
              <a:rPr lang="en-US" baseline="0" dirty="0" smtClean="0"/>
              <a:t>Process related terms (corporate events, issuance, payments)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Industry</a:t>
            </a:r>
            <a:r>
              <a:rPr lang="en-US" baseline="0" dirty="0" smtClean="0"/>
              <a:t> Global Identifier (FIGI)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Agreed actions at December</a:t>
            </a:r>
            <a:r>
              <a:rPr lang="en-US" baseline="0" dirty="0" smtClean="0"/>
              <a:t> FDTF meeting:</a:t>
            </a:r>
          </a:p>
          <a:p>
            <a:pPr lvl="1"/>
            <a:r>
              <a:rPr lang="en-US" baseline="0" dirty="0" smtClean="0"/>
              <a:t>Create a new Annex from some of the Bloomberg material</a:t>
            </a:r>
          </a:p>
          <a:p>
            <a:pPr lvl="1"/>
            <a:r>
              <a:rPr lang="en-US" baseline="0" dirty="0" smtClean="0"/>
              <a:t>Include material on the role and responsibilities of the Registration Authority (see e.g. ISO 20022)</a:t>
            </a:r>
          </a:p>
          <a:p>
            <a:pPr lvl="1"/>
            <a:r>
              <a:rPr lang="en-US" baseline="0" dirty="0" smtClean="0"/>
              <a:t>Other adjustments as noted</a:t>
            </a:r>
          </a:p>
          <a:p>
            <a:pPr lvl="0"/>
            <a:r>
              <a:rPr lang="en-US" baseline="0" dirty="0" smtClean="0"/>
              <a:t>Discussion Paper</a:t>
            </a:r>
          </a:p>
          <a:p>
            <a:pPr lvl="1"/>
            <a:r>
              <a:rPr lang="en-US" baseline="0" dirty="0" smtClean="0"/>
              <a:t>Provide early visibility of the proposed specification</a:t>
            </a:r>
          </a:p>
          <a:p>
            <a:pPr lvl="1"/>
            <a:r>
              <a:rPr lang="en-US" baseline="0" dirty="0" smtClean="0"/>
              <a:t>DONE – see:</a:t>
            </a:r>
          </a:p>
          <a:p>
            <a:pPr lvl="2"/>
            <a:r>
              <a:rPr lang="en-US" sz="20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http://www.omg.org/cgi-bin/doc?finance/2014-02-01</a:t>
            </a:r>
            <a:endParaRPr lang="en-US" sz="20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baseline="0" dirty="0" smtClean="0"/>
              <a:t>Publicize the discussion paper and give industry players the opportunity to participate</a:t>
            </a:r>
          </a:p>
          <a:p>
            <a:pPr lvl="0"/>
            <a:r>
              <a:rPr lang="en-US" baseline="0" dirty="0" smtClean="0"/>
              <a:t>Be ready for RFC vote in Reston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Business Entities/Foundations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Common Concepts for all Instruments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Listed Instruments 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 Equities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Common Debt Terms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Bonds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 Structured Finance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bonds and mortgage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 Money Markets (includes repo, treasury, government, agency, tax-free, etc.)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Derivatives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(7) Common Concepts for all Derivatives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[NB] OTC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Asset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equities, bonds and common debt terms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Commodity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Foreign Exchange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Credit Default Swap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common concepts for loans, common debt terms and indices/indicators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Rate Based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indices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Contracts for Difference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(13) [NB] Exchange Traded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(15) [NB] Rights and Warrants (</a:t>
            </a:r>
            <a:r>
              <a:rPr lang="en-US" sz="105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common concepts for ALL instruments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(12) [NB] Collective Investment Vehicles (</a:t>
            </a:r>
            <a:r>
              <a:rPr lang="en-US" sz="105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listed instruments, derivatives and indices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Indices/Indicators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[NB] Loans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 Common Concepts for Loans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 Mortgage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(14) Other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Purpose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Miscellaneous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(number = BCO priority; NB = not yet in Beta)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Roadmap: Reference</a:t>
            </a:r>
            <a:r>
              <a:rPr lang="en-US" baseline="0" dirty="0" smtClean="0"/>
              <a:t>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decided to break the dependencies linkages by releasing in tranches: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Indices and Indicators</a:t>
            </a:r>
            <a:endParaRPr lang="en-US" sz="2400" dirty="0" smtClean="0">
              <a:effectLst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Securities (Debt, Equity)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dirty="0" smtClean="0"/>
              <a:t>Loans (general / common concepts)</a:t>
            </a:r>
            <a:endParaRPr lang="en-US" sz="2400" dirty="0" smtClean="0">
              <a:effectLst/>
            </a:endParaRPr>
          </a:p>
          <a:p>
            <a:pPr lvl="1"/>
            <a:r>
              <a:rPr lang="en-US" dirty="0" smtClean="0"/>
              <a:t>Derivatives (rate-based, CDS, </a:t>
            </a:r>
            <a:r>
              <a:rPr lang="en-US" dirty="0" err="1" smtClean="0"/>
              <a:t>Fx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Mortgages</a:t>
            </a:r>
          </a:p>
          <a:p>
            <a:pPr lvl="1"/>
            <a:r>
              <a:rPr lang="en-US" dirty="0" smtClean="0"/>
              <a:t>Structured Finance (MBS, ABS, CDO) + Money Markets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derivatives (Asset, Commodities, CFD)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dirty="0" smtClean="0"/>
              <a:t>CIV (Funds)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 smtClean="0">
                <a:effectLst/>
              </a:rPr>
              <a:t>Exchange traded Derivatives (Futures, ET Options)</a:t>
            </a:r>
          </a:p>
          <a:p>
            <a:pPr lvl="1"/>
            <a:r>
              <a:rPr lang="en-US" dirty="0" smtClean="0"/>
              <a:t>Loans (Construction, Student, Miscellaneous)</a:t>
            </a:r>
          </a:p>
          <a:p>
            <a:pPr lvl="1"/>
            <a:r>
              <a:rPr lang="en-US" dirty="0" smtClean="0"/>
              <a:t>Rights and Warrants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Roadmap: Longer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baseline="0" dirty="0" smtClean="0"/>
              <a:t> data terms semantics – see previous</a:t>
            </a:r>
          </a:p>
          <a:p>
            <a:r>
              <a:rPr lang="en-US" dirty="0" smtClean="0"/>
              <a:t>Temporal Terms: Pricing, Analytics</a:t>
            </a:r>
          </a:p>
          <a:p>
            <a:pPr lvl="1"/>
            <a:r>
              <a:rPr lang="en-US" dirty="0" smtClean="0"/>
              <a:t>By instrument class (Common, Debt, Equity)</a:t>
            </a:r>
          </a:p>
          <a:p>
            <a:pPr lvl="1"/>
            <a:r>
              <a:rPr lang="en-US" dirty="0" smtClean="0"/>
              <a:t>By type (prices, yields,</a:t>
            </a:r>
            <a:r>
              <a:rPr lang="en-US" baseline="0" dirty="0" smtClean="0"/>
              <a:t> analytics, ratings, status</a:t>
            </a:r>
          </a:p>
          <a:p>
            <a:pPr lvl="0"/>
            <a:r>
              <a:rPr lang="en-US" dirty="0" smtClean="0"/>
              <a:t>Process Terms</a:t>
            </a:r>
          </a:p>
          <a:p>
            <a:pPr lvl="1"/>
            <a:r>
              <a:rPr lang="en-US" dirty="0" smtClean="0"/>
              <a:t>Corporate Actions</a:t>
            </a:r>
          </a:p>
          <a:p>
            <a:pPr lvl="1"/>
            <a:r>
              <a:rPr lang="en-US" dirty="0" smtClean="0"/>
              <a:t>Securities</a:t>
            </a:r>
            <a:r>
              <a:rPr lang="en-US" baseline="0" dirty="0" smtClean="0"/>
              <a:t> Issuance</a:t>
            </a:r>
          </a:p>
          <a:p>
            <a:pPr lvl="0"/>
            <a:r>
              <a:rPr lang="en-US" dirty="0" smtClean="0"/>
              <a:t>Portfolio / Positions</a:t>
            </a:r>
          </a:p>
          <a:p>
            <a:pPr lvl="0"/>
            <a:r>
              <a:rPr lang="en-US" dirty="0" smtClean="0"/>
              <a:t>Payments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Operational ontologies</a:t>
            </a:r>
            <a:endParaRPr lang="en-US" dirty="0" smtClean="0"/>
          </a:p>
          <a:p>
            <a:pPr lvl="0"/>
            <a:r>
              <a:rPr lang="en-US" baseline="0" dirty="0" smtClean="0"/>
              <a:t>Logical data models</a:t>
            </a:r>
          </a:p>
          <a:p>
            <a:pPr lvl="1"/>
            <a:r>
              <a:rPr lang="en-US" baseline="0" dirty="0" smtClean="0"/>
              <a:t>Mapping – different architectures / experiences</a:t>
            </a:r>
          </a:p>
          <a:p>
            <a:pPr lvl="1"/>
            <a:r>
              <a:rPr lang="en-US" baseline="0" dirty="0" smtClean="0"/>
              <a:t>UML Trace linkage within MDA environment</a:t>
            </a:r>
          </a:p>
          <a:p>
            <a:pPr lvl="0"/>
            <a:r>
              <a:rPr lang="en-US" baseline="0" dirty="0" smtClean="0"/>
              <a:t>Data feed / message integration</a:t>
            </a:r>
          </a:p>
          <a:p>
            <a:pPr lvl="0"/>
            <a:r>
              <a:rPr lang="en-US" baseline="0" dirty="0" smtClean="0"/>
              <a:t>Semantics for rules</a:t>
            </a:r>
          </a:p>
          <a:p>
            <a:pPr lvl="0"/>
            <a:r>
              <a:rPr lang="en-US" baseline="0" dirty="0" smtClean="0"/>
              <a:t>Accessing definitions and meanings</a:t>
            </a:r>
          </a:p>
          <a:p>
            <a:pPr lvl="1"/>
            <a:r>
              <a:rPr lang="en-US" baseline="0" dirty="0" smtClean="0"/>
              <a:t>What should people see when clicking on a link?</a:t>
            </a:r>
          </a:p>
          <a:p>
            <a:pPr lvl="1"/>
            <a:r>
              <a:rPr lang="en-US" baseline="0" dirty="0" smtClean="0"/>
              <a:t>Reference from data model metadata</a:t>
            </a:r>
          </a:p>
          <a:p>
            <a:pPr lvl="0"/>
            <a:r>
              <a:rPr lang="en-US" baseline="0" dirty="0" smtClean="0"/>
              <a:t>SPARQL end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Proofs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Operational Ontologies</a:t>
            </a:r>
          </a:p>
          <a:p>
            <a:pPr lvl="1"/>
            <a:r>
              <a:rPr lang="en-US" baseline="0" dirty="0" smtClean="0"/>
              <a:t>Classification</a:t>
            </a:r>
          </a:p>
          <a:p>
            <a:pPr lvl="1"/>
            <a:r>
              <a:rPr lang="en-US" dirty="0" smtClean="0"/>
              <a:t>Counterparty exposures</a:t>
            </a:r>
          </a:p>
          <a:p>
            <a:pPr lvl="0"/>
            <a:r>
              <a:rPr lang="en-US" baseline="0" dirty="0" smtClean="0"/>
              <a:t>Bank of England</a:t>
            </a:r>
          </a:p>
          <a:p>
            <a:pPr lvl="1"/>
            <a:r>
              <a:rPr lang="en-US" baseline="0" dirty="0" smtClean="0"/>
              <a:t>reporting via semantics</a:t>
            </a:r>
          </a:p>
          <a:p>
            <a:pPr lvl="0"/>
            <a:r>
              <a:rPr lang="en-US" dirty="0" smtClean="0"/>
              <a:t>Mapping</a:t>
            </a:r>
            <a:r>
              <a:rPr lang="en-US" baseline="0" dirty="0" smtClean="0"/>
              <a:t> / Common language</a:t>
            </a:r>
          </a:p>
          <a:p>
            <a:pPr lvl="1"/>
            <a:r>
              <a:rPr lang="en-US" dirty="0" smtClean="0"/>
              <a:t>There</a:t>
            </a:r>
            <a:r>
              <a:rPr lang="en-US" baseline="0" dirty="0" smtClean="0"/>
              <a:t> is considerable interest in this from </a:t>
            </a:r>
            <a:r>
              <a:rPr lang="en-US" baseline="0" dirty="0" smtClean="0"/>
              <a:t>various </a:t>
            </a:r>
            <a:r>
              <a:rPr lang="en-US" baseline="0" dirty="0" smtClean="0"/>
              <a:t>EDM Council stakeholders</a:t>
            </a:r>
          </a:p>
          <a:p>
            <a:pPr lvl="1"/>
            <a:r>
              <a:rPr lang="en-US" baseline="0" dirty="0" smtClean="0"/>
              <a:t>Need to create an environment in which people can share experiences in using FIBO as common concept model</a:t>
            </a:r>
          </a:p>
          <a:p>
            <a:pPr lvl="2"/>
            <a:r>
              <a:rPr lang="en-US" baseline="0" dirty="0" smtClean="0"/>
              <a:t>Lessons learned</a:t>
            </a:r>
          </a:p>
          <a:p>
            <a:pPr lvl="2"/>
            <a:r>
              <a:rPr lang="en-US" baseline="0" dirty="0" smtClean="0"/>
              <a:t>Mapping for different logical model </a:t>
            </a:r>
            <a:r>
              <a:rPr lang="en-US" baseline="0" dirty="0" smtClean="0"/>
              <a:t>architectures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Current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Semantics Repository website with</a:t>
            </a:r>
            <a:r>
              <a:rPr lang="en-US" baseline="0" dirty="0" smtClean="0"/>
              <a:t> status and locations</a:t>
            </a:r>
          </a:p>
          <a:p>
            <a:pPr lvl="1"/>
            <a:r>
              <a:rPr lang="en-US" dirty="0" smtClean="0"/>
              <a:t>People are still going there, and need to know the current status of all the sets of</a:t>
            </a:r>
            <a:r>
              <a:rPr lang="en-US" baseline="0" dirty="0" smtClean="0"/>
              <a:t> content represented there</a:t>
            </a:r>
            <a:endParaRPr lang="en-US" dirty="0" smtClean="0"/>
          </a:p>
          <a:p>
            <a:r>
              <a:rPr lang="en-US" dirty="0" smtClean="0"/>
              <a:t>Realigning of old EA model to OMG Foundations and BE specifications</a:t>
            </a:r>
          </a:p>
          <a:p>
            <a:pPr lvl="1"/>
            <a:r>
              <a:rPr lang="en-US" dirty="0" smtClean="0"/>
              <a:t>For one-off import into Adaptive</a:t>
            </a:r>
          </a:p>
          <a:p>
            <a:pPr lvl="1"/>
            <a:r>
              <a:rPr lang="en-US" dirty="0" smtClean="0"/>
              <a:t>Raw material for all next OMG RFCs</a:t>
            </a:r>
          </a:p>
          <a:p>
            <a:r>
              <a:rPr lang="en-US" dirty="0" smtClean="0"/>
              <a:t>FIBO Indices and Indicators RFC Production</a:t>
            </a:r>
          </a:p>
          <a:p>
            <a:r>
              <a:rPr lang="en-US" dirty="0" smtClean="0"/>
              <a:t>Development of process for FIBO RFCs and parallel working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EA Model 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Realigning existing EA model with OMG FIBO changes</a:t>
            </a:r>
          </a:p>
          <a:p>
            <a:pPr lvl="1"/>
            <a:r>
              <a:rPr lang="en-US" smtClean="0"/>
              <a:t>Not just a matter of changing names and packaging</a:t>
            </a:r>
          </a:p>
          <a:p>
            <a:pPr lvl="1"/>
            <a:r>
              <a:rPr lang="en-US" smtClean="0"/>
              <a:t>Have identified how to ensure that OMG and pre-existing ontologies co-exist semantically</a:t>
            </a:r>
          </a:p>
          <a:p>
            <a:pPr lvl="0"/>
            <a:r>
              <a:rPr lang="en-US" smtClean="0"/>
              <a:t>When complete this will go to Adaptive</a:t>
            </a:r>
          </a:p>
          <a:p>
            <a:pPr lvl="1"/>
            <a:r>
              <a:rPr lang="en-US" smtClean="0"/>
              <a:t>Adaptive</a:t>
            </a:r>
            <a:r>
              <a:rPr lang="en-US" baseline="0" smtClean="0"/>
              <a:t> creates “raw” RDF/OWL</a:t>
            </a:r>
          </a:p>
          <a:p>
            <a:pPr lvl="1"/>
            <a:r>
              <a:rPr lang="en-US" baseline="0" smtClean="0"/>
              <a:t>Input to OMG Migration process for ALL future OMG RFCs</a:t>
            </a:r>
          </a:p>
          <a:p>
            <a:pPr lvl="1"/>
            <a:r>
              <a:rPr lang="en-US" baseline="0" smtClean="0"/>
              <a:t>Can start to create visual representations in Adaptive</a:t>
            </a:r>
          </a:p>
          <a:p>
            <a:pPr lvl="2"/>
            <a:r>
              <a:rPr lang="en-US" baseline="0" smtClean="0"/>
              <a:t>business facing visualizations</a:t>
            </a:r>
          </a:p>
          <a:p>
            <a:pPr lvl="2"/>
            <a:r>
              <a:rPr lang="en-US" baseline="0" smtClean="0"/>
              <a:t>Modeler-facing visualizations</a:t>
            </a:r>
          </a:p>
          <a:p>
            <a:pPr lvl="1"/>
            <a:r>
              <a:rPr lang="en-US" smtClean="0"/>
              <a:t>Need to create “Item Type” icons for these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FIBO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FIBO Foundations </a:t>
            </a:r>
          </a:p>
          <a:p>
            <a:pPr lvl="1"/>
            <a:r>
              <a:rPr lang="en-US" baseline="0" dirty="0" smtClean="0"/>
              <a:t>Approved for Finalization</a:t>
            </a:r>
          </a:p>
          <a:p>
            <a:pPr lvl="1"/>
            <a:r>
              <a:rPr lang="en-US" baseline="0" dirty="0" smtClean="0"/>
              <a:t>FTF convened</a:t>
            </a:r>
          </a:p>
          <a:p>
            <a:pPr lvl="1"/>
            <a:r>
              <a:rPr lang="en-US" baseline="0" dirty="0" smtClean="0"/>
              <a:t>Completion scheduled for June 2014</a:t>
            </a:r>
          </a:p>
          <a:p>
            <a:pPr lvl="0"/>
            <a:r>
              <a:rPr lang="en-US" baseline="0" dirty="0" smtClean="0"/>
              <a:t>FIBO Business Entities</a:t>
            </a:r>
          </a:p>
          <a:p>
            <a:pPr lvl="1"/>
            <a:r>
              <a:rPr lang="en-US" baseline="0" dirty="0" smtClean="0"/>
              <a:t>Approved for submission</a:t>
            </a:r>
          </a:p>
          <a:p>
            <a:pPr lvl="1"/>
            <a:r>
              <a:rPr lang="en-US" baseline="0" dirty="0" smtClean="0"/>
              <a:t>Public commenting period open</a:t>
            </a:r>
          </a:p>
          <a:p>
            <a:pPr lvl="1"/>
            <a:r>
              <a:rPr lang="en-US" baseline="0" dirty="0" smtClean="0"/>
              <a:t>To be voted on in March 2014</a:t>
            </a:r>
          </a:p>
          <a:p>
            <a:pPr lvl="0"/>
            <a:r>
              <a:rPr lang="en-US" baseline="0" dirty="0" smtClean="0"/>
              <a:t>Other FDTF work</a:t>
            </a:r>
          </a:p>
          <a:p>
            <a:pPr lvl="1"/>
            <a:r>
              <a:rPr lang="en-US" baseline="0" dirty="0" smtClean="0"/>
              <a:t>FIGI – filed for information and comments</a:t>
            </a:r>
          </a:p>
          <a:p>
            <a:pPr lvl="1"/>
            <a:r>
              <a:rPr lang="en-US" baseline="0" dirty="0" smtClean="0"/>
              <a:t>Initial vote scheduled March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94" name="Straight Connector 11"/>
          <p:cNvCxnSpPr>
            <a:cxnSpLocks noChangeShapeType="1"/>
          </p:cNvCxnSpPr>
          <p:nvPr/>
        </p:nvCxnSpPr>
        <p:spPr bwMode="auto">
          <a:xfrm>
            <a:off x="7469188" y="1295400"/>
            <a:ext cx="0" cy="4664075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00" y="65532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741BF8-7313-40CF-99F4-EF55CB00934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 EDM Council Inc.</a:t>
            </a:r>
            <a:endParaRPr lang="en-US" sz="1600">
              <a:latin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22900" y="5502275"/>
            <a:ext cx="3449638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FIBO Market Data, CAE, </a:t>
            </a:r>
            <a:r>
              <a:rPr lang="en-US" sz="1200" b="1" dirty="0" smtClean="0">
                <a:solidFill>
                  <a:schemeClr val="bg1"/>
                </a:solidFill>
              </a:rPr>
              <a:t>Risk/Reporting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72088" y="5349875"/>
            <a:ext cx="351948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FIBO Market Data, CAE, </a:t>
            </a:r>
            <a:r>
              <a:rPr lang="en-US" sz="1200" b="1" dirty="0" smtClean="0">
                <a:solidFill>
                  <a:schemeClr val="bg1"/>
                </a:solidFill>
              </a:rPr>
              <a:t>Risk/Reporting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19688" y="5197475"/>
            <a:ext cx="351948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FIBO Market Data, CAE, </a:t>
            </a:r>
            <a:r>
              <a:rPr lang="en-US" sz="1200" b="1" dirty="0" smtClean="0">
                <a:solidFill>
                  <a:schemeClr val="bg1"/>
                </a:solidFill>
              </a:rPr>
              <a:t>Risk/Reporting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9401" name="Straight Connector 8"/>
          <p:cNvCxnSpPr>
            <a:cxnSpLocks noChangeShapeType="1"/>
          </p:cNvCxnSpPr>
          <p:nvPr/>
        </p:nvCxnSpPr>
        <p:spPr bwMode="auto">
          <a:xfrm>
            <a:off x="2778125" y="1295400"/>
            <a:ext cx="0" cy="4664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2" name="TextBox 4"/>
          <p:cNvSpPr txBox="1">
            <a:spLocks noChangeArrowheads="1"/>
          </p:cNvSpPr>
          <p:nvPr/>
        </p:nvSpPr>
        <p:spPr bwMode="auto">
          <a:xfrm>
            <a:off x="1428750" y="898525"/>
            <a:ext cx="813043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2013</a:t>
            </a:r>
            <a:endParaRPr lang="en-US" sz="2200" dirty="0"/>
          </a:p>
        </p:txBody>
      </p:sp>
      <p:sp>
        <p:nvSpPr>
          <p:cNvPr id="59403" name="TextBox 5"/>
          <p:cNvSpPr txBox="1">
            <a:spLocks noChangeArrowheads="1"/>
          </p:cNvSpPr>
          <p:nvPr/>
        </p:nvSpPr>
        <p:spPr bwMode="auto">
          <a:xfrm>
            <a:off x="4691063" y="898525"/>
            <a:ext cx="813043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2014</a:t>
            </a:r>
            <a:endParaRPr lang="en-US" sz="2200" dirty="0"/>
          </a:p>
        </p:txBody>
      </p:sp>
      <p:sp>
        <p:nvSpPr>
          <p:cNvPr id="59404" name="TextBox 6"/>
          <p:cNvSpPr txBox="1">
            <a:spLocks noChangeArrowheads="1"/>
          </p:cNvSpPr>
          <p:nvPr/>
        </p:nvSpPr>
        <p:spPr bwMode="auto">
          <a:xfrm>
            <a:off x="7697788" y="898525"/>
            <a:ext cx="114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200"/>
              <a:t>Beyond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-76200" y="1798638"/>
            <a:ext cx="1524000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Foundations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-76200" y="2438400"/>
            <a:ext cx="2819400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Business Entities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27489" y="3706363"/>
            <a:ext cx="1205030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Securities Common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78124" y="3078163"/>
            <a:ext cx="1205031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Indices  &amp; Indicators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38600" y="4359275"/>
            <a:ext cx="1243014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Next on Roadmap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67288" y="5045075"/>
            <a:ext cx="351948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Other FIBO Components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Chevron 19"/>
          <p:cNvSpPr/>
          <p:nvPr/>
        </p:nvSpPr>
        <p:spPr bwMode="auto">
          <a:xfrm>
            <a:off x="1524000" y="1798638"/>
            <a:ext cx="1181100" cy="457200"/>
          </a:xfrm>
          <a:prstGeom prst="chevron">
            <a:avLst>
              <a:gd name="adj" fmla="val 2777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 smtClean="0">
                <a:solidFill>
                  <a:srgbClr val="002060"/>
                </a:solidFill>
              </a:rPr>
              <a:t>Public review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9412" name="Straight Connector 20"/>
          <p:cNvCxnSpPr>
            <a:cxnSpLocks noChangeShapeType="1"/>
          </p:cNvCxnSpPr>
          <p:nvPr/>
        </p:nvCxnSpPr>
        <p:spPr bwMode="auto">
          <a:xfrm flipH="1">
            <a:off x="5092700" y="1387475"/>
            <a:ext cx="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3" name="Straight Connector 21"/>
          <p:cNvCxnSpPr>
            <a:cxnSpLocks noChangeShapeType="1"/>
          </p:cNvCxnSpPr>
          <p:nvPr/>
        </p:nvCxnSpPr>
        <p:spPr bwMode="auto">
          <a:xfrm flipH="1">
            <a:off x="6235700" y="1387475"/>
            <a:ext cx="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4" name="Straight Connector 22"/>
          <p:cNvCxnSpPr>
            <a:cxnSpLocks noChangeShapeType="1"/>
          </p:cNvCxnSpPr>
          <p:nvPr/>
        </p:nvCxnSpPr>
        <p:spPr bwMode="auto">
          <a:xfrm flipH="1">
            <a:off x="3994150" y="1387475"/>
            <a:ext cx="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5" name="Chevron 23"/>
          <p:cNvSpPr>
            <a:spLocks noChangeArrowheads="1"/>
          </p:cNvSpPr>
          <p:nvPr/>
        </p:nvSpPr>
        <p:spPr bwMode="auto">
          <a:xfrm>
            <a:off x="2895600" y="2438400"/>
            <a:ext cx="1181100" cy="457200"/>
          </a:xfrm>
          <a:prstGeom prst="chevron">
            <a:avLst>
              <a:gd name="adj" fmla="val 27783"/>
            </a:avLst>
          </a:prstGeom>
          <a:solidFill>
            <a:srgbClr val="C9C9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002060"/>
                </a:solidFill>
              </a:rPr>
              <a:t>Public review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9416" name="Chevron 24"/>
          <p:cNvSpPr>
            <a:spLocks noChangeArrowheads="1"/>
          </p:cNvSpPr>
          <p:nvPr/>
        </p:nvSpPr>
        <p:spPr bwMode="auto">
          <a:xfrm>
            <a:off x="4071582" y="3078163"/>
            <a:ext cx="1181100" cy="457200"/>
          </a:xfrm>
          <a:prstGeom prst="chevron">
            <a:avLst>
              <a:gd name="adj" fmla="val 27783"/>
            </a:avLst>
          </a:prstGeom>
          <a:solidFill>
            <a:srgbClr val="C9C9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002060"/>
                </a:solidFill>
              </a:rPr>
              <a:t>Public review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9417" name="Chevron 25"/>
          <p:cNvSpPr>
            <a:spLocks noChangeArrowheads="1"/>
          </p:cNvSpPr>
          <p:nvPr/>
        </p:nvSpPr>
        <p:spPr bwMode="auto">
          <a:xfrm>
            <a:off x="5349876" y="3719513"/>
            <a:ext cx="1181100" cy="457200"/>
          </a:xfrm>
          <a:prstGeom prst="chevron">
            <a:avLst>
              <a:gd name="adj" fmla="val 27783"/>
            </a:avLst>
          </a:prstGeom>
          <a:solidFill>
            <a:srgbClr val="C9C9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002060"/>
                </a:solidFill>
              </a:rPr>
              <a:t>Public review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9418" name="Chevron 26"/>
          <p:cNvSpPr>
            <a:spLocks noChangeArrowheads="1"/>
          </p:cNvSpPr>
          <p:nvPr/>
        </p:nvSpPr>
        <p:spPr bwMode="auto">
          <a:xfrm>
            <a:off x="5334000" y="4359275"/>
            <a:ext cx="1181100" cy="457200"/>
          </a:xfrm>
          <a:prstGeom prst="chevron">
            <a:avLst>
              <a:gd name="adj" fmla="val 27783"/>
            </a:avLst>
          </a:prstGeom>
          <a:solidFill>
            <a:srgbClr val="C9C9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rgbClr val="002060"/>
                </a:solidFill>
              </a:rPr>
              <a:t>Industry review</a:t>
            </a:r>
            <a:endParaRPr lang="en-US" sz="2200">
              <a:solidFill>
                <a:srgbClr val="002060"/>
              </a:solidFill>
            </a:endParaRPr>
          </a:p>
        </p:txBody>
      </p:sp>
      <p:sp>
        <p:nvSpPr>
          <p:cNvPr id="59419" name="Chevron 27"/>
          <p:cNvSpPr>
            <a:spLocks noChangeArrowheads="1"/>
          </p:cNvSpPr>
          <p:nvPr/>
        </p:nvSpPr>
        <p:spPr bwMode="auto">
          <a:xfrm>
            <a:off x="2895600" y="1798638"/>
            <a:ext cx="2308225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/>
              <a:t>OMG </a:t>
            </a:r>
            <a:r>
              <a:rPr lang="en-US" sz="1200" dirty="0" smtClean="0"/>
              <a:t>finalization TF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/>
              <a:t>(FTF)</a:t>
            </a:r>
            <a:endParaRPr lang="en-US" sz="2200" dirty="0"/>
          </a:p>
        </p:txBody>
      </p:sp>
      <p:sp>
        <p:nvSpPr>
          <p:cNvPr id="59420" name="Chevron 28"/>
          <p:cNvSpPr>
            <a:spLocks noChangeArrowheads="1"/>
          </p:cNvSpPr>
          <p:nvPr/>
        </p:nvSpPr>
        <p:spPr bwMode="auto">
          <a:xfrm>
            <a:off x="4038600" y="2438400"/>
            <a:ext cx="2197100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/>
              <a:t>OMG finalization</a:t>
            </a:r>
            <a:endParaRPr lang="en-US" sz="2200"/>
          </a:p>
        </p:txBody>
      </p:sp>
      <p:sp>
        <p:nvSpPr>
          <p:cNvPr id="59421" name="Chevron 29"/>
          <p:cNvSpPr>
            <a:spLocks noChangeArrowheads="1"/>
          </p:cNvSpPr>
          <p:nvPr/>
        </p:nvSpPr>
        <p:spPr bwMode="auto">
          <a:xfrm>
            <a:off x="5252682" y="3078163"/>
            <a:ext cx="2216506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/>
              <a:t>OMG finalization</a:t>
            </a:r>
            <a:endParaRPr lang="en-US" sz="2200" dirty="0"/>
          </a:p>
        </p:txBody>
      </p:sp>
      <p:sp>
        <p:nvSpPr>
          <p:cNvPr id="59422" name="Chevron 30"/>
          <p:cNvSpPr>
            <a:spLocks noChangeArrowheads="1"/>
          </p:cNvSpPr>
          <p:nvPr/>
        </p:nvSpPr>
        <p:spPr bwMode="auto">
          <a:xfrm>
            <a:off x="6521451" y="3706363"/>
            <a:ext cx="2197100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/>
              <a:t>OMG finalization</a:t>
            </a:r>
            <a:endParaRPr lang="en-US" sz="2200" dirty="0"/>
          </a:p>
        </p:txBody>
      </p:sp>
      <p:sp>
        <p:nvSpPr>
          <p:cNvPr id="59423" name="Chevron 31"/>
          <p:cNvSpPr>
            <a:spLocks noChangeArrowheads="1"/>
          </p:cNvSpPr>
          <p:nvPr/>
        </p:nvSpPr>
        <p:spPr bwMode="auto">
          <a:xfrm>
            <a:off x="6515100" y="4359275"/>
            <a:ext cx="1971675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/>
              <a:t>OMG finalization</a:t>
            </a:r>
            <a:endParaRPr lang="en-US" sz="2200" dirty="0"/>
          </a:p>
        </p:txBody>
      </p:sp>
      <p:sp>
        <p:nvSpPr>
          <p:cNvPr id="33" name="Rounded Rectangle 32"/>
          <p:cNvSpPr/>
          <p:nvPr/>
        </p:nvSpPr>
        <p:spPr>
          <a:xfrm>
            <a:off x="5211763" y="1798638"/>
            <a:ext cx="65563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Final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248400" y="2438400"/>
            <a:ext cx="65563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Final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543800" y="3078163"/>
            <a:ext cx="65563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Final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793163" y="3719513"/>
            <a:ext cx="65563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Final</a:t>
            </a:r>
          </a:p>
        </p:txBody>
      </p:sp>
      <p:sp>
        <p:nvSpPr>
          <p:cNvPr id="59429" name="TextBox 11"/>
          <p:cNvSpPr txBox="1">
            <a:spLocks noChangeArrowheads="1"/>
          </p:cNvSpPr>
          <p:nvPr/>
        </p:nvSpPr>
        <p:spPr bwMode="auto">
          <a:xfrm>
            <a:off x="3217863" y="1387475"/>
            <a:ext cx="4079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/>
              <a:t>Q1</a:t>
            </a:r>
            <a:endParaRPr lang="en-US" sz="2200" b="1"/>
          </a:p>
        </p:txBody>
      </p:sp>
      <p:sp>
        <p:nvSpPr>
          <p:cNvPr id="59430" name="TextBox 42"/>
          <p:cNvSpPr txBox="1">
            <a:spLocks noChangeArrowheads="1"/>
          </p:cNvSpPr>
          <p:nvPr/>
        </p:nvSpPr>
        <p:spPr bwMode="auto">
          <a:xfrm>
            <a:off x="4314825" y="1387475"/>
            <a:ext cx="407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/>
              <a:t>Q2</a:t>
            </a:r>
            <a:endParaRPr lang="en-US" sz="2200" b="1"/>
          </a:p>
        </p:txBody>
      </p:sp>
      <p:sp>
        <p:nvSpPr>
          <p:cNvPr id="59431" name="TextBox 43"/>
          <p:cNvSpPr txBox="1">
            <a:spLocks noChangeArrowheads="1"/>
          </p:cNvSpPr>
          <p:nvPr/>
        </p:nvSpPr>
        <p:spPr bwMode="auto">
          <a:xfrm>
            <a:off x="5461000" y="1387475"/>
            <a:ext cx="407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/>
              <a:t>Q3</a:t>
            </a:r>
            <a:endParaRPr lang="en-US" sz="2200" b="1"/>
          </a:p>
        </p:txBody>
      </p:sp>
      <p:sp>
        <p:nvSpPr>
          <p:cNvPr id="59432" name="TextBox 44"/>
          <p:cNvSpPr txBox="1">
            <a:spLocks noChangeArrowheads="1"/>
          </p:cNvSpPr>
          <p:nvPr/>
        </p:nvSpPr>
        <p:spPr bwMode="auto">
          <a:xfrm>
            <a:off x="6650038" y="1387475"/>
            <a:ext cx="4079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 dirty="0"/>
              <a:t>Q4</a:t>
            </a:r>
            <a:endParaRPr lang="en-US" sz="2200" b="1" dirty="0"/>
          </a:p>
        </p:txBody>
      </p:sp>
      <p:sp>
        <p:nvSpPr>
          <p:cNvPr id="41" name="Chevron 27"/>
          <p:cNvSpPr>
            <a:spLocks noChangeArrowheads="1"/>
          </p:cNvSpPr>
          <p:nvPr/>
        </p:nvSpPr>
        <p:spPr bwMode="auto">
          <a:xfrm>
            <a:off x="5921375" y="1828800"/>
            <a:ext cx="2308225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/>
              <a:t>OMG </a:t>
            </a:r>
            <a:r>
              <a:rPr lang="en-US" sz="1200" dirty="0" smtClean="0"/>
              <a:t>Revision TF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/>
              <a:t>(RTF)</a:t>
            </a:r>
            <a:endParaRPr lang="en-US" sz="2200" dirty="0"/>
          </a:p>
        </p:txBody>
      </p:sp>
      <p:sp>
        <p:nvSpPr>
          <p:cNvPr id="42" name="TextBox 44"/>
          <p:cNvSpPr txBox="1">
            <a:spLocks noChangeArrowheads="1"/>
          </p:cNvSpPr>
          <p:nvPr/>
        </p:nvSpPr>
        <p:spPr bwMode="auto">
          <a:xfrm>
            <a:off x="2030413" y="1371600"/>
            <a:ext cx="4079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 dirty="0"/>
              <a:t>Q4</a:t>
            </a:r>
            <a:endParaRPr lang="en-US" sz="2200" b="1" dirty="0"/>
          </a:p>
        </p:txBody>
      </p:sp>
      <p:cxnSp>
        <p:nvCxnSpPr>
          <p:cNvPr id="43" name="Straight Connector 21"/>
          <p:cNvCxnSpPr>
            <a:cxnSpLocks noChangeShapeType="1"/>
          </p:cNvCxnSpPr>
          <p:nvPr/>
        </p:nvCxnSpPr>
        <p:spPr bwMode="auto">
          <a:xfrm flipH="1">
            <a:off x="1524000" y="1403350"/>
            <a:ext cx="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Oval 1"/>
          <p:cNvSpPr/>
          <p:nvPr/>
        </p:nvSpPr>
        <p:spPr>
          <a:xfrm>
            <a:off x="2514600" y="2971800"/>
            <a:ext cx="1724025" cy="747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41220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Parallel working?...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3200400"/>
            <a:ext cx="80663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{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507" y="31609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time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835271" y="3345656"/>
            <a:ext cx="67932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3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FIBO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and Indicators</a:t>
            </a:r>
          </a:p>
          <a:p>
            <a:pPr lvl="1"/>
            <a:r>
              <a:rPr lang="en-US" dirty="0" smtClean="0"/>
              <a:t>Has some dependencies on…</a:t>
            </a:r>
          </a:p>
          <a:p>
            <a:pPr lvl="0"/>
            <a:r>
              <a:rPr lang="en-US" dirty="0" smtClean="0"/>
              <a:t>Securities Common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Decision</a:t>
            </a:r>
            <a:r>
              <a:rPr lang="en-US" dirty="0"/>
              <a:t>s</a:t>
            </a:r>
            <a:r>
              <a:rPr lang="en-US" baseline="0" dirty="0" smtClean="0"/>
              <a:t>:</a:t>
            </a:r>
            <a:endParaRPr lang="en-US" baseline="0" dirty="0" smtClean="0"/>
          </a:p>
          <a:p>
            <a:pPr lvl="1"/>
            <a:r>
              <a:rPr lang="en-US" baseline="0" dirty="0" smtClean="0"/>
              <a:t>Divided </a:t>
            </a:r>
            <a:r>
              <a:rPr lang="en-US" baseline="0" dirty="0" smtClean="0"/>
              <a:t>Indices and Indicators to remove the </a:t>
            </a:r>
            <a:r>
              <a:rPr lang="en-US" baseline="0" dirty="0" smtClean="0"/>
              <a:t>dependency</a:t>
            </a:r>
            <a:r>
              <a:rPr lang="en-US" dirty="0" smtClean="0"/>
              <a:t> on Securities Common</a:t>
            </a:r>
          </a:p>
          <a:p>
            <a:pPr lvl="1"/>
            <a:r>
              <a:rPr lang="en-US" baseline="0" dirty="0" smtClean="0"/>
              <a:t>Will later need to resubmit a completed I&amp;I with securities-derived indices,</a:t>
            </a:r>
            <a:r>
              <a:rPr lang="en-US" dirty="0" smtClean="0"/>
              <a:t> after completing Securities Common, Equities, Bonds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FTF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Finalization Task Force</a:t>
            </a:r>
            <a:r>
              <a:rPr lang="en-US" sz="2400" baseline="0" dirty="0" smtClean="0"/>
              <a:t> is a group of OMG members who are assigned to deal with formal issues raised against a specification</a:t>
            </a:r>
          </a:p>
          <a:p>
            <a:r>
              <a:rPr lang="en-US" sz="2400" dirty="0" smtClean="0"/>
              <a:t>When it completes its work, the “Final” version of the spec  is published</a:t>
            </a:r>
          </a:p>
          <a:p>
            <a:pPr lvl="1"/>
            <a:r>
              <a:rPr lang="en-US" sz="2000" dirty="0" smtClean="0"/>
              <a:t>Listed members get a vote</a:t>
            </a:r>
          </a:p>
          <a:p>
            <a:pPr lvl="1"/>
            <a:r>
              <a:rPr lang="en-US" sz="2000" dirty="0" smtClean="0"/>
              <a:t>Other representatives</a:t>
            </a:r>
            <a:r>
              <a:rPr lang="en-US" sz="2000" baseline="0" dirty="0" smtClean="0"/>
              <a:t> may dial in, subject to the “non Assert” IP requirement</a:t>
            </a:r>
            <a:endParaRPr lang="en-US" sz="2000" dirty="0" smtClean="0"/>
          </a:p>
          <a:p>
            <a:r>
              <a:rPr lang="en-US" sz="2400" dirty="0" smtClean="0"/>
              <a:t>The FTF Charter covers:</a:t>
            </a:r>
          </a:p>
          <a:p>
            <a:pPr lvl="1"/>
            <a:r>
              <a:rPr lang="en-US" sz="2000" dirty="0" smtClean="0"/>
              <a:t>Documents</a:t>
            </a:r>
            <a:r>
              <a:rPr lang="en-US" sz="2000" baseline="0" dirty="0" smtClean="0"/>
              <a:t> which make up the standard </a:t>
            </a:r>
          </a:p>
          <a:p>
            <a:pPr lvl="2"/>
            <a:r>
              <a:rPr lang="en-US" sz="1800" baseline="0" dirty="0" smtClean="0"/>
              <a:t>(“Base Documents”)</a:t>
            </a:r>
            <a:endParaRPr lang="en-US" sz="1800" dirty="0" smtClean="0"/>
          </a:p>
          <a:p>
            <a:pPr lvl="1"/>
            <a:r>
              <a:rPr lang="en-US" sz="2000" dirty="0" smtClean="0"/>
              <a:t>Members</a:t>
            </a:r>
          </a:p>
          <a:p>
            <a:pPr lvl="1"/>
            <a:r>
              <a:rPr lang="en-US" sz="2000" dirty="0" smtClean="0"/>
              <a:t>Important dates</a:t>
            </a:r>
          </a:p>
          <a:p>
            <a:pPr lvl="0"/>
            <a:r>
              <a:rPr lang="en-US" sz="2400" dirty="0" smtClean="0"/>
              <a:t>Following Finalization, a similar body called a Revision Task Force may be </a:t>
            </a:r>
            <a:r>
              <a:rPr lang="en-US" sz="2400" dirty="0" smtClean="0"/>
              <a:t>constituted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2248</Words>
  <Application>Microsoft Office PowerPoint</Application>
  <PresentationFormat>On-screen Show (4:3)</PresentationFormat>
  <Paragraphs>422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OMG Finance Domain Task Force (FDTF)</vt:lpstr>
      <vt:lpstr>Agenda</vt:lpstr>
      <vt:lpstr>Financial Industry Global Identifier (FIGI)</vt:lpstr>
      <vt:lpstr>FIBO Current Activities</vt:lpstr>
      <vt:lpstr>Old EA Model Realignment</vt:lpstr>
      <vt:lpstr>FIBO Specifications</vt:lpstr>
      <vt:lpstr>Current Roadmap</vt:lpstr>
      <vt:lpstr>Next FIBO Specification</vt:lpstr>
      <vt:lpstr>FTF Charter</vt:lpstr>
      <vt:lpstr>FTF Activities</vt:lpstr>
      <vt:lpstr>FIBO Foundations FTF: Base Documents</vt:lpstr>
      <vt:lpstr>FIBO Foundation FTF: Members</vt:lpstr>
      <vt:lpstr>FIBO Foundations FTF: Dates</vt:lpstr>
      <vt:lpstr>RFC Change Management</vt:lpstr>
      <vt:lpstr>Consuming FIBO</vt:lpstr>
      <vt:lpstr>Availability of FIBO Material</vt:lpstr>
      <vt:lpstr>Metadata Requirements</vt:lpstr>
      <vt:lpstr>Ingesting the Machine Readables</vt:lpstr>
      <vt:lpstr>Machine Readables</vt:lpstr>
      <vt:lpstr>PowerPoint Presentation</vt:lpstr>
      <vt:lpstr>Additional Slides</vt:lpstr>
      <vt:lpstr>Process Definition</vt:lpstr>
      <vt:lpstr>FIBO Specifications Migration</vt:lpstr>
      <vt:lpstr>SME Review and Foundational Semantics</vt:lpstr>
      <vt:lpstr>Externality Reviews</vt:lpstr>
      <vt:lpstr>Externality Review Examples</vt:lpstr>
      <vt:lpstr>Projected Workload</vt:lpstr>
      <vt:lpstr>Business SME Validation Requirements</vt:lpstr>
      <vt:lpstr>Future FIBO Specifications</vt:lpstr>
      <vt:lpstr>Roadmap</vt:lpstr>
      <vt:lpstr>FIBO Roadmap: Reference Semantics</vt:lpstr>
      <vt:lpstr>FIBO Roadmap: Longer View</vt:lpstr>
      <vt:lpstr>Deployment Scenarios</vt:lpstr>
      <vt:lpstr>Proofs of Concept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EDM Council / Object Management Group Semantic Standards</dc:title>
  <dc:creator>Owner</dc:creator>
  <cp:lastModifiedBy>User</cp:lastModifiedBy>
  <cp:revision>327</cp:revision>
  <dcterms:created xsi:type="dcterms:W3CDTF">2011-04-19T19:19:23Z</dcterms:created>
  <dcterms:modified xsi:type="dcterms:W3CDTF">2014-02-05T18:27:22Z</dcterms:modified>
</cp:coreProperties>
</file>