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2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D886-DABD-4F93-A702-EDB2A432CD13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9E0C-F024-45BF-9527-AFE0F777C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/>
            <a:fld id="{C84FC5A5-24EF-4A77-9742-1B425CCCAFF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7C5F-B723-423E-B82E-C89F2DD59F5D}" type="datetimeFigureOut">
              <a:rPr lang="en-US" smtClean="0"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57BA-8DED-499B-B4F8-13DFA0D2D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FIBO</a:t>
            </a:r>
            <a:r>
              <a:rPr lang="en-US" baseline="0" dirty="0" smtClean="0"/>
              <a:t> Usage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OMG FDTF 20 June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fld id="{6576ED18-1D3D-4B3A-89D5-CD304DEFF8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Copyright © 2010 EDM Council Inc.</a:t>
            </a:r>
            <a:endParaRPr lang="en-US" sz="16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FIBO Applications</a:t>
            </a:r>
          </a:p>
        </p:txBody>
      </p:sp>
      <p:grpSp>
        <p:nvGrpSpPr>
          <p:cNvPr id="30725" name="Group 37"/>
          <p:cNvGrpSpPr>
            <a:grpSpLocks/>
          </p:cNvGrpSpPr>
          <p:nvPr/>
        </p:nvGrpSpPr>
        <p:grpSpPr bwMode="auto">
          <a:xfrm>
            <a:off x="338138" y="1371600"/>
            <a:ext cx="8570912" cy="4895850"/>
            <a:chOff x="304800" y="1196975"/>
            <a:chExt cx="8570661" cy="4895850"/>
          </a:xfrm>
        </p:grpSpPr>
        <p:sp>
          <p:nvSpPr>
            <p:cNvPr id="30728" name="Oval 34"/>
            <p:cNvSpPr>
              <a:spLocks noChangeArrowheads="1"/>
            </p:cNvSpPr>
            <p:nvPr/>
          </p:nvSpPr>
          <p:spPr bwMode="auto">
            <a:xfrm>
              <a:off x="971550" y="5516563"/>
              <a:ext cx="3024188" cy="5762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9" name="Oval 33"/>
            <p:cNvSpPr>
              <a:spLocks noChangeArrowheads="1"/>
            </p:cNvSpPr>
            <p:nvPr/>
          </p:nvSpPr>
          <p:spPr bwMode="auto">
            <a:xfrm>
              <a:off x="3779838" y="4221163"/>
              <a:ext cx="1152525" cy="57626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0" name="Oval 4"/>
            <p:cNvSpPr>
              <a:spLocks noChangeArrowheads="1"/>
            </p:cNvSpPr>
            <p:nvPr/>
          </p:nvSpPr>
          <p:spPr bwMode="auto">
            <a:xfrm>
              <a:off x="3203575" y="1196975"/>
              <a:ext cx="2376488" cy="9366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3200" b="1"/>
                <a:t>FIBO</a:t>
              </a:r>
              <a:endParaRPr lang="en-GB" b="1"/>
            </a:p>
          </p:txBody>
        </p:sp>
        <p:sp>
          <p:nvSpPr>
            <p:cNvPr id="30731" name="Text Box 5"/>
            <p:cNvSpPr txBox="1">
              <a:spLocks noChangeArrowheads="1"/>
            </p:cNvSpPr>
            <p:nvPr/>
          </p:nvSpPr>
          <p:spPr bwMode="auto">
            <a:xfrm>
              <a:off x="304800" y="1273175"/>
              <a:ext cx="2078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/>
              <a:r>
                <a:rPr lang="en-GB"/>
                <a:t>Conventional Tech</a:t>
              </a:r>
            </a:p>
          </p:txBody>
        </p:sp>
        <p:sp>
          <p:nvSpPr>
            <p:cNvPr id="30732" name="Text Box 6"/>
            <p:cNvSpPr txBox="1">
              <a:spLocks noChangeArrowheads="1"/>
            </p:cNvSpPr>
            <p:nvPr/>
          </p:nvSpPr>
          <p:spPr bwMode="auto">
            <a:xfrm>
              <a:off x="6588125" y="1268413"/>
              <a:ext cx="1670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/>
              <a:r>
                <a:rPr lang="en-GB"/>
                <a:t>Semantic Web</a:t>
              </a:r>
            </a:p>
          </p:txBody>
        </p:sp>
        <p:sp>
          <p:nvSpPr>
            <p:cNvPr id="30733" name="AutoShape 7"/>
            <p:cNvSpPr>
              <a:spLocks noChangeArrowheads="1"/>
            </p:cNvSpPr>
            <p:nvPr/>
          </p:nvSpPr>
          <p:spPr bwMode="auto">
            <a:xfrm>
              <a:off x="5795963" y="1341438"/>
              <a:ext cx="576262" cy="287337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4" name="AutoShape 8"/>
            <p:cNvSpPr>
              <a:spLocks noChangeArrowheads="1"/>
            </p:cNvSpPr>
            <p:nvPr/>
          </p:nvSpPr>
          <p:spPr bwMode="auto">
            <a:xfrm flipH="1">
              <a:off x="2411413" y="1341438"/>
              <a:ext cx="576262" cy="287337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1688264" y="2562309"/>
              <a:ext cx="1443874" cy="7191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/>
                <a:t>Repository</a:t>
              </a:r>
            </a:p>
          </p:txBody>
        </p:sp>
        <p:sp>
          <p:nvSpPr>
            <p:cNvPr id="30736" name="Rectangle 10"/>
            <p:cNvSpPr>
              <a:spLocks noChangeArrowheads="1"/>
            </p:cNvSpPr>
            <p:nvPr/>
          </p:nvSpPr>
          <p:spPr bwMode="auto">
            <a:xfrm>
              <a:off x="1763713" y="3716338"/>
              <a:ext cx="1728787" cy="4333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/>
                <a:t>Semantic Data Model</a:t>
              </a:r>
            </a:p>
          </p:txBody>
        </p:sp>
        <p:sp>
          <p:nvSpPr>
            <p:cNvPr id="30737" name="Rectangle 12"/>
            <p:cNvSpPr>
              <a:spLocks noChangeArrowheads="1"/>
            </p:cNvSpPr>
            <p:nvPr/>
          </p:nvSpPr>
          <p:spPr bwMode="auto">
            <a:xfrm>
              <a:off x="1763713" y="4365625"/>
              <a:ext cx="1728787" cy="4333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/>
                <a:t>Logical Data Model</a:t>
              </a:r>
            </a:p>
          </p:txBody>
        </p:sp>
        <p:sp>
          <p:nvSpPr>
            <p:cNvPr id="30738" name="Rectangle 13"/>
            <p:cNvSpPr>
              <a:spLocks noChangeArrowheads="1"/>
            </p:cNvSpPr>
            <p:nvPr/>
          </p:nvSpPr>
          <p:spPr bwMode="auto">
            <a:xfrm>
              <a:off x="1763713" y="5013325"/>
              <a:ext cx="1728787" cy="4333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/>
                <a:t>Physical Data Model</a:t>
              </a:r>
            </a:p>
          </p:txBody>
        </p:sp>
        <p:sp>
          <p:nvSpPr>
            <p:cNvPr id="30739" name="Rectangle 14"/>
            <p:cNvSpPr>
              <a:spLocks noChangeArrowheads="1"/>
            </p:cNvSpPr>
            <p:nvPr/>
          </p:nvSpPr>
          <p:spPr bwMode="auto">
            <a:xfrm>
              <a:off x="3924300" y="3068638"/>
              <a:ext cx="863600" cy="86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40" name="Line 15"/>
            <p:cNvSpPr>
              <a:spLocks noChangeShapeType="1"/>
            </p:cNvSpPr>
            <p:nvPr/>
          </p:nvSpPr>
          <p:spPr bwMode="auto">
            <a:xfrm>
              <a:off x="3924300" y="3213100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>
              <a:off x="4213225" y="306863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4429125" y="306863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18"/>
            <p:cNvSpPr>
              <a:spLocks noChangeShapeType="1"/>
            </p:cNvSpPr>
            <p:nvPr/>
          </p:nvSpPr>
          <p:spPr bwMode="auto">
            <a:xfrm>
              <a:off x="4645025" y="3068638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19"/>
            <p:cNvSpPr>
              <a:spLocks noChangeShapeType="1"/>
            </p:cNvSpPr>
            <p:nvPr/>
          </p:nvSpPr>
          <p:spPr bwMode="auto">
            <a:xfrm>
              <a:off x="3924300" y="3284538"/>
              <a:ext cx="2159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0"/>
            <p:cNvSpPr>
              <a:spLocks noChangeShapeType="1"/>
            </p:cNvSpPr>
            <p:nvPr/>
          </p:nvSpPr>
          <p:spPr bwMode="auto">
            <a:xfrm>
              <a:off x="3924300" y="3429000"/>
              <a:ext cx="2159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1"/>
            <p:cNvSpPr>
              <a:spLocks noChangeShapeType="1"/>
            </p:cNvSpPr>
            <p:nvPr/>
          </p:nvSpPr>
          <p:spPr bwMode="auto">
            <a:xfrm flipH="1" flipV="1">
              <a:off x="3924300" y="3571875"/>
              <a:ext cx="2159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2"/>
            <p:cNvSpPr>
              <a:spLocks noChangeShapeType="1"/>
            </p:cNvSpPr>
            <p:nvPr/>
          </p:nvSpPr>
          <p:spPr bwMode="auto">
            <a:xfrm>
              <a:off x="3924300" y="3716338"/>
              <a:ext cx="21590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3"/>
            <p:cNvSpPr>
              <a:spLocks noChangeArrowheads="1"/>
            </p:cNvSpPr>
            <p:nvPr/>
          </p:nvSpPr>
          <p:spPr bwMode="auto">
            <a:xfrm>
              <a:off x="395288" y="2133600"/>
              <a:ext cx="914400" cy="50323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/>
                <a:t>MDR</a:t>
              </a:r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 flipH="1" flipV="1">
              <a:off x="852488" y="2636838"/>
              <a:ext cx="835777" cy="276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>
              <a:off x="2555875" y="33575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27"/>
            <p:cNvSpPr>
              <a:spLocks noChangeShapeType="1"/>
            </p:cNvSpPr>
            <p:nvPr/>
          </p:nvSpPr>
          <p:spPr bwMode="auto">
            <a:xfrm flipH="1">
              <a:off x="2627313" y="41497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2627313" y="47974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29"/>
            <p:cNvSpPr>
              <a:spLocks noChangeShapeType="1"/>
            </p:cNvSpPr>
            <p:nvPr/>
          </p:nvSpPr>
          <p:spPr bwMode="auto">
            <a:xfrm>
              <a:off x="3132138" y="2997200"/>
              <a:ext cx="719137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Text Box 30"/>
            <p:cNvSpPr txBox="1">
              <a:spLocks noChangeArrowheads="1"/>
            </p:cNvSpPr>
            <p:nvPr/>
          </p:nvSpPr>
          <p:spPr bwMode="auto">
            <a:xfrm>
              <a:off x="4140200" y="2781300"/>
              <a:ext cx="647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/>
                <a:t>XLS</a:t>
              </a:r>
            </a:p>
          </p:txBody>
        </p:sp>
        <p:sp>
          <p:nvSpPr>
            <p:cNvPr id="30755" name="Text Box 31"/>
            <p:cNvSpPr txBox="1">
              <a:spLocks noChangeArrowheads="1"/>
            </p:cNvSpPr>
            <p:nvPr/>
          </p:nvSpPr>
          <p:spPr bwMode="auto">
            <a:xfrm>
              <a:off x="3924300" y="4365625"/>
              <a:ext cx="863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/>
              <a:r>
                <a:rPr lang="en-GB" sz="1400"/>
                <a:t>Mapping</a:t>
              </a:r>
            </a:p>
          </p:txBody>
        </p:sp>
        <p:sp>
          <p:nvSpPr>
            <p:cNvPr id="30756" name="Text Box 32"/>
            <p:cNvSpPr txBox="1">
              <a:spLocks noChangeArrowheads="1"/>
            </p:cNvSpPr>
            <p:nvPr/>
          </p:nvSpPr>
          <p:spPr bwMode="auto">
            <a:xfrm>
              <a:off x="1331913" y="5661025"/>
              <a:ext cx="23225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/>
              <a:r>
                <a:rPr lang="en-GB" sz="1400"/>
                <a:t>Model Driven Development</a:t>
              </a:r>
            </a:p>
          </p:txBody>
        </p:sp>
        <p:sp>
          <p:nvSpPr>
            <p:cNvPr id="30757" name="Rectangle 35"/>
            <p:cNvSpPr>
              <a:spLocks noChangeArrowheads="1"/>
            </p:cNvSpPr>
            <p:nvPr/>
          </p:nvSpPr>
          <p:spPr bwMode="auto">
            <a:xfrm>
              <a:off x="6877050" y="2636838"/>
              <a:ext cx="914400" cy="9144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OWL </a:t>
              </a:r>
            </a:p>
            <a:p>
              <a:pPr algn="ctr"/>
              <a:r>
                <a:rPr lang="en-GB"/>
                <a:t>Model</a:t>
              </a:r>
            </a:p>
          </p:txBody>
        </p:sp>
        <p:cxnSp>
          <p:nvCxnSpPr>
            <p:cNvPr id="30758" name="AutoShape 37"/>
            <p:cNvCxnSpPr>
              <a:cxnSpLocks noChangeShapeType="1"/>
            </p:cNvCxnSpPr>
            <p:nvPr/>
          </p:nvCxnSpPr>
          <p:spPr bwMode="auto">
            <a:xfrm rot="5400000" flipV="1">
              <a:off x="4956175" y="1173163"/>
              <a:ext cx="96838" cy="3744912"/>
            </a:xfrm>
            <a:prstGeom prst="curvedConnector4">
              <a:avLst>
                <a:gd name="adj1" fmla="val -519676"/>
                <a:gd name="adj2" fmla="val 69347"/>
              </a:avLst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15" name="Rectangle 38"/>
            <p:cNvSpPr>
              <a:spLocks noChangeArrowheads="1"/>
            </p:cNvSpPr>
            <p:nvPr/>
          </p:nvSpPr>
          <p:spPr bwMode="auto">
            <a:xfrm>
              <a:off x="5391001" y="3835986"/>
              <a:ext cx="1295362" cy="4333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400" dirty="0"/>
                <a:t>Reasoners</a:t>
              </a:r>
            </a:p>
          </p:txBody>
        </p:sp>
        <p:sp>
          <p:nvSpPr>
            <p:cNvPr id="30760" name="Rectangle 39"/>
            <p:cNvSpPr>
              <a:spLocks noChangeArrowheads="1"/>
            </p:cNvSpPr>
            <p:nvPr/>
          </p:nvSpPr>
          <p:spPr bwMode="auto">
            <a:xfrm>
              <a:off x="7580061" y="4471988"/>
              <a:ext cx="1295400" cy="433387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400"/>
                <a:t>Linked Data</a:t>
              </a:r>
            </a:p>
          </p:txBody>
        </p:sp>
        <p:sp>
          <p:nvSpPr>
            <p:cNvPr id="30761" name="Line 40"/>
            <p:cNvSpPr>
              <a:spLocks noChangeShapeType="1"/>
            </p:cNvSpPr>
            <p:nvPr/>
          </p:nvSpPr>
          <p:spPr bwMode="auto">
            <a:xfrm flipH="1" flipV="1">
              <a:off x="7689683" y="3548814"/>
              <a:ext cx="538078" cy="864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41"/>
            <p:cNvSpPr>
              <a:spLocks noChangeShapeType="1"/>
            </p:cNvSpPr>
            <p:nvPr/>
          </p:nvSpPr>
          <p:spPr bwMode="auto">
            <a:xfrm flipH="1">
              <a:off x="6286374" y="3368361"/>
              <a:ext cx="572880" cy="381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72188" y="4943475"/>
            <a:ext cx="1295400" cy="36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 dirty="0"/>
              <a:t>Semantic Query</a:t>
            </a:r>
          </a:p>
        </p:txBody>
      </p:sp>
      <p:sp>
        <p:nvSpPr>
          <p:cNvPr id="30727" name="Line 41"/>
          <p:cNvSpPr>
            <a:spLocks noChangeShapeType="1"/>
          </p:cNvSpPr>
          <p:nvPr/>
        </p:nvSpPr>
        <p:spPr bwMode="auto">
          <a:xfrm flipH="1">
            <a:off x="6962775" y="3722688"/>
            <a:ext cx="404813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30738" idx="1"/>
            <a:endCxn id="5" idx="2"/>
          </p:cNvCxnSpPr>
          <p:nvPr/>
        </p:nvCxnSpPr>
        <p:spPr>
          <a:xfrm flipH="1" flipV="1">
            <a:off x="840236" y="4692888"/>
            <a:ext cx="956858" cy="71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8629" y="4323556"/>
            <a:ext cx="8232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30735" idx="2"/>
          </p:cNvCxnSpPr>
          <p:nvPr/>
        </p:nvCxnSpPr>
        <p:spPr>
          <a:xfrm flipV="1">
            <a:off x="840236" y="3456071"/>
            <a:ext cx="1603365" cy="86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21286" y="5691188"/>
            <a:ext cx="18708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Conventional </a:t>
            </a:r>
            <a:r>
              <a:rPr lang="en-US" dirty="0" err="1" smtClean="0"/>
              <a:t>Datastore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2" idx="2"/>
            <a:endCxn id="13" idx="0"/>
          </p:cNvCxnSpPr>
          <p:nvPr/>
        </p:nvCxnSpPr>
        <p:spPr>
          <a:xfrm>
            <a:off x="6719888" y="5307013"/>
            <a:ext cx="736808" cy="3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Business Usages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FSB</a:t>
            </a:r>
            <a:r>
              <a:rPr lang="en-US" baseline="0" dirty="0" smtClean="0"/>
              <a:t> Usages</a:t>
            </a:r>
            <a:endParaRPr lang="en-US" dirty="0" smtClean="0"/>
          </a:p>
          <a:p>
            <a:pPr lvl="1"/>
            <a:r>
              <a:rPr lang="en-US" dirty="0" smtClean="0"/>
              <a:t>Counterparty</a:t>
            </a:r>
            <a:r>
              <a:rPr lang="en-US" baseline="0" dirty="0" smtClean="0"/>
              <a:t> Credit Exposure Reporting</a:t>
            </a:r>
          </a:p>
          <a:p>
            <a:pPr lvl="1"/>
            <a:r>
              <a:rPr lang="en-US" baseline="0" dirty="0" smtClean="0"/>
              <a:t>Legal Entity Structural Analysis</a:t>
            </a:r>
          </a:p>
          <a:p>
            <a:pPr lvl="2"/>
            <a:r>
              <a:rPr lang="en-US" dirty="0" smtClean="0"/>
              <a:t>Ownership and control</a:t>
            </a:r>
            <a:endParaRPr lang="en-US" baseline="0" dirty="0" smtClean="0"/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“Prudential” Risks</a:t>
            </a:r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Microprudential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risk</a:t>
            </a:r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Macroprudential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risk</a:t>
            </a:r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Systemic risk – linkages across the system e.g. as exposed in derivatives trades</a:t>
            </a:r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Consider whether this also applies in payments</a:t>
            </a:r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Payments Traceability Map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800" dirty="0" smtClean="0"/>
              <a:t>There is no discovery element or LEI component to payments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payments go across Target 2 system in Europe</a:t>
            </a:r>
            <a:endParaRPr lang="en-US" sz="2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5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FSB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Report:</a:t>
            </a:r>
          </a:p>
          <a:p>
            <a:pPr lvl="1"/>
            <a:r>
              <a:rPr lang="en-US" dirty="0" smtClean="0"/>
              <a:t>“Linkages” – structural</a:t>
            </a:r>
            <a:r>
              <a:rPr lang="en-US" baseline="0" dirty="0" smtClean="0"/>
              <a:t> linkages</a:t>
            </a:r>
          </a:p>
          <a:p>
            <a:pPr lvl="0"/>
            <a:r>
              <a:rPr lang="en-US" baseline="0" dirty="0" smtClean="0"/>
              <a:t>Systemic risk linkages</a:t>
            </a:r>
          </a:p>
          <a:p>
            <a:pPr lvl="1"/>
            <a:r>
              <a:rPr lang="en-US" baseline="0" dirty="0" smtClean="0"/>
              <a:t>Payments and trades traceability</a:t>
            </a:r>
          </a:p>
          <a:p>
            <a:pPr lvl="1"/>
            <a:r>
              <a:rPr lang="en-US" baseline="0" dirty="0" smtClean="0"/>
              <a:t>Lineage</a:t>
            </a:r>
          </a:p>
        </p:txBody>
      </p:sp>
    </p:spTree>
    <p:extLst>
      <p:ext uri="{BB962C8B-B14F-4D97-AF65-F5344CB8AC3E}">
        <p14:creationId xmlns:p14="http://schemas.microsoft.com/office/powerpoint/2010/main" val="23301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 smtClean="0"/>
              <a:t>Payment Transactions </a:t>
            </a:r>
          </a:p>
          <a:p>
            <a:pPr lvl="1"/>
            <a:r>
              <a:rPr lang="en-US" dirty="0" smtClean="0"/>
              <a:t>Linkages among the parties as a result of those</a:t>
            </a:r>
            <a:r>
              <a:rPr lang="en-US" baseline="0" dirty="0" smtClean="0"/>
              <a:t> transactions</a:t>
            </a:r>
          </a:p>
          <a:p>
            <a:pPr lvl="2"/>
            <a:r>
              <a:rPr lang="en-US" dirty="0" smtClean="0"/>
              <a:t>Is this a</a:t>
            </a:r>
            <a:r>
              <a:rPr lang="en-US" baseline="0" dirty="0" smtClean="0"/>
              <a:t> thing that’s reported on? </a:t>
            </a:r>
          </a:p>
          <a:p>
            <a:pPr lvl="2"/>
            <a:r>
              <a:rPr lang="en-US" baseline="0" dirty="0" smtClean="0"/>
              <a:t>Maybe. Large payments may introduce risk</a:t>
            </a:r>
          </a:p>
          <a:p>
            <a:pPr lvl="1"/>
            <a:r>
              <a:rPr lang="en-US" dirty="0" smtClean="0"/>
              <a:t>Structural linkages</a:t>
            </a:r>
          </a:p>
          <a:p>
            <a:pPr lvl="2"/>
            <a:r>
              <a:rPr lang="en-US" dirty="0" smtClean="0"/>
              <a:t>Parent, global</a:t>
            </a:r>
            <a:r>
              <a:rPr lang="en-US" baseline="0" dirty="0" smtClean="0"/>
              <a:t> ultimate parent etc. </a:t>
            </a:r>
          </a:p>
          <a:p>
            <a:pPr lvl="1"/>
            <a:r>
              <a:rPr lang="en-US" dirty="0" smtClean="0"/>
              <a:t>(hierarchy of ownership)</a:t>
            </a:r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we are taking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What do we mean</a:t>
            </a:r>
            <a:r>
              <a:rPr lang="en-US" baseline="0" dirty="0" smtClean="0"/>
              <a:t> by this and is it what the business understands by it?</a:t>
            </a:r>
          </a:p>
          <a:p>
            <a:pPr lvl="1"/>
            <a:r>
              <a:rPr lang="en-US" dirty="0" smtClean="0"/>
              <a:t>See e.g.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Sarbox</a:t>
            </a:r>
            <a:r>
              <a:rPr lang="en-US" baseline="0" dirty="0" smtClean="0"/>
              <a:t> Section ?? On “something of earnings” traceability is very well defined. </a:t>
            </a:r>
          </a:p>
          <a:p>
            <a:pPr lvl="1"/>
            <a:r>
              <a:rPr lang="en-US" baseline="0" dirty="0" smtClean="0"/>
              <a:t>Lineage of data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reports.</a:t>
            </a:r>
          </a:p>
          <a:p>
            <a:pPr lvl="0"/>
            <a:r>
              <a:rPr lang="en-US" dirty="0" smtClean="0"/>
              <a:t>Two concepts in play here: </a:t>
            </a:r>
          </a:p>
          <a:p>
            <a:pPr lvl="1"/>
            <a:r>
              <a:rPr lang="en-US" dirty="0" smtClean="0"/>
              <a:t>Linkages</a:t>
            </a:r>
            <a:r>
              <a:rPr lang="en-US" baseline="0" dirty="0" smtClean="0"/>
              <a:t> as in business entities hierarchy (parents, subsidiaries; networks of ownership and control)</a:t>
            </a:r>
          </a:p>
          <a:p>
            <a:pPr lvl="1"/>
            <a:r>
              <a:rPr lang="en-US" baseline="0" dirty="0" smtClean="0"/>
              <a:t>Linkages arising from transactions</a:t>
            </a:r>
          </a:p>
          <a:p>
            <a:pPr lvl="2"/>
            <a:r>
              <a:rPr lang="en-US" dirty="0" smtClean="0"/>
              <a:t>OTC derivatives counterparty exposure</a:t>
            </a:r>
          </a:p>
          <a:p>
            <a:pPr lvl="2"/>
            <a:r>
              <a:rPr lang="en-US" dirty="0" smtClean="0"/>
              <a:t>Payments – speculating whether systemic risk incurred by exposures in this context</a:t>
            </a:r>
            <a:r>
              <a:rPr lang="en-US" baseline="0" dirty="0" smtClean="0"/>
              <a:t> also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Meanings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(e.g. in swap reporting and regulation)</a:t>
            </a:r>
          </a:p>
          <a:p>
            <a:r>
              <a:rPr lang="en-US" dirty="0" smtClean="0"/>
              <a:t>Data governance</a:t>
            </a:r>
          </a:p>
          <a:p>
            <a:pPr lvl="1"/>
            <a:r>
              <a:rPr lang="en-US" dirty="0" smtClean="0"/>
              <a:t>Contribution</a:t>
            </a:r>
            <a:r>
              <a:rPr lang="en-US" baseline="0" dirty="0" smtClean="0"/>
              <a:t> of data to regulatory entities e.g. OFR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6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Legal Entity semantics and LEI supports reporting on entities,</a:t>
            </a:r>
            <a:r>
              <a:rPr lang="en-US" baseline="0" dirty="0" smtClean="0"/>
              <a:t> counterparties etc. </a:t>
            </a:r>
          </a:p>
          <a:p>
            <a:pPr lvl="1"/>
            <a:r>
              <a:rPr lang="en-US" dirty="0" smtClean="0"/>
              <a:t>LEI: Unique identifier (“dumb number”)</a:t>
            </a:r>
          </a:p>
          <a:p>
            <a:pPr lvl="1"/>
            <a:r>
              <a:rPr lang="en-US" dirty="0" smtClean="0"/>
              <a:t>Legal entity hierarchies</a:t>
            </a:r>
          </a:p>
          <a:p>
            <a:pPr lvl="2"/>
            <a:r>
              <a:rPr lang="en-US" dirty="0" smtClean="0"/>
              <a:t>Ownership</a:t>
            </a:r>
          </a:p>
          <a:p>
            <a:pPr lvl="2"/>
            <a:r>
              <a:rPr lang="en-US" dirty="0" smtClean="0"/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LEI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Trade Repositories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4495800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LEI Repository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91000" y="44958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Trade Repository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52600" y="4515853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Trade Repository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1447800"/>
            <a:ext cx="1524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Ontology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96966" y="2590800"/>
            <a:ext cx="1994234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SPARQL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 flipH="1">
            <a:off x="2667000" y="3505200"/>
            <a:ext cx="2127083" cy="101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0"/>
          </p:cNvCxnSpPr>
          <p:nvPr/>
        </p:nvCxnSpPr>
        <p:spPr>
          <a:xfrm>
            <a:off x="4794083" y="3505200"/>
            <a:ext cx="31131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794083" y="3505200"/>
            <a:ext cx="252111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</p:cNvCxnSpPr>
          <p:nvPr/>
        </p:nvCxnSpPr>
        <p:spPr>
          <a:xfrm flipV="1">
            <a:off x="5791200" y="1909466"/>
            <a:ext cx="1447800" cy="1138534"/>
          </a:xfrm>
          <a:prstGeom prst="bentConnector3">
            <a:avLst>
              <a:gd name="adj1" fmla="val 976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14600" y="1447800"/>
            <a:ext cx="16764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Specify</a:t>
            </a:r>
            <a:endParaRPr lang="en-US" b="1" dirty="0"/>
          </a:p>
        </p:txBody>
      </p:sp>
      <p:sp>
        <p:nvSpPr>
          <p:cNvPr id="19" name="Down Arrow 18"/>
          <p:cNvSpPr/>
          <p:nvPr/>
        </p:nvSpPr>
        <p:spPr>
          <a:xfrm>
            <a:off x="3435517" y="2133600"/>
            <a:ext cx="90788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5867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trades reported into Trade Repositories (TR) in multiple jurisdictions. Systemic risk requires an ability to query over all of these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914400" y="3048000"/>
            <a:ext cx="1216152" cy="48463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2451" y="2590800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OTC Transaction</a:t>
            </a:r>
            <a:endParaRPr lang="en-US" dirty="0"/>
          </a:p>
        </p:txBody>
      </p:sp>
      <p:sp>
        <p:nvSpPr>
          <p:cNvPr id="24" name="Smiley Face 23"/>
          <p:cNvSpPr/>
          <p:nvPr/>
        </p:nvSpPr>
        <p:spPr>
          <a:xfrm>
            <a:off x="381000" y="3048000"/>
            <a:ext cx="533400" cy="484632"/>
          </a:xfrm>
          <a:prstGeom prst="smileyF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2133600" y="3048000"/>
            <a:ext cx="533400" cy="484632"/>
          </a:xfrm>
          <a:prstGeom prst="smileyF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4"/>
            <a:endCxn id="7" idx="1"/>
          </p:cNvCxnSpPr>
          <p:nvPr/>
        </p:nvCxnSpPr>
        <p:spPr>
          <a:xfrm rot="16200000" flipH="1">
            <a:off x="460890" y="3719442"/>
            <a:ext cx="1478521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4261866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304800" y="1600200"/>
            <a:ext cx="669428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74228" y="1688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LEI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4" idx="0"/>
            <a:endCxn id="29" idx="3"/>
          </p:cNvCxnSpPr>
          <p:nvPr/>
        </p:nvCxnSpPr>
        <p:spPr>
          <a:xfrm flipH="1" flipV="1">
            <a:off x="639514" y="2057400"/>
            <a:ext cx="8186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8600" y="2478732"/>
            <a:ext cx="2667000" cy="1331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59216" y="236220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flipV="1">
            <a:off x="4654717" y="2057400"/>
            <a:ext cx="907883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4439652" y="1136984"/>
            <a:ext cx="1351548" cy="9144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8" name="Right Arrow 37"/>
          <p:cNvSpPr/>
          <p:nvPr/>
        </p:nvSpPr>
        <p:spPr>
          <a:xfrm flipH="1">
            <a:off x="4191000" y="1447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>
            <a:off x="2907632" y="3290316"/>
            <a:ext cx="1524000" cy="1700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356</Words>
  <Application>Microsoft Office PowerPoint</Application>
  <PresentationFormat>On-screen Show 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FIBO Usage Scenarios</vt:lpstr>
      <vt:lpstr>FIBO Applications</vt:lpstr>
      <vt:lpstr>Business Usages</vt:lpstr>
      <vt:lpstr>FSB details</vt:lpstr>
      <vt:lpstr>Things we are taking about</vt:lpstr>
      <vt:lpstr>Meanings</vt:lpstr>
      <vt:lpstr>Details</vt:lpstr>
      <vt:lpstr>LEI</vt:lpstr>
      <vt:lpstr>Trade Repositories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 Usage Scenarios</dc:title>
  <dc:creator>User</dc:creator>
  <cp:lastModifiedBy>User</cp:lastModifiedBy>
  <cp:revision>13</cp:revision>
  <dcterms:created xsi:type="dcterms:W3CDTF">2012-06-20T15:12:41Z</dcterms:created>
  <dcterms:modified xsi:type="dcterms:W3CDTF">2012-06-22T14:42:30Z</dcterms:modified>
</cp:coreProperties>
</file>