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483" r:id="rId3"/>
    <p:sldId id="516" r:id="rId4"/>
    <p:sldId id="517" r:id="rId5"/>
    <p:sldId id="499" r:id="rId6"/>
    <p:sldId id="505" r:id="rId7"/>
    <p:sldId id="502" r:id="rId8"/>
    <p:sldId id="503" r:id="rId9"/>
    <p:sldId id="495" r:id="rId10"/>
    <p:sldId id="491" r:id="rId11"/>
    <p:sldId id="511" r:id="rId12"/>
    <p:sldId id="512" r:id="rId13"/>
    <p:sldId id="514" r:id="rId14"/>
    <p:sldId id="513" r:id="rId15"/>
    <p:sldId id="489" r:id="rId16"/>
    <p:sldId id="506" r:id="rId17"/>
    <p:sldId id="497" r:id="rId18"/>
    <p:sldId id="492" r:id="rId19"/>
    <p:sldId id="498" r:id="rId20"/>
    <p:sldId id="496" r:id="rId21"/>
    <p:sldId id="507" r:id="rId22"/>
    <p:sldId id="45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2963"/>
    <a:srgbClr val="006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59" autoAdjust="0"/>
    <p:restoredTop sz="86323" autoAdjust="0"/>
  </p:normalViewPr>
  <p:slideViewPr>
    <p:cSldViewPr>
      <p:cViewPr varScale="1">
        <p:scale>
          <a:sx n="59" d="100"/>
          <a:sy n="59" d="100"/>
        </p:scale>
        <p:origin x="-82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C723B-399F-4A90-8296-830E5DB4E765}" type="datetimeFigureOut">
              <a:rPr lang="en-US" smtClean="0"/>
              <a:pPr/>
              <a:t>1/8/2014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2869B-921B-4CCE-897D-ADE41B506C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1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9E1B46-8ADD-4A2E-AB61-0E5BCC4C79AB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8E282-EBFC-4412-8B3F-30C7B15CB7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6267C-5F63-43FB-953A-A976EF4E6229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6F74EC-37D6-44FE-8E84-6CFA0135BC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45367-FC62-4735-BCA9-3DD46055D026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6D6DB0-F130-4CD7-BC01-EC85765301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63562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800" y="6356350"/>
            <a:ext cx="381000" cy="365125"/>
          </a:xfrm>
        </p:spPr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F68903-0092-42E3-817E-1D62A797690F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5D8AD-8C41-461C-977C-39E1B6B656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B24C57-850C-417E-9FAA-BE8D6A8DBE2C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C97409-C3A8-4142-9020-BEC4CC1580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28E2E-814B-4C22-851F-F0549AD7FC66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56F763-BEBA-4E81-AB50-EEE533FC35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73F742-F6A3-4DC9-AE0A-7277E31EA597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868DC-D813-47B4-BCA0-5910B6BA04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3BC2E-9C88-463F-A988-4D5ECDDA207E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D8CD7-FEF3-4495-AF79-015AD3D98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875F7E-86C8-48D4-AA60-B2BA6081090A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5A33-83E3-44CF-92E6-9E49D666A9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898F2-689D-4729-A6BF-EDB64FFEC70D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EECB8-9F4C-4F27-840F-D7F2A3FA88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7A79AE5-5F06-42A5-9C04-AB48C36DAE94}" type="datetime1">
              <a:rPr lang="en-US" smtClean="0"/>
              <a:pPr>
                <a:defRPr/>
              </a:pPr>
              <a:t>1/8/2014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008EE3A-0931-4FF7-8196-554F4BA17F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cgi-bin/doc?finance/13-09-05" TargetMode="External"/><Relationship Id="rId2" Type="http://schemas.openxmlformats.org/officeDocument/2006/relationships/hyperlink" Target="http://www.omg.org/cgi-bin/doc?finance/13-09-0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cgi-bin/doc?finance/13-08-05" TargetMode="External"/><Relationship Id="rId5" Type="http://schemas.openxmlformats.org/officeDocument/2006/relationships/hyperlink" Target="http://www.omg.org/cgi-bin/doc?finance/13-08-03" TargetMode="External"/><Relationship Id="rId4" Type="http://schemas.openxmlformats.org/officeDocument/2006/relationships/hyperlink" Target="http://www.omg.org/cgi-bin/doc?finance/13-09-06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ekendall(at)thematix.com" TargetMode="External"/><Relationship Id="rId3" Type="http://schemas.openxmlformats.org/officeDocument/2006/relationships/hyperlink" Target="mailto:koethe(at)88solutions.com" TargetMode="External"/><Relationship Id="rId7" Type="http://schemas.openxmlformats.org/officeDocument/2006/relationships/hyperlink" Target="mailto:lvanzandt(at)nomagic.com" TargetMode="External"/><Relationship Id="rId2" Type="http://schemas.openxmlformats.org/officeDocument/2006/relationships/hyperlink" Target="mailto:dennis(at)wisnosky.n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harsh.sharma1(at)ge.com" TargetMode="External"/><Relationship Id="rId5" Type="http://schemas.openxmlformats.org/officeDocument/2006/relationships/hyperlink" Target="mailto:rbeatch(at)bloomberg.net" TargetMode="External"/><Relationship Id="rId4" Type="http://schemas.openxmlformats.org/officeDocument/2006/relationships/hyperlink" Target="mailto:pete.rivett(at)adaptive.com" TargetMode="External"/><Relationship Id="rId9" Type="http://schemas.openxmlformats.org/officeDocument/2006/relationships/hyperlink" Target="mailto:timothy.randle(at)webfilings.co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techprocess/meetings/schedule/FIBO_Foundations_1.0_FTF.html#Beta_1_specification_publication" TargetMode="External"/><Relationship Id="rId2" Type="http://schemas.openxmlformats.org/officeDocument/2006/relationships/hyperlink" Target="http://www.omg.org/techprocess/meetings/schedule/FIBO_Foundations_1.0_FTF.html#Voting_List_Dead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omg.org/techprocess/meetings/schedule/FIBO_Foundations_1.0_FTF.html#FTF_recommendation_and_report_deadline" TargetMode="External"/><Relationship Id="rId5" Type="http://schemas.openxmlformats.org/officeDocument/2006/relationships/hyperlink" Target="http://www.omg.org/techprocess/meetings/schedule/FIBO_Foundations_1.0_FTF.html#FTF_Report_due_date" TargetMode="External"/><Relationship Id="rId4" Type="http://schemas.openxmlformats.org/officeDocument/2006/relationships/hyperlink" Target="http://www.omg.org/techprocess/meetings/schedule/FIBO_Foundations_1.0_FTF.html#FTF_comments_due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OMG Finance</a:t>
            </a:r>
            <a:r>
              <a:rPr lang="en-US" baseline="0" dirty="0" smtClean="0"/>
              <a:t> </a:t>
            </a:r>
            <a:r>
              <a:rPr lang="en-US" dirty="0" smtClean="0"/>
              <a:t>Domain Task Force (FDTF)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898989"/>
                </a:solidFill>
              </a:rPr>
              <a:t>Monthly Status/review call</a:t>
            </a:r>
          </a:p>
          <a:p>
            <a:r>
              <a:rPr lang="en-US" dirty="0" smtClean="0">
                <a:solidFill>
                  <a:srgbClr val="898989"/>
                </a:solidFill>
              </a:rPr>
              <a:t>Wednesday </a:t>
            </a:r>
            <a:r>
              <a:rPr lang="en-US" dirty="0" smtClean="0">
                <a:solidFill>
                  <a:srgbClr val="898989"/>
                </a:solidFill>
              </a:rPr>
              <a:t>Jan 8</a:t>
            </a:r>
            <a:r>
              <a:rPr lang="en-US" baseline="30000" dirty="0" smtClean="0">
                <a:solidFill>
                  <a:srgbClr val="898989"/>
                </a:solidFill>
              </a:rPr>
              <a:t>th</a:t>
            </a:r>
            <a:r>
              <a:rPr lang="en-US" dirty="0" smtClean="0">
                <a:solidFill>
                  <a:srgbClr val="898989"/>
                </a:solidFill>
              </a:rPr>
              <a:t> 2014</a:t>
            </a:r>
            <a:endParaRPr lang="en-US" dirty="0" smtClean="0">
              <a:solidFill>
                <a:srgbClr val="898989"/>
              </a:solidFill>
            </a:endParaRPr>
          </a:p>
        </p:txBody>
      </p:sp>
      <p:pic>
        <p:nvPicPr>
          <p:cNvPr id="13315" name="Picture 3" descr="[OMG's 20th Anniversary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" y="76200"/>
            <a:ext cx="2185988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 descr="EDM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34925"/>
            <a:ext cx="1600200" cy="879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 descr="http://fdtf.omg.org/images/buttons-icons-lines/financ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04800"/>
            <a:ext cx="5029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Specifications Migration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aseline="0" dirty="0" smtClean="0"/>
              <a:t>Migration of FIBO “Product” ontologies to the new RDF/OWL architecture (addition of restrictions)</a:t>
            </a:r>
          </a:p>
          <a:p>
            <a:pPr lvl="0"/>
            <a:r>
              <a:rPr lang="en-US" dirty="0" smtClean="0"/>
              <a:t>Each of these will entail an</a:t>
            </a:r>
            <a:r>
              <a:rPr lang="en-US" baseline="0" dirty="0" smtClean="0"/>
              <a:t> update to FIBO Foundations and sometimes FIBO BE (e.g. for Funds entities). </a:t>
            </a:r>
          </a:p>
          <a:p>
            <a:pPr lvl="0"/>
            <a:r>
              <a:rPr lang="en-US" dirty="0" smtClean="0"/>
              <a:t>Foundational Concepts “Externality Review”</a:t>
            </a:r>
          </a:p>
          <a:p>
            <a:pPr lvl="1"/>
            <a:r>
              <a:rPr lang="en-US" dirty="0" smtClean="0"/>
              <a:t>To be identified and completed as</a:t>
            </a:r>
            <a:r>
              <a:rPr lang="en-US" baseline="0" dirty="0" smtClean="0"/>
              <a:t> needed for each product class</a:t>
            </a:r>
          </a:p>
          <a:p>
            <a:pPr lvl="1"/>
            <a:r>
              <a:rPr lang="en-US" dirty="0" smtClean="0"/>
              <a:t>Working groups of domain experts and academia to be convened on these on a per requirement basis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10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SME</a:t>
            </a:r>
            <a:r>
              <a:rPr lang="en-US" baseline="0" dirty="0" smtClean="0"/>
              <a:t> Review and Foundational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sections are in varying stages of completion and SME review</a:t>
            </a:r>
          </a:p>
          <a:p>
            <a:r>
              <a:rPr lang="en-US" dirty="0" smtClean="0"/>
              <a:t>All need refactoring to new OMG</a:t>
            </a:r>
            <a:r>
              <a:rPr lang="en-US" baseline="0" dirty="0" smtClean="0"/>
              <a:t> / OWL architecture (use of restrictions etc.) </a:t>
            </a:r>
          </a:p>
          <a:p>
            <a:r>
              <a:rPr lang="en-US" baseline="0" dirty="0" smtClean="0"/>
              <a:t>Two activities which will require broader business participation (distinct from technical refactoring exercises)</a:t>
            </a:r>
          </a:p>
          <a:p>
            <a:pPr lvl="1"/>
            <a:r>
              <a:rPr lang="en-US" dirty="0" smtClean="0"/>
              <a:t>Externality Review</a:t>
            </a:r>
          </a:p>
          <a:p>
            <a:pPr lvl="1"/>
            <a:r>
              <a:rPr lang="en-US" dirty="0" smtClean="0"/>
              <a:t>Subject Matter Expert review</a:t>
            </a:r>
          </a:p>
          <a:p>
            <a:pPr lvl="0"/>
            <a:r>
              <a:rPr lang="en-US" dirty="0" smtClean="0"/>
              <a:t>Need to plan and resource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9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Research and</a:t>
            </a:r>
            <a:r>
              <a:rPr lang="en-US" baseline="0" dirty="0" smtClean="0"/>
              <a:t> identify re-usable content semantics</a:t>
            </a:r>
          </a:p>
          <a:p>
            <a:pPr lvl="1"/>
            <a:r>
              <a:rPr lang="en-US" dirty="0" smtClean="0"/>
              <a:t>In formal published ontologies</a:t>
            </a:r>
          </a:p>
          <a:p>
            <a:pPr lvl="1"/>
            <a:r>
              <a:rPr lang="en-US" dirty="0" smtClean="0"/>
              <a:t>Business models in non ontological (non FOL) formats</a:t>
            </a:r>
          </a:p>
          <a:p>
            <a:pPr lvl="1"/>
            <a:r>
              <a:rPr lang="en-US" dirty="0" smtClean="0"/>
              <a:t>Technical / messaging</a:t>
            </a:r>
            <a:r>
              <a:rPr lang="en-US" baseline="0" dirty="0" smtClean="0"/>
              <a:t> standards to “reverse engineer” into semantics</a:t>
            </a:r>
          </a:p>
          <a:p>
            <a:pPr lvl="0"/>
            <a:r>
              <a:rPr lang="en-US" dirty="0" smtClean="0"/>
              <a:t>Pre-requisite: identify abstractions needed to support</a:t>
            </a:r>
            <a:r>
              <a:rPr lang="en-US" baseline="0" dirty="0" smtClean="0"/>
              <a:t> the specification concepts</a:t>
            </a:r>
          </a:p>
          <a:p>
            <a:pPr lvl="0"/>
            <a:r>
              <a:rPr lang="en-US" baseline="0" dirty="0" smtClean="0"/>
              <a:t>Examples:</a:t>
            </a:r>
          </a:p>
          <a:p>
            <a:pPr lvl="1"/>
            <a:r>
              <a:rPr lang="en-US" dirty="0" smtClean="0"/>
              <a:t>Transaction semantics (REA)</a:t>
            </a:r>
          </a:p>
          <a:p>
            <a:pPr lvl="1"/>
            <a:r>
              <a:rPr lang="en-US" dirty="0" smtClean="0"/>
              <a:t>Party / Role treatments</a:t>
            </a:r>
          </a:p>
          <a:p>
            <a:pPr lvl="1"/>
            <a:r>
              <a:rPr lang="en-US" dirty="0" smtClean="0"/>
              <a:t>Legal / contractual etc. treatments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3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Review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smtClean="0"/>
              <a:t>Derivatives:</a:t>
            </a:r>
            <a:r>
              <a:rPr lang="en-US" sz="2400" b="1" baseline="0" dirty="0" smtClean="0"/>
              <a:t> </a:t>
            </a:r>
          </a:p>
          <a:p>
            <a:pPr lvl="1"/>
            <a:r>
              <a:rPr lang="en-US" sz="2000" baseline="0" dirty="0" smtClean="0"/>
              <a:t>Needs </a:t>
            </a:r>
            <a:r>
              <a:rPr lang="en-US" sz="2000" b="1" baseline="0" dirty="0" smtClean="0"/>
              <a:t>Transaction</a:t>
            </a:r>
            <a:r>
              <a:rPr lang="en-US" sz="2000" baseline="0" dirty="0" smtClean="0"/>
              <a:t> Shared Semantics</a:t>
            </a:r>
          </a:p>
          <a:p>
            <a:pPr lvl="2"/>
            <a:r>
              <a:rPr lang="en-US" sz="1800" dirty="0" smtClean="0"/>
              <a:t>Extends Foundations model of commitments, agreements etc. </a:t>
            </a:r>
          </a:p>
          <a:p>
            <a:pPr lvl="2"/>
            <a:r>
              <a:rPr lang="en-US" sz="1800" dirty="0" smtClean="0"/>
              <a:t>In line with ISO 15944-4 (REA)</a:t>
            </a:r>
          </a:p>
          <a:p>
            <a:pPr lvl="1"/>
            <a:r>
              <a:rPr lang="en-US" sz="2000" dirty="0" smtClean="0"/>
              <a:t>Other e.g. </a:t>
            </a:r>
            <a:r>
              <a:rPr lang="en-US" sz="2000" b="1" dirty="0" smtClean="0"/>
              <a:t>Margining</a:t>
            </a:r>
            <a:r>
              <a:rPr lang="en-US" sz="2000" dirty="0" smtClean="0"/>
              <a:t>, </a:t>
            </a:r>
            <a:r>
              <a:rPr lang="en-US" sz="2000" b="1" dirty="0" smtClean="0"/>
              <a:t>Collateral</a:t>
            </a:r>
          </a:p>
          <a:p>
            <a:pPr lvl="0"/>
            <a:r>
              <a:rPr lang="en-US" sz="2400" dirty="0" smtClean="0"/>
              <a:t>Securities, Derivatives have </a:t>
            </a:r>
            <a:r>
              <a:rPr lang="en-US" sz="2400" b="1" dirty="0" smtClean="0"/>
              <a:t>Schedules</a:t>
            </a:r>
          </a:p>
          <a:p>
            <a:pPr lvl="1"/>
            <a:r>
              <a:rPr lang="en-US" sz="2000" dirty="0" smtClean="0"/>
              <a:t>Phase 1 of OMG Date Time Vocabulary </a:t>
            </a:r>
            <a:r>
              <a:rPr lang="en-US" sz="2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alignment </a:t>
            </a:r>
            <a:endParaRPr lang="en-US" sz="2000" dirty="0" smtClean="0"/>
          </a:p>
          <a:p>
            <a:pPr lvl="2"/>
            <a:r>
              <a:rPr lang="en-US" sz="1800" dirty="0" smtClean="0"/>
              <a:t>Now available in OWL</a:t>
            </a:r>
          </a:p>
          <a:p>
            <a:pPr lvl="2"/>
            <a:r>
              <a:rPr lang="en-US" sz="1800" dirty="0" smtClean="0"/>
              <a:t>Shared Semantics strategy</a:t>
            </a:r>
            <a:r>
              <a:rPr lang="en-US" sz="1800" baseline="0" dirty="0" smtClean="0"/>
              <a:t> </a:t>
            </a:r>
          </a:p>
          <a:p>
            <a:pPr lvl="0"/>
            <a:r>
              <a:rPr lang="en-US" sz="2400" b="1" dirty="0" smtClean="0"/>
              <a:t>Funds</a:t>
            </a:r>
            <a:r>
              <a:rPr lang="en-US" sz="2400" b="1" baseline="0" dirty="0" smtClean="0"/>
              <a:t> / CIV: </a:t>
            </a:r>
            <a:r>
              <a:rPr lang="en-US" sz="2400" baseline="0" dirty="0" smtClean="0"/>
              <a:t>FIBO-BEs update in Trusts, Entities</a:t>
            </a:r>
          </a:p>
          <a:p>
            <a:pPr lvl="0"/>
            <a:r>
              <a:rPr lang="en-US" sz="2400" b="1" dirty="0" smtClean="0"/>
              <a:t>SPVs: </a:t>
            </a:r>
            <a:r>
              <a:rPr lang="en-US" sz="2400" baseline="0" dirty="0" smtClean="0"/>
              <a:t>FIBO-BE update to add core SPV model</a:t>
            </a:r>
          </a:p>
          <a:p>
            <a:pPr lvl="0"/>
            <a:r>
              <a:rPr lang="en-US" sz="2400" baseline="0" dirty="0" smtClean="0"/>
              <a:t>Temporal Terms</a:t>
            </a:r>
          </a:p>
          <a:p>
            <a:pPr lvl="1"/>
            <a:r>
              <a:rPr lang="en-US" sz="2000" dirty="0" smtClean="0"/>
              <a:t>Phase 2 of OMG DTV alignment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2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Projected 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the coming months we can expect to see detailed business-facing explorations of topics for which we need to complete the foundational semantics. These include: </a:t>
            </a:r>
          </a:p>
          <a:p>
            <a:pPr lvl="1"/>
            <a:r>
              <a:rPr lang="en-US" sz="2000" dirty="0" smtClean="0"/>
              <a:t>Parties and Roles</a:t>
            </a:r>
          </a:p>
          <a:p>
            <a:pPr lvl="2"/>
            <a:r>
              <a:rPr lang="en-US" sz="1800" dirty="0" smtClean="0"/>
              <a:t>Under discussion in POC group</a:t>
            </a:r>
            <a:r>
              <a:rPr lang="en-US" sz="1800" baseline="0" dirty="0" smtClean="0"/>
              <a:t> already</a:t>
            </a:r>
            <a:endParaRPr lang="en-US" sz="1800" dirty="0" smtClean="0"/>
          </a:p>
          <a:p>
            <a:pPr lvl="2"/>
            <a:r>
              <a:rPr lang="en-US" sz="1800" dirty="0" smtClean="0"/>
              <a:t>Also needed for issue resolution for FIBO-BE</a:t>
            </a:r>
          </a:p>
          <a:p>
            <a:pPr lvl="1"/>
            <a:r>
              <a:rPr lang="en-US" sz="2000" dirty="0" smtClean="0"/>
              <a:t>Transactions</a:t>
            </a:r>
          </a:p>
          <a:p>
            <a:pPr lvl="1"/>
            <a:r>
              <a:rPr lang="en-US" sz="2000" dirty="0" smtClean="0"/>
              <a:t>Contracts, commitments, agreements, arrangements…</a:t>
            </a:r>
          </a:p>
          <a:p>
            <a:pPr lvl="1"/>
            <a:r>
              <a:rPr lang="en-US" sz="2000" dirty="0" smtClean="0"/>
              <a:t>Accounting concepts</a:t>
            </a:r>
          </a:p>
          <a:p>
            <a:pPr lvl="1"/>
            <a:r>
              <a:rPr lang="en-US" sz="2000" dirty="0" smtClean="0"/>
              <a:t>Information constructs (identifiers, codes and schemes)</a:t>
            </a:r>
          </a:p>
          <a:p>
            <a:pPr lvl="1"/>
            <a:r>
              <a:rPr lang="en-US" sz="2000" dirty="0" smtClean="0"/>
              <a:t>Geopolitical, address, real estate</a:t>
            </a:r>
            <a:r>
              <a:rPr lang="en-US" sz="2000" baseline="0" dirty="0" smtClean="0"/>
              <a:t> etc. (Loans)</a:t>
            </a:r>
          </a:p>
          <a:p>
            <a:pPr lvl="0"/>
            <a:r>
              <a:rPr lang="en-US" sz="2400" dirty="0" smtClean="0"/>
              <a:t>Working meetings to address these matters</a:t>
            </a:r>
          </a:p>
          <a:p>
            <a:pPr lvl="1"/>
            <a:r>
              <a:rPr lang="en-US" sz="2000" dirty="0" smtClean="0"/>
              <a:t>Convene</a:t>
            </a:r>
            <a:r>
              <a:rPr lang="en-US" sz="2000" baseline="0" dirty="0" smtClean="0"/>
              <a:t> on an “as required” basis per topic?</a:t>
            </a:r>
          </a:p>
          <a:p>
            <a:pPr lvl="1"/>
            <a:r>
              <a:rPr lang="en-US" sz="2000" baseline="0" dirty="0" smtClean="0"/>
              <a:t>Much is already in FIBO EA models but will benefit from broader review and close-out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20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SME Validation</a:t>
            </a:r>
            <a:r>
              <a:rPr lang="en-US" baseline="0" dirty="0" smtClean="0"/>
              <a:t>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Business/ SME Presentation</a:t>
            </a:r>
          </a:p>
          <a:p>
            <a:r>
              <a:rPr lang="en-US" dirty="0" smtClean="0"/>
              <a:t>Written</a:t>
            </a:r>
            <a:r>
              <a:rPr lang="en-US" baseline="0" dirty="0" smtClean="0"/>
              <a:t> definitions </a:t>
            </a:r>
            <a:r>
              <a:rPr lang="en-US" baseline="0" dirty="0" smtClean="0"/>
              <a:t>reviews</a:t>
            </a:r>
          </a:p>
          <a:p>
            <a:r>
              <a:rPr lang="en-US" baseline="0" dirty="0" smtClean="0"/>
              <a:t>OWL Restrictions</a:t>
            </a:r>
          </a:p>
          <a:p>
            <a:pPr lvl="1"/>
            <a:r>
              <a:rPr lang="en-US" baseline="0" dirty="0" smtClean="0"/>
              <a:t>Were not used in previous business facing views. Need to be able to validate models with these</a:t>
            </a:r>
          </a:p>
          <a:p>
            <a:pPr lvl="2"/>
            <a:r>
              <a:rPr lang="en-US" baseline="0" dirty="0" smtClean="0"/>
              <a:t>Natural language expression using SBVR</a:t>
            </a:r>
          </a:p>
          <a:p>
            <a:pPr lvl="2"/>
            <a:r>
              <a:rPr lang="en-US" baseline="0" dirty="0" smtClean="0"/>
              <a:t>Graphical rendition experiments</a:t>
            </a:r>
          </a:p>
          <a:p>
            <a:pPr lvl="0"/>
            <a:r>
              <a:rPr lang="en-US" baseline="0" dirty="0" smtClean="0"/>
              <a:t>OWL Object Property Types</a:t>
            </a:r>
          </a:p>
          <a:p>
            <a:pPr lvl="1"/>
            <a:r>
              <a:rPr lang="en-US" baseline="0" dirty="0" smtClean="0"/>
              <a:t>(transitive, functional, </a:t>
            </a:r>
            <a:r>
              <a:rPr lang="en-US" baseline="0" dirty="0" err="1" smtClean="0"/>
              <a:t>irrecursive</a:t>
            </a:r>
            <a:r>
              <a:rPr lang="en-US" baseline="0" dirty="0" smtClean="0"/>
              <a:t> etc.)</a:t>
            </a:r>
          </a:p>
          <a:p>
            <a:pPr lvl="1"/>
            <a:r>
              <a:rPr lang="en-US" baseline="0" dirty="0" smtClean="0"/>
              <a:t>Were used only minimally in previous SME views and were presented as tags only</a:t>
            </a:r>
          </a:p>
          <a:p>
            <a:pPr lvl="1"/>
            <a:r>
              <a:rPr lang="en-US" baseline="0" dirty="0" smtClean="0"/>
              <a:t>Exploring the use of SBVR to express implications of these in controlled natural language </a:t>
            </a:r>
          </a:p>
          <a:p>
            <a:pPr lvl="1"/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Future FIBO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Products (reference data for securities, loans, derivatives)</a:t>
            </a:r>
          </a:p>
          <a:p>
            <a:pPr lvl="0"/>
            <a:r>
              <a:rPr lang="en-US" baseline="0" dirty="0" smtClean="0"/>
              <a:t>Temporal terms (pricing / analytics)</a:t>
            </a:r>
          </a:p>
          <a:p>
            <a:pPr lvl="0"/>
            <a:r>
              <a:rPr lang="en-US" baseline="0" dirty="0" smtClean="0"/>
              <a:t>Process related terms (corporate events, issuance, payments)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8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 Business Entities/Foundations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 Common Concepts for all Instruments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Listed Instruments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 Equities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Debt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Common Debt Terms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(4) Bonds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Structured Finance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bonds and mortgage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(10) Money Markets (includes repo, treasury, government, agency, tax-free, etc.)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Derivatives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(7) Common Concepts for all Derivatives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OTC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Asset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equities, bonds and common debt terms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Commodity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Foreign Exchange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Credit Default Swap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loans, common debt terms and indices/indicators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(8) Rate Based (</a:t>
            </a:r>
            <a:r>
              <a:rPr lang="en-US" sz="90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indices</a:t>
            </a:r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(11) Contracts for Difference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(13) [NB] Exchange Traded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(15) [NB] Rights and Warrants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common concepts for ALL instruments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(12) [NB] Collective Investment Vehicles (</a:t>
            </a:r>
            <a:r>
              <a:rPr lang="en-US" sz="105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on listed instruments, derivatives and indices</a:t>
            </a:r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 Indices/Indicators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[NB] Loans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(6) Common Concepts for Loans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(9) Mortgage 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0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(14) Other</a:t>
            </a:r>
            <a:endParaRPr lang="en-US" sz="9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General Purpose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Construction 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9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Miscellaneous</a:t>
            </a:r>
            <a:endParaRPr lang="en-US" sz="8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sz="10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05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(number = BCO priority; NB = not yet in Beta)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36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Reference</a:t>
            </a:r>
            <a:r>
              <a:rPr lang="en-US" baseline="0" dirty="0" smtClean="0"/>
              <a:t> 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decided to break the dependencies linkages by releasing in tranches: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Indices and Indicators</a:t>
            </a:r>
            <a:endParaRPr lang="en-US" sz="2400" dirty="0" smtClean="0">
              <a:effectLst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Securities (Debt, Equity)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Loans (general / common concepts)</a:t>
            </a:r>
            <a:endParaRPr lang="en-US" sz="2400" dirty="0" smtClean="0">
              <a:effectLst/>
            </a:endParaRPr>
          </a:p>
          <a:p>
            <a:pPr lvl="1"/>
            <a:r>
              <a:rPr lang="en-US" dirty="0" smtClean="0"/>
              <a:t>Derivatives (rate-based, CDS, </a:t>
            </a:r>
            <a:r>
              <a:rPr lang="en-US" dirty="0" err="1" smtClean="0"/>
              <a:t>Fx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Mortgages</a:t>
            </a:r>
          </a:p>
          <a:p>
            <a:pPr lvl="1"/>
            <a:r>
              <a:rPr lang="en-US" dirty="0" smtClean="0"/>
              <a:t>Structured Finance (MBS, ABS, CDO) + Money Markets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derivatives (Asset, Commodities, CFD)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dirty="0" smtClean="0"/>
              <a:t>CIV (Funds)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lang="en-US" sz="2400" dirty="0" smtClean="0">
                <a:effectLst/>
              </a:rPr>
              <a:t>Exchange traded Derivatives (Futures, ET Options)</a:t>
            </a:r>
          </a:p>
          <a:p>
            <a:pPr lvl="1"/>
            <a:r>
              <a:rPr lang="en-US" dirty="0" smtClean="0"/>
              <a:t>Loans (Construction, Student, Miscellaneous)</a:t>
            </a:r>
          </a:p>
          <a:p>
            <a:pPr lvl="1"/>
            <a:r>
              <a:rPr lang="en-US" dirty="0" smtClean="0"/>
              <a:t>Rights and Warrants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19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Roadmap: Longer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r>
              <a:rPr lang="en-US" baseline="0" dirty="0" smtClean="0"/>
              <a:t> data terms semantics – see previous</a:t>
            </a:r>
          </a:p>
          <a:p>
            <a:r>
              <a:rPr lang="en-US" dirty="0" smtClean="0"/>
              <a:t>Temporal Terms: Pricing, Analytics</a:t>
            </a:r>
          </a:p>
          <a:p>
            <a:pPr lvl="1"/>
            <a:r>
              <a:rPr lang="en-US" dirty="0" smtClean="0"/>
              <a:t>By instrument class (Common, Debt, Equity)</a:t>
            </a:r>
          </a:p>
          <a:p>
            <a:pPr lvl="1"/>
            <a:r>
              <a:rPr lang="en-US" dirty="0" smtClean="0"/>
              <a:t>By type (prices, yields,</a:t>
            </a:r>
            <a:r>
              <a:rPr lang="en-US" baseline="0" dirty="0" smtClean="0"/>
              <a:t> analytics, ratings, status</a:t>
            </a:r>
          </a:p>
          <a:p>
            <a:pPr lvl="0"/>
            <a:r>
              <a:rPr lang="en-US" dirty="0" smtClean="0"/>
              <a:t>Process Terms</a:t>
            </a:r>
          </a:p>
          <a:p>
            <a:pPr lvl="1"/>
            <a:r>
              <a:rPr lang="en-US" dirty="0" smtClean="0"/>
              <a:t>Corporate Actions</a:t>
            </a:r>
          </a:p>
          <a:p>
            <a:pPr lvl="1"/>
            <a:r>
              <a:rPr lang="en-US" dirty="0" smtClean="0"/>
              <a:t>Securities</a:t>
            </a:r>
            <a:r>
              <a:rPr lang="en-US" baseline="0" dirty="0" smtClean="0"/>
              <a:t> Issuance</a:t>
            </a:r>
          </a:p>
          <a:p>
            <a:pPr lvl="0"/>
            <a:r>
              <a:rPr lang="en-US" dirty="0" smtClean="0"/>
              <a:t>Portfolio / Positions</a:t>
            </a:r>
          </a:p>
          <a:p>
            <a:pPr lvl="0"/>
            <a:r>
              <a:rPr lang="en-US" dirty="0" smtClean="0"/>
              <a:t>Payments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4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FIBO Foundations </a:t>
            </a:r>
            <a:endParaRPr lang="en-US" baseline="0" dirty="0" smtClean="0"/>
          </a:p>
          <a:p>
            <a:pPr lvl="1"/>
            <a:r>
              <a:rPr lang="en-US" baseline="0" dirty="0" smtClean="0"/>
              <a:t>Approved for Finalization</a:t>
            </a:r>
          </a:p>
          <a:p>
            <a:pPr lvl="1"/>
            <a:r>
              <a:rPr lang="en-US" baseline="0" dirty="0" smtClean="0"/>
              <a:t>FTF convened</a:t>
            </a:r>
          </a:p>
          <a:p>
            <a:pPr lvl="1"/>
            <a:r>
              <a:rPr lang="en-US" baseline="0" dirty="0" smtClean="0"/>
              <a:t>Completion scheduled for June 2014</a:t>
            </a:r>
            <a:endParaRPr lang="en-US" baseline="0" dirty="0" smtClean="0"/>
          </a:p>
          <a:p>
            <a:pPr lvl="0"/>
            <a:r>
              <a:rPr lang="en-US" baseline="0" dirty="0" smtClean="0"/>
              <a:t>FIBO </a:t>
            </a:r>
            <a:r>
              <a:rPr lang="en-US" baseline="0" dirty="0" smtClean="0"/>
              <a:t>Business Entities</a:t>
            </a:r>
          </a:p>
          <a:p>
            <a:pPr lvl="1"/>
            <a:r>
              <a:rPr lang="en-US" baseline="0" dirty="0" smtClean="0"/>
              <a:t>Approved for submission</a:t>
            </a:r>
          </a:p>
          <a:p>
            <a:pPr lvl="1"/>
            <a:r>
              <a:rPr lang="en-US" baseline="0" dirty="0" smtClean="0"/>
              <a:t>Public commenting period open</a:t>
            </a:r>
          </a:p>
          <a:p>
            <a:pPr lvl="1"/>
            <a:r>
              <a:rPr lang="en-US" baseline="0" dirty="0" smtClean="0"/>
              <a:t>To be voted on in March 2014</a:t>
            </a:r>
          </a:p>
          <a:p>
            <a:pPr lvl="0"/>
            <a:r>
              <a:rPr lang="en-US" baseline="0" dirty="0" smtClean="0"/>
              <a:t>Other FDTF work</a:t>
            </a:r>
          </a:p>
          <a:p>
            <a:pPr lvl="1"/>
            <a:r>
              <a:rPr lang="en-US" baseline="0" dirty="0" smtClean="0"/>
              <a:t>FIGI – filed for information and comments</a:t>
            </a:r>
          </a:p>
          <a:p>
            <a:pPr lvl="1"/>
            <a:r>
              <a:rPr lang="en-US" baseline="0" dirty="0" smtClean="0"/>
              <a:t>Initial vote scheduled March 2014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1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</a:t>
            </a:r>
            <a:r>
              <a:rPr lang="en-US" dirty="0" smtClean="0"/>
              <a:t>Scenarios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Operational ontologies</a:t>
            </a:r>
            <a:endParaRPr lang="en-US" dirty="0" smtClean="0"/>
          </a:p>
          <a:p>
            <a:pPr lvl="0"/>
            <a:r>
              <a:rPr lang="en-US" baseline="0" dirty="0" smtClean="0"/>
              <a:t>Logical </a:t>
            </a:r>
            <a:r>
              <a:rPr lang="en-US" baseline="0" dirty="0" smtClean="0"/>
              <a:t>data models</a:t>
            </a:r>
          </a:p>
          <a:p>
            <a:pPr lvl="1"/>
            <a:r>
              <a:rPr lang="en-US" baseline="0" dirty="0" smtClean="0"/>
              <a:t>Mapping – different architectures / experiences</a:t>
            </a:r>
          </a:p>
          <a:p>
            <a:pPr lvl="1"/>
            <a:r>
              <a:rPr lang="en-US" baseline="0" dirty="0" smtClean="0"/>
              <a:t>UML Trace linkage within MDA environment</a:t>
            </a:r>
          </a:p>
          <a:p>
            <a:pPr lvl="0"/>
            <a:r>
              <a:rPr lang="en-US" baseline="0" dirty="0" smtClean="0"/>
              <a:t>Data feed / message integration</a:t>
            </a:r>
          </a:p>
          <a:p>
            <a:pPr lvl="0"/>
            <a:r>
              <a:rPr lang="en-US" baseline="0" dirty="0" smtClean="0"/>
              <a:t>Semantics for rules</a:t>
            </a:r>
          </a:p>
          <a:p>
            <a:pPr lvl="0"/>
            <a:r>
              <a:rPr lang="en-US" baseline="0" dirty="0" smtClean="0"/>
              <a:t>Accessing definitions and meanings</a:t>
            </a:r>
          </a:p>
          <a:p>
            <a:pPr lvl="1"/>
            <a:r>
              <a:rPr lang="en-US" baseline="0" dirty="0" smtClean="0"/>
              <a:t>What should people see when clicking on a link?</a:t>
            </a:r>
          </a:p>
          <a:p>
            <a:pPr lvl="1"/>
            <a:r>
              <a:rPr lang="en-US" baseline="0" dirty="0" smtClean="0"/>
              <a:t>Reference from data model metadata</a:t>
            </a:r>
          </a:p>
          <a:p>
            <a:pPr lvl="0"/>
            <a:r>
              <a:rPr lang="en-US" baseline="0" dirty="0" smtClean="0"/>
              <a:t>SPARQL end </a:t>
            </a:r>
            <a:r>
              <a:rPr lang="en-US" baseline="0" dirty="0" smtClean="0"/>
              <a:t>point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20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Proofs of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 smtClean="0"/>
              <a:t>Operational Ontologies</a:t>
            </a:r>
          </a:p>
          <a:p>
            <a:pPr lvl="1"/>
            <a:r>
              <a:rPr lang="en-US" baseline="0" dirty="0" smtClean="0"/>
              <a:t>Classification</a:t>
            </a:r>
          </a:p>
          <a:p>
            <a:pPr lvl="1"/>
            <a:r>
              <a:rPr lang="en-US" dirty="0" smtClean="0"/>
              <a:t>Counterparty exposures</a:t>
            </a:r>
          </a:p>
          <a:p>
            <a:pPr lvl="0"/>
            <a:r>
              <a:rPr lang="en-US" baseline="0" dirty="0" smtClean="0"/>
              <a:t>Bank of England</a:t>
            </a:r>
          </a:p>
          <a:p>
            <a:pPr lvl="1"/>
            <a:r>
              <a:rPr lang="en-US" baseline="0" dirty="0" smtClean="0"/>
              <a:t>reporting via semantics</a:t>
            </a:r>
          </a:p>
          <a:p>
            <a:pPr lvl="0"/>
            <a:r>
              <a:rPr lang="en-US" dirty="0" smtClean="0"/>
              <a:t>Mapping</a:t>
            </a:r>
            <a:r>
              <a:rPr lang="en-US" baseline="0" dirty="0" smtClean="0"/>
              <a:t> / Common language</a:t>
            </a:r>
          </a:p>
          <a:p>
            <a:pPr lvl="1"/>
            <a:r>
              <a:rPr lang="en-US" dirty="0" smtClean="0"/>
              <a:t>There</a:t>
            </a:r>
            <a:r>
              <a:rPr lang="en-US" baseline="0" dirty="0" smtClean="0"/>
              <a:t> is considerable interest in this from </a:t>
            </a:r>
            <a:r>
              <a:rPr lang="en-US" baseline="0" dirty="0" err="1" smtClean="0"/>
              <a:t>arious</a:t>
            </a:r>
            <a:r>
              <a:rPr lang="en-US" baseline="0" dirty="0" smtClean="0"/>
              <a:t> EDM Council stakeholders</a:t>
            </a:r>
          </a:p>
          <a:p>
            <a:pPr lvl="1"/>
            <a:r>
              <a:rPr lang="en-US" baseline="0" dirty="0" smtClean="0"/>
              <a:t>Need to create an environment in which people can share experiences in using FIBO as common concept model</a:t>
            </a:r>
          </a:p>
          <a:p>
            <a:pPr lvl="2"/>
            <a:r>
              <a:rPr lang="en-US" baseline="0" dirty="0" smtClean="0"/>
              <a:t>Lessons learned</a:t>
            </a:r>
          </a:p>
          <a:p>
            <a:pPr lvl="2"/>
            <a:r>
              <a:rPr lang="en-US" baseline="0" dirty="0" smtClean="0"/>
              <a:t>Mapping for different logical model architectures</a:t>
            </a:r>
          </a:p>
          <a:p>
            <a:pPr lvl="2"/>
            <a:endParaRPr lang="en-US" baseline="0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67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13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394" name="Straight Connector 11"/>
          <p:cNvCxnSpPr>
            <a:cxnSpLocks noChangeShapeType="1"/>
          </p:cNvCxnSpPr>
          <p:nvPr/>
        </p:nvCxnSpPr>
        <p:spPr bwMode="auto">
          <a:xfrm>
            <a:off x="7469188" y="1295400"/>
            <a:ext cx="0" cy="4664075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3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Roadmap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096000" y="655320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B741BF8-7313-40CF-99F4-EF55CB0093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Copyright © 2010 EDM Council Inc.</a:t>
            </a:r>
            <a:endParaRPr lang="en-US" sz="1600">
              <a:latin typeface="Times New Roman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422900" y="5502275"/>
            <a:ext cx="3449638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72088" y="53498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119688" y="51974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FIBO Market Data, CAE, </a:t>
            </a:r>
            <a:r>
              <a:rPr lang="en-US" sz="1200" b="1" dirty="0" smtClean="0">
                <a:solidFill>
                  <a:schemeClr val="bg1"/>
                </a:solidFill>
              </a:rPr>
              <a:t>Risk/Reporting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59401" name="Straight Connector 8"/>
          <p:cNvCxnSpPr>
            <a:cxnSpLocks noChangeShapeType="1"/>
          </p:cNvCxnSpPr>
          <p:nvPr/>
        </p:nvCxnSpPr>
        <p:spPr bwMode="auto">
          <a:xfrm>
            <a:off x="2778125" y="1295400"/>
            <a:ext cx="0" cy="46640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2" name="TextBox 4"/>
          <p:cNvSpPr txBox="1">
            <a:spLocks noChangeArrowheads="1"/>
          </p:cNvSpPr>
          <p:nvPr/>
        </p:nvSpPr>
        <p:spPr bwMode="auto">
          <a:xfrm>
            <a:off x="1428750" y="898525"/>
            <a:ext cx="81304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2013</a:t>
            </a:r>
            <a:endParaRPr lang="en-US" sz="2200" dirty="0"/>
          </a:p>
        </p:txBody>
      </p:sp>
      <p:sp>
        <p:nvSpPr>
          <p:cNvPr id="59403" name="TextBox 5"/>
          <p:cNvSpPr txBox="1">
            <a:spLocks noChangeArrowheads="1"/>
          </p:cNvSpPr>
          <p:nvPr/>
        </p:nvSpPr>
        <p:spPr bwMode="auto">
          <a:xfrm>
            <a:off x="4691063" y="898525"/>
            <a:ext cx="813043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 dirty="0" smtClean="0"/>
              <a:t>2014</a:t>
            </a:r>
            <a:endParaRPr lang="en-US" sz="2200" dirty="0"/>
          </a:p>
        </p:txBody>
      </p:sp>
      <p:sp>
        <p:nvSpPr>
          <p:cNvPr id="59404" name="TextBox 6"/>
          <p:cNvSpPr txBox="1">
            <a:spLocks noChangeArrowheads="1"/>
          </p:cNvSpPr>
          <p:nvPr/>
        </p:nvSpPr>
        <p:spPr bwMode="auto">
          <a:xfrm>
            <a:off x="7697788" y="898525"/>
            <a:ext cx="1141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2200"/>
              <a:t>Beyond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-76200" y="1798638"/>
            <a:ext cx="152400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Foundations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-76200" y="2438400"/>
            <a:ext cx="281940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Business Entities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778126" y="3706363"/>
            <a:ext cx="1205030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Securities Common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778124" y="3078163"/>
            <a:ext cx="1205031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Indices  &amp; Indicators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038600" y="4359275"/>
            <a:ext cx="1243014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Next on Roadmap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4967288" y="5045075"/>
            <a:ext cx="351948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 smtClean="0">
                <a:solidFill>
                  <a:schemeClr val="bg1"/>
                </a:solidFill>
              </a:rPr>
              <a:t>Other FIBO Components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Chevron 19"/>
          <p:cNvSpPr/>
          <p:nvPr/>
        </p:nvSpPr>
        <p:spPr bwMode="auto">
          <a:xfrm>
            <a:off x="1524000" y="1798638"/>
            <a:ext cx="1181100" cy="457200"/>
          </a:xfrm>
          <a:prstGeom prst="chevron">
            <a:avLst>
              <a:gd name="adj" fmla="val 27778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hlink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59412" name="Straight Connector 20"/>
          <p:cNvCxnSpPr>
            <a:cxnSpLocks noChangeShapeType="1"/>
          </p:cNvCxnSpPr>
          <p:nvPr/>
        </p:nvCxnSpPr>
        <p:spPr bwMode="auto">
          <a:xfrm flipH="1">
            <a:off x="509270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3" name="Straight Connector 21"/>
          <p:cNvCxnSpPr>
            <a:cxnSpLocks noChangeShapeType="1"/>
          </p:cNvCxnSpPr>
          <p:nvPr/>
        </p:nvCxnSpPr>
        <p:spPr bwMode="auto">
          <a:xfrm flipH="1">
            <a:off x="623570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4" name="Straight Connector 22"/>
          <p:cNvCxnSpPr>
            <a:cxnSpLocks noChangeShapeType="1"/>
          </p:cNvCxnSpPr>
          <p:nvPr/>
        </p:nvCxnSpPr>
        <p:spPr bwMode="auto">
          <a:xfrm flipH="1">
            <a:off x="3994150" y="1387475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5" name="Chevron 23"/>
          <p:cNvSpPr>
            <a:spLocks noChangeArrowheads="1"/>
          </p:cNvSpPr>
          <p:nvPr/>
        </p:nvSpPr>
        <p:spPr bwMode="auto">
          <a:xfrm>
            <a:off x="2895600" y="2438400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6" name="Chevron 24"/>
          <p:cNvSpPr>
            <a:spLocks noChangeArrowheads="1"/>
          </p:cNvSpPr>
          <p:nvPr/>
        </p:nvSpPr>
        <p:spPr bwMode="auto">
          <a:xfrm>
            <a:off x="4071582" y="3078163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7" name="Chevron 25"/>
          <p:cNvSpPr>
            <a:spLocks noChangeArrowheads="1"/>
          </p:cNvSpPr>
          <p:nvPr/>
        </p:nvSpPr>
        <p:spPr bwMode="auto">
          <a:xfrm>
            <a:off x="4100513" y="3719513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 smtClean="0">
                <a:solidFill>
                  <a:srgbClr val="002060"/>
                </a:solidFill>
              </a:rPr>
              <a:t>Public review</a:t>
            </a: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59418" name="Chevron 26"/>
          <p:cNvSpPr>
            <a:spLocks noChangeArrowheads="1"/>
          </p:cNvSpPr>
          <p:nvPr/>
        </p:nvSpPr>
        <p:spPr bwMode="auto">
          <a:xfrm>
            <a:off x="5334000" y="4359275"/>
            <a:ext cx="1181100" cy="457200"/>
          </a:xfrm>
          <a:prstGeom prst="chevron">
            <a:avLst>
              <a:gd name="adj" fmla="val 27783"/>
            </a:avLst>
          </a:prstGeom>
          <a:solidFill>
            <a:srgbClr val="C9C9D5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>
                <a:solidFill>
                  <a:srgbClr val="002060"/>
                </a:solidFill>
              </a:rPr>
              <a:t>Industry review</a:t>
            </a:r>
            <a:endParaRPr lang="en-US" sz="2200">
              <a:solidFill>
                <a:srgbClr val="002060"/>
              </a:solidFill>
            </a:endParaRPr>
          </a:p>
        </p:txBody>
      </p:sp>
      <p:sp>
        <p:nvSpPr>
          <p:cNvPr id="59419" name="Chevron 27"/>
          <p:cNvSpPr>
            <a:spLocks noChangeArrowheads="1"/>
          </p:cNvSpPr>
          <p:nvPr/>
        </p:nvSpPr>
        <p:spPr bwMode="auto">
          <a:xfrm>
            <a:off x="2895600" y="1798638"/>
            <a:ext cx="230822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</a:t>
            </a:r>
            <a:r>
              <a:rPr lang="en-US" sz="1200" dirty="0" smtClean="0"/>
              <a:t>finalization TF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/>
              <a:t>(FTF)</a:t>
            </a:r>
            <a:endParaRPr lang="en-US" sz="2200" dirty="0"/>
          </a:p>
        </p:txBody>
      </p:sp>
      <p:sp>
        <p:nvSpPr>
          <p:cNvPr id="59420" name="Chevron 28"/>
          <p:cNvSpPr>
            <a:spLocks noChangeArrowheads="1"/>
          </p:cNvSpPr>
          <p:nvPr/>
        </p:nvSpPr>
        <p:spPr bwMode="auto">
          <a:xfrm>
            <a:off x="4038600" y="2438400"/>
            <a:ext cx="2197100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/>
              <a:t>OMG finalization</a:t>
            </a:r>
            <a:endParaRPr lang="en-US" sz="2200"/>
          </a:p>
        </p:txBody>
      </p:sp>
      <p:sp>
        <p:nvSpPr>
          <p:cNvPr id="59421" name="Chevron 29"/>
          <p:cNvSpPr>
            <a:spLocks noChangeArrowheads="1"/>
          </p:cNvSpPr>
          <p:nvPr/>
        </p:nvSpPr>
        <p:spPr bwMode="auto">
          <a:xfrm>
            <a:off x="5252682" y="3078163"/>
            <a:ext cx="2216506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59422" name="Chevron 30"/>
          <p:cNvSpPr>
            <a:spLocks noChangeArrowheads="1"/>
          </p:cNvSpPr>
          <p:nvPr/>
        </p:nvSpPr>
        <p:spPr bwMode="auto">
          <a:xfrm>
            <a:off x="5272088" y="3706363"/>
            <a:ext cx="2197100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59423" name="Chevron 31"/>
          <p:cNvSpPr>
            <a:spLocks noChangeArrowheads="1"/>
          </p:cNvSpPr>
          <p:nvPr/>
        </p:nvSpPr>
        <p:spPr bwMode="auto">
          <a:xfrm>
            <a:off x="6515100" y="4359275"/>
            <a:ext cx="197167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finalization</a:t>
            </a:r>
            <a:endParaRPr lang="en-US" sz="2200" dirty="0"/>
          </a:p>
        </p:txBody>
      </p:sp>
      <p:sp>
        <p:nvSpPr>
          <p:cNvPr id="33" name="Rounded Rectangle 32"/>
          <p:cNvSpPr/>
          <p:nvPr/>
        </p:nvSpPr>
        <p:spPr>
          <a:xfrm>
            <a:off x="5211763" y="1798638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248400" y="2438400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543800" y="3078163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543800" y="3719513"/>
            <a:ext cx="655637" cy="457200"/>
          </a:xfrm>
          <a:prstGeom prst="roundRect">
            <a:avLst/>
          </a:prstGeom>
          <a:solidFill>
            <a:srgbClr val="29759B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</a:rPr>
              <a:t>Final</a:t>
            </a:r>
          </a:p>
        </p:txBody>
      </p:sp>
      <p:sp>
        <p:nvSpPr>
          <p:cNvPr id="59429" name="TextBox 11"/>
          <p:cNvSpPr txBox="1">
            <a:spLocks noChangeArrowheads="1"/>
          </p:cNvSpPr>
          <p:nvPr/>
        </p:nvSpPr>
        <p:spPr bwMode="auto">
          <a:xfrm>
            <a:off x="3217863" y="1387475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Q1</a:t>
            </a:r>
            <a:endParaRPr lang="en-US" sz="2200" b="1"/>
          </a:p>
        </p:txBody>
      </p:sp>
      <p:sp>
        <p:nvSpPr>
          <p:cNvPr id="59430" name="TextBox 42"/>
          <p:cNvSpPr txBox="1">
            <a:spLocks noChangeArrowheads="1"/>
          </p:cNvSpPr>
          <p:nvPr/>
        </p:nvSpPr>
        <p:spPr bwMode="auto">
          <a:xfrm>
            <a:off x="4314825" y="1387475"/>
            <a:ext cx="407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Q2</a:t>
            </a:r>
            <a:endParaRPr lang="en-US" sz="2200" b="1"/>
          </a:p>
        </p:txBody>
      </p:sp>
      <p:sp>
        <p:nvSpPr>
          <p:cNvPr id="59431" name="TextBox 43"/>
          <p:cNvSpPr txBox="1">
            <a:spLocks noChangeArrowheads="1"/>
          </p:cNvSpPr>
          <p:nvPr/>
        </p:nvSpPr>
        <p:spPr bwMode="auto">
          <a:xfrm>
            <a:off x="5461000" y="1387475"/>
            <a:ext cx="407988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/>
              <a:t>Q3</a:t>
            </a:r>
            <a:endParaRPr lang="en-US" sz="2200" b="1"/>
          </a:p>
        </p:txBody>
      </p:sp>
      <p:sp>
        <p:nvSpPr>
          <p:cNvPr id="59432" name="TextBox 44"/>
          <p:cNvSpPr txBox="1">
            <a:spLocks noChangeArrowheads="1"/>
          </p:cNvSpPr>
          <p:nvPr/>
        </p:nvSpPr>
        <p:spPr bwMode="auto">
          <a:xfrm>
            <a:off x="6650038" y="1387475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/>
              <a:t>Q4</a:t>
            </a:r>
            <a:endParaRPr lang="en-US" sz="2200" b="1" dirty="0"/>
          </a:p>
        </p:txBody>
      </p:sp>
      <p:sp>
        <p:nvSpPr>
          <p:cNvPr id="41" name="Chevron 27"/>
          <p:cNvSpPr>
            <a:spLocks noChangeArrowheads="1"/>
          </p:cNvSpPr>
          <p:nvPr/>
        </p:nvSpPr>
        <p:spPr bwMode="auto">
          <a:xfrm>
            <a:off x="5921375" y="1828800"/>
            <a:ext cx="2308225" cy="457200"/>
          </a:xfrm>
          <a:prstGeom prst="chevron">
            <a:avLst>
              <a:gd name="adj" fmla="val 27783"/>
            </a:avLst>
          </a:prstGeom>
          <a:solidFill>
            <a:srgbClr val="FCB6F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sz="1200" dirty="0"/>
              <a:t>OMG </a:t>
            </a:r>
            <a:r>
              <a:rPr lang="en-US" sz="1200" dirty="0" smtClean="0"/>
              <a:t>Revision TF</a:t>
            </a:r>
          </a:p>
          <a:p>
            <a:pPr algn="ctr">
              <a:lnSpc>
                <a:spcPct val="90000"/>
              </a:lnSpc>
            </a:pPr>
            <a:r>
              <a:rPr lang="en-US" sz="1200" dirty="0" smtClean="0"/>
              <a:t>(RTF)</a:t>
            </a:r>
            <a:endParaRPr lang="en-US" sz="2200" dirty="0"/>
          </a:p>
        </p:txBody>
      </p:sp>
      <p:sp>
        <p:nvSpPr>
          <p:cNvPr id="42" name="TextBox 44"/>
          <p:cNvSpPr txBox="1">
            <a:spLocks noChangeArrowheads="1"/>
          </p:cNvSpPr>
          <p:nvPr/>
        </p:nvSpPr>
        <p:spPr bwMode="auto">
          <a:xfrm>
            <a:off x="2030413" y="1371600"/>
            <a:ext cx="407987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sz="1200" b="1" dirty="0"/>
              <a:t>Q4</a:t>
            </a:r>
            <a:endParaRPr lang="en-US" sz="2200" b="1" dirty="0"/>
          </a:p>
        </p:txBody>
      </p:sp>
      <p:cxnSp>
        <p:nvCxnSpPr>
          <p:cNvPr id="43" name="Straight Connector 21"/>
          <p:cNvCxnSpPr>
            <a:cxnSpLocks noChangeShapeType="1"/>
          </p:cNvCxnSpPr>
          <p:nvPr/>
        </p:nvCxnSpPr>
        <p:spPr bwMode="auto">
          <a:xfrm flipH="1">
            <a:off x="1524000" y="1403350"/>
            <a:ext cx="0" cy="1968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>
            <a:off x="2514600" y="2971800"/>
            <a:ext cx="1724025" cy="12811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FIBO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and Indicators</a:t>
            </a:r>
          </a:p>
          <a:p>
            <a:pPr lvl="1"/>
            <a:r>
              <a:rPr lang="en-US" dirty="0" smtClean="0"/>
              <a:t>Has some dependencies on…</a:t>
            </a:r>
          </a:p>
          <a:p>
            <a:pPr lvl="0"/>
            <a:r>
              <a:rPr lang="en-US" dirty="0" smtClean="0"/>
              <a:t>Securities Common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Decision</a:t>
            </a:r>
            <a:r>
              <a:rPr lang="en-US" baseline="0" dirty="0" smtClean="0"/>
              <a:t> needed:</a:t>
            </a:r>
          </a:p>
          <a:p>
            <a:pPr lvl="1"/>
            <a:r>
              <a:rPr lang="en-US" baseline="0" dirty="0" smtClean="0"/>
              <a:t>Do we divide Indices and Indicators to remove the dependency?</a:t>
            </a:r>
          </a:p>
          <a:p>
            <a:pPr lvl="1"/>
            <a:r>
              <a:rPr lang="en-US" baseline="0" dirty="0" smtClean="0"/>
              <a:t>Can we work on this and Securities common at the same time?</a:t>
            </a:r>
          </a:p>
          <a:p>
            <a:pPr lvl="0"/>
            <a:r>
              <a:rPr lang="en-US" baseline="0" dirty="0" smtClean="0"/>
              <a:t>SCOPING for next deliverable</a:t>
            </a:r>
          </a:p>
          <a:p>
            <a:pPr lvl="1"/>
            <a:r>
              <a:rPr lang="en-US" baseline="0" dirty="0" smtClean="0"/>
              <a:t>And work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76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FTF Charter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 Finalization Task Force</a:t>
            </a:r>
            <a:r>
              <a:rPr lang="en-US" sz="2400" baseline="0" dirty="0" smtClean="0"/>
              <a:t> is a group of OMG members who are assigned to deal with formal issues raised against a specification</a:t>
            </a:r>
          </a:p>
          <a:p>
            <a:r>
              <a:rPr lang="en-US" sz="2400" dirty="0" smtClean="0"/>
              <a:t>When it completes its work, the “Final” version of the spec  is published</a:t>
            </a:r>
          </a:p>
          <a:p>
            <a:pPr lvl="1"/>
            <a:r>
              <a:rPr lang="en-US" sz="2000" dirty="0" smtClean="0"/>
              <a:t>Listed members get a vote</a:t>
            </a:r>
          </a:p>
          <a:p>
            <a:pPr lvl="1"/>
            <a:r>
              <a:rPr lang="en-US" sz="2000" dirty="0" smtClean="0"/>
              <a:t>Other representatives</a:t>
            </a:r>
            <a:r>
              <a:rPr lang="en-US" sz="2000" baseline="0" dirty="0" smtClean="0"/>
              <a:t> may dial in, subject to the “non Assert” IP requirement</a:t>
            </a:r>
            <a:endParaRPr lang="en-US" sz="2000" dirty="0" smtClean="0"/>
          </a:p>
          <a:p>
            <a:r>
              <a:rPr lang="en-US" sz="2400" dirty="0" smtClean="0"/>
              <a:t>The FTF Charter covers:</a:t>
            </a:r>
          </a:p>
          <a:p>
            <a:pPr lvl="1"/>
            <a:r>
              <a:rPr lang="en-US" sz="2000" dirty="0" smtClean="0"/>
              <a:t>Documents</a:t>
            </a:r>
            <a:r>
              <a:rPr lang="en-US" sz="2000" baseline="0" dirty="0" smtClean="0"/>
              <a:t> which make up the standard </a:t>
            </a:r>
          </a:p>
          <a:p>
            <a:pPr lvl="2"/>
            <a:r>
              <a:rPr lang="en-US" sz="1800" baseline="0" dirty="0" smtClean="0"/>
              <a:t>(“Base Documents”)</a:t>
            </a:r>
            <a:endParaRPr lang="en-US" sz="1800" dirty="0" smtClean="0"/>
          </a:p>
          <a:p>
            <a:pPr lvl="1"/>
            <a:r>
              <a:rPr lang="en-US" sz="2000" dirty="0" smtClean="0"/>
              <a:t>Members</a:t>
            </a:r>
          </a:p>
          <a:p>
            <a:pPr lvl="1"/>
            <a:r>
              <a:rPr lang="en-US" sz="2000" dirty="0" smtClean="0"/>
              <a:t>Important dates</a:t>
            </a:r>
          </a:p>
          <a:p>
            <a:pPr lvl="0"/>
            <a:r>
              <a:rPr lang="en-US" sz="2400" dirty="0" smtClean="0"/>
              <a:t>Following Finalization, a similar body called a Revision Task Force may be constituted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6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Foundations FTF: Base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669177"/>
              </p:ext>
            </p:extLst>
          </p:nvPr>
        </p:nvGraphicFramePr>
        <p:xfrm>
          <a:off x="533400" y="1600200"/>
          <a:ext cx="8077200" cy="32985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82342"/>
                <a:gridCol w="2394858"/>
              </a:tblGrid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Specification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0" u="sng" dirty="0">
                          <a:effectLst/>
                          <a:hlinkClick r:id="rId2"/>
                        </a:rPr>
                        <a:t>finance/13-09-02</a:t>
                      </a:r>
                      <a:r>
                        <a:rPr lang="en-US" sz="2400" b="0" dirty="0">
                          <a:effectLst/>
                        </a:rPr>
                        <a:t> </a:t>
                      </a:r>
                      <a:endParaRPr lang="en-US" sz="3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800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Inventory files for Errata file, updated specification, and updated Machine Readable UML XMI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3"/>
                        </a:rPr>
                        <a:t>finance/13-09-05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UML XMI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4"/>
                        </a:rPr>
                        <a:t>finance/13-09-06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OWL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5"/>
                        </a:rPr>
                        <a:t>finance/13-08-03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533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</a:rPr>
                        <a:t>FIBO Foundations ODM XMI Files</a:t>
                      </a:r>
                      <a:endParaRPr lang="en-US" sz="36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u="sng" dirty="0">
                          <a:effectLst/>
                          <a:hlinkClick r:id="rId6"/>
                        </a:rPr>
                        <a:t>finance/13-08-05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endParaRPr lang="en-US" sz="3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8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 FTF: Members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117659"/>
              </p:ext>
            </p:extLst>
          </p:nvPr>
        </p:nvGraphicFramePr>
        <p:xfrm>
          <a:off x="457200" y="1725168"/>
          <a:ext cx="8153400" cy="3140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43200"/>
                <a:gridCol w="5410200"/>
              </a:tblGrid>
              <a:tr h="313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Company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Representative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EDM Council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Mr. Dennis Wisnosky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(Chair)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88solutions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3"/>
                        </a:rPr>
                        <a:t>Mr. Manfred R. Koethe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Adaptive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4"/>
                        </a:rPr>
                        <a:t>Mr. Pete Rivett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Bloomberg LP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Mr. B. Richard </a:t>
                      </a:r>
                      <a:r>
                        <a:rPr lang="en-US" sz="2000" u="none" dirty="0" err="1">
                          <a:solidFill>
                            <a:schemeClr val="tx1"/>
                          </a:solidFill>
                          <a:effectLst/>
                          <a:hlinkClick r:id="rId5"/>
                        </a:rPr>
                        <a:t>Beatch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General Electric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6"/>
                        </a:rPr>
                        <a:t>Dr. Harsh Sharma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(awaiting approval)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No Magic, Inc.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7"/>
                        </a:rPr>
                        <a:t>Mr. Lonnie VanZandt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>
                          <a:solidFill>
                            <a:schemeClr val="tx1"/>
                          </a:solidFill>
                          <a:effectLst/>
                        </a:rPr>
                        <a:t>Thematix Partners LLC</a:t>
                      </a:r>
                      <a:endParaRPr lang="en-US" sz="320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8"/>
                        </a:rPr>
                        <a:t>Mrs. Elisa F. Kendall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32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 err="1">
                          <a:solidFill>
                            <a:schemeClr val="tx1"/>
                          </a:solidFill>
                          <a:effectLst/>
                        </a:rPr>
                        <a:t>WebFilings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  <a:hlinkClick r:id="rId9"/>
                        </a:rPr>
                        <a:t>Mr. Timothy Randle</a:t>
                      </a:r>
                      <a:r>
                        <a:rPr lang="en-US" sz="2000" u="none" dirty="0">
                          <a:solidFill>
                            <a:schemeClr val="tx1"/>
                          </a:solidFill>
                          <a:effectLst/>
                        </a:rPr>
                        <a:t> (awaiting approval)</a:t>
                      </a:r>
                      <a:endParaRPr lang="en-US" sz="320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57325" y="30670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 Foundations FTF: Dates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739060"/>
              </p:ext>
            </p:extLst>
          </p:nvPr>
        </p:nvGraphicFramePr>
        <p:xfrm>
          <a:off x="609600" y="2209802"/>
          <a:ext cx="7620000" cy="2895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013564"/>
                <a:gridCol w="2606436"/>
              </a:tblGrid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2"/>
                        </a:rPr>
                        <a:t>Voting List Deadline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>
                          <a:solidFill>
                            <a:schemeClr val="tx1"/>
                          </a:solidFill>
                          <a:effectLst/>
                        </a:rPr>
                        <a:t>December 13, 2013</a:t>
                      </a:r>
                      <a:endParaRPr lang="en-US" sz="3200" b="0" u="none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3"/>
                        </a:rPr>
                        <a:t>Beta 1 specification publication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January 14,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4"/>
                        </a:rPr>
                        <a:t>FTF comments due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February 28,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5"/>
                        </a:rPr>
                        <a:t>FTF Report due date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May 19,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  <a:hlinkClick r:id="rId6"/>
                        </a:rPr>
                        <a:t>FTF recommendation and report deadline</a:t>
                      </a: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u="none" dirty="0">
                          <a:solidFill>
                            <a:schemeClr val="tx1"/>
                          </a:solidFill>
                          <a:effectLst/>
                        </a:rPr>
                        <a:t>June 27, 2014</a:t>
                      </a:r>
                      <a:endParaRPr lang="en-US" sz="3200" b="0" u="none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33550" y="3421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78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Mapped out the “As is” process flow and tooling</a:t>
            </a:r>
          </a:p>
          <a:p>
            <a:r>
              <a:rPr lang="en-US" sz="2800" dirty="0" smtClean="0"/>
              <a:t>Mapped out initial draft of “To be” process</a:t>
            </a:r>
          </a:p>
          <a:p>
            <a:pPr lvl="1"/>
            <a:r>
              <a:rPr lang="en-US" sz="2000" dirty="0" smtClean="0"/>
              <a:t>This will need fine tuning according to the state of completion and SME history of the required content</a:t>
            </a:r>
          </a:p>
          <a:p>
            <a:pPr lvl="0"/>
            <a:r>
              <a:rPr lang="en-US" dirty="0" smtClean="0"/>
              <a:t>Process Coverage</a:t>
            </a:r>
          </a:p>
          <a:p>
            <a:pPr lvl="1"/>
            <a:r>
              <a:rPr lang="en-US" dirty="0" smtClean="0"/>
              <a:t>FIBO OMG Preparation</a:t>
            </a:r>
            <a:r>
              <a:rPr lang="en-US" baseline="0" dirty="0" smtClean="0"/>
              <a:t> process </a:t>
            </a:r>
          </a:p>
          <a:p>
            <a:pPr lvl="2"/>
            <a:r>
              <a:rPr lang="en-US" baseline="0" dirty="0" smtClean="0"/>
              <a:t>refactoring </a:t>
            </a:r>
          </a:p>
          <a:p>
            <a:pPr lvl="2"/>
            <a:r>
              <a:rPr lang="en-US" baseline="0" dirty="0" smtClean="0"/>
              <a:t>spec production</a:t>
            </a:r>
          </a:p>
          <a:p>
            <a:pPr lvl="1"/>
            <a:r>
              <a:rPr lang="en-US" dirty="0" smtClean="0"/>
              <a:t>FIBO SME Review Process</a:t>
            </a:r>
          </a:p>
          <a:p>
            <a:pPr lvl="2"/>
            <a:r>
              <a:rPr lang="en-US" dirty="0" smtClean="0"/>
              <a:t>Including</a:t>
            </a:r>
            <a:r>
              <a:rPr lang="en-US" baseline="0" dirty="0" smtClean="0"/>
              <a:t> Foundational semantics / externality review</a:t>
            </a:r>
          </a:p>
          <a:p>
            <a:pPr lvl="1"/>
            <a:r>
              <a:rPr lang="en-US" dirty="0" smtClean="0"/>
              <a:t>OMG Process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D2C7C-EDBC-4790-BBF4-28CCD2EC968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9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6624</TotalTime>
  <Words>1470</Words>
  <Application>Microsoft Office PowerPoint</Application>
  <PresentationFormat>On-screen Show (4:3)</PresentationFormat>
  <Paragraphs>289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OMG Finance Domain Task Force (FDTF)</vt:lpstr>
      <vt:lpstr>Highlights</vt:lpstr>
      <vt:lpstr>Current Roadmap</vt:lpstr>
      <vt:lpstr>Next FIBO Specification</vt:lpstr>
      <vt:lpstr>FTF Charter</vt:lpstr>
      <vt:lpstr>FIBO Foundations FTF: Base Documents</vt:lpstr>
      <vt:lpstr>FIBO Foundation FTF: Members</vt:lpstr>
      <vt:lpstr>FIBO Foundations FTF: Dates</vt:lpstr>
      <vt:lpstr>Process Definition</vt:lpstr>
      <vt:lpstr>FIBO Specifications Migration</vt:lpstr>
      <vt:lpstr>SME Review and Foundational Semantics</vt:lpstr>
      <vt:lpstr>Externality Reviews</vt:lpstr>
      <vt:lpstr>Externality Review Examples</vt:lpstr>
      <vt:lpstr>Projected Workload</vt:lpstr>
      <vt:lpstr>Business SME Validation Requirements</vt:lpstr>
      <vt:lpstr>Future FIBO Specifications</vt:lpstr>
      <vt:lpstr>Roadmap</vt:lpstr>
      <vt:lpstr>FIBO Roadmap: Reference Semantics</vt:lpstr>
      <vt:lpstr>FIBO Roadmap: Longer View</vt:lpstr>
      <vt:lpstr>Deployment Scenarios</vt:lpstr>
      <vt:lpstr>Proofs of Concept</vt:lpstr>
      <vt:lpstr>Questions?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EDM Council / Object Management Group Semantic Standards</dc:title>
  <dc:creator>Owner</dc:creator>
  <cp:lastModifiedBy>User</cp:lastModifiedBy>
  <cp:revision>309</cp:revision>
  <dcterms:created xsi:type="dcterms:W3CDTF">2011-04-19T19:19:23Z</dcterms:created>
  <dcterms:modified xsi:type="dcterms:W3CDTF">2014-01-08T18:26:14Z</dcterms:modified>
</cp:coreProperties>
</file>